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  <p:sldMasterId id="2147483656" r:id="rId6"/>
    <p:sldMasterId id="2147483658" r:id="rId7"/>
    <p:sldMasterId id="2147483662" r:id="rId8"/>
  </p:sldMasterIdLst>
  <p:notesMasterIdLst>
    <p:notesMasterId r:id="rId35"/>
  </p:notesMasterIdLst>
  <p:sldIdLst>
    <p:sldId id="261" r:id="rId9"/>
    <p:sldId id="274" r:id="rId10"/>
    <p:sldId id="329" r:id="rId11"/>
    <p:sldId id="273" r:id="rId12"/>
    <p:sldId id="275" r:id="rId13"/>
    <p:sldId id="303" r:id="rId14"/>
    <p:sldId id="276" r:id="rId15"/>
    <p:sldId id="309" r:id="rId16"/>
    <p:sldId id="310" r:id="rId17"/>
    <p:sldId id="326" r:id="rId18"/>
    <p:sldId id="328" r:id="rId19"/>
    <p:sldId id="327" r:id="rId20"/>
    <p:sldId id="305" r:id="rId21"/>
    <p:sldId id="308" r:id="rId22"/>
    <p:sldId id="314" r:id="rId23"/>
    <p:sldId id="315" r:id="rId24"/>
    <p:sldId id="321" r:id="rId25"/>
    <p:sldId id="323" r:id="rId26"/>
    <p:sldId id="316" r:id="rId27"/>
    <p:sldId id="317" r:id="rId28"/>
    <p:sldId id="325" r:id="rId29"/>
    <p:sldId id="277" r:id="rId30"/>
    <p:sldId id="319" r:id="rId31"/>
    <p:sldId id="318" r:id="rId32"/>
    <p:sldId id="320" r:id="rId33"/>
    <p:sldId id="301" r:id="rId3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CBF390E-EA78-4A04-B8F6-DAB735F724A8}">
          <p14:sldIdLst>
            <p14:sldId id="261"/>
            <p14:sldId id="274"/>
            <p14:sldId id="329"/>
            <p14:sldId id="273"/>
            <p14:sldId id="275"/>
            <p14:sldId id="303"/>
            <p14:sldId id="276"/>
            <p14:sldId id="309"/>
            <p14:sldId id="310"/>
            <p14:sldId id="326"/>
            <p14:sldId id="328"/>
            <p14:sldId id="327"/>
            <p14:sldId id="305"/>
            <p14:sldId id="308"/>
            <p14:sldId id="314"/>
            <p14:sldId id="315"/>
            <p14:sldId id="321"/>
            <p14:sldId id="323"/>
            <p14:sldId id="316"/>
            <p14:sldId id="317"/>
            <p14:sldId id="325"/>
            <p14:sldId id="277"/>
            <p14:sldId id="319"/>
            <p14:sldId id="318"/>
            <p14:sldId id="320"/>
            <p14:sldId id="30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40897BF-9229-1A2A-E5D2-68CD3835EE7F}" name="Héline Zoenen" initials="HZ" userId="S::heline.zoenen@woogie.studio::b0efb772-3d60-4be4-98e3-0c1c589d3d65" providerId="AD"/>
  <p188:author id="{C4CC61D2-47B4-C5EE-CB70-FEFA9A5A0D90}" name="Romain Charles" initials="RC" userId="S::romain.charles@woogie.studio::2b029527-fdae-4b04-b483-753124eab4d2" providerId="AD"/>
  <p188:author id="{18DAE9FA-7762-9401-B81D-70A5A9D2683B}" name="Taviana Caminiti" initials="TC" userId="S::taviana.caminiti@seauton-international.com::5f9de8bd-1721-41ea-ab1e-5d9c95223b7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434"/>
    <a:srgbClr val="FFCDCD"/>
    <a:srgbClr val="FE7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ijl, licht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Stijl, licht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Stijl, donker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Stijl, licht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606" autoAdjust="0"/>
  </p:normalViewPr>
  <p:slideViewPr>
    <p:cSldViewPr snapToGrid="0" snapToObjects="1">
      <p:cViewPr varScale="1">
        <p:scale>
          <a:sx n="62" d="100"/>
          <a:sy n="62" d="100"/>
        </p:scale>
        <p:origin x="115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5FE8D-44FE-45E5-BC7A-22F9742BF013}" type="datetimeFigureOut">
              <a:rPr lang="nl-BE" smtClean="0"/>
              <a:t>20/04/2024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7AD8-C8B9-4908-B8E6-7E558EFFD8B7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43931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A7AD8-C8B9-4908-B8E6-7E558EFFD8B7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76196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A7AD8-C8B9-4908-B8E6-7E558EFFD8B7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5842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A7AD8-C8B9-4908-B8E6-7E558EFFD8B7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62665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A7AD8-C8B9-4908-B8E6-7E558EFFD8B7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0314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A7AD8-C8B9-4908-B8E6-7E558EFFD8B7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82113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A7AD8-C8B9-4908-B8E6-7E558EFFD8B7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58939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A7AD8-C8B9-4908-B8E6-7E558EFFD8B7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51817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A7AD8-C8B9-4908-B8E6-7E558EFFD8B7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88129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A7AD8-C8B9-4908-B8E6-7E558EFFD8B7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7213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A7AD8-C8B9-4908-B8E6-7E558EFFD8B7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58994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A7AD8-C8B9-4908-B8E6-7E558EFFD8B7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0838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A7AD8-C8B9-4908-B8E6-7E558EFFD8B7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40563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A7AD8-C8B9-4908-B8E6-7E558EFFD8B7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334547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A7AD8-C8B9-4908-B8E6-7E558EFFD8B7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10256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A7AD8-C8B9-4908-B8E6-7E558EFFD8B7}" type="slidenum">
              <a:rPr lang="nl-BE" smtClean="0"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969700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A7AD8-C8B9-4908-B8E6-7E558EFFD8B7}" type="slidenum">
              <a:rPr lang="nl-BE" smtClean="0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142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A7AD8-C8B9-4908-B8E6-7E558EFFD8B7}" type="slidenum">
              <a:rPr lang="nl-BE" smtClean="0"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94922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A7AD8-C8B9-4908-B8E6-7E558EFFD8B7}" type="slidenum">
              <a:rPr lang="nl-BE" smtClean="0"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94698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A7AD8-C8B9-4908-B8E6-7E558EFFD8B7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6268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47425D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A7AD8-C8B9-4908-B8E6-7E558EFFD8B7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9176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A7AD8-C8B9-4908-B8E6-7E558EFFD8B7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71937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A7AD8-C8B9-4908-B8E6-7E558EFFD8B7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32412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A7AD8-C8B9-4908-B8E6-7E558EFFD8B7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855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A7AD8-C8B9-4908-B8E6-7E558EFFD8B7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92518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A7AD8-C8B9-4908-B8E6-7E558EFFD8B7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46873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368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FE2A9192-9AA0-0543-B060-25F1A53C89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648001"/>
            <a:ext cx="10908000" cy="2111676"/>
          </a:xfrm>
          <a:prstGeom prst="rect">
            <a:avLst/>
          </a:prstGeom>
        </p:spPr>
        <p:txBody>
          <a:bodyPr anchor="b"/>
          <a:lstStyle>
            <a:lvl1pPr algn="ctr">
              <a:defRPr sz="4000" b="0" i="0">
                <a:solidFill>
                  <a:srgbClr val="FF0000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Lecture</a:t>
            </a:r>
            <a:endParaRPr lang="nl-BE" dirty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6DF433E0-3E56-BA46-8C3A-F045717F962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3393989"/>
            <a:ext cx="10908000" cy="24740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4D4F53"/>
                </a:solidFill>
                <a:latin typeface="Trebuchet MS" panose="020B070302020209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First &amp; Last Name + </a:t>
            </a:r>
            <a:r>
              <a:rPr lang="nl-NL" dirty="0" err="1"/>
              <a:t>Institution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15677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7C9B98F2-2F13-184F-8ED0-96F5FBB1D6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648000"/>
            <a:ext cx="10908000" cy="2880000"/>
          </a:xfrm>
          <a:prstGeom prst="rect">
            <a:avLst/>
          </a:prstGeom>
        </p:spPr>
        <p:txBody>
          <a:bodyPr anchor="b"/>
          <a:lstStyle>
            <a:lvl1pPr algn="ctr">
              <a:defRPr sz="4000" b="0" i="0">
                <a:solidFill>
                  <a:srgbClr val="FF0000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BE" dirty="0"/>
          </a:p>
        </p:txBody>
      </p:sp>
      <p:sp>
        <p:nvSpPr>
          <p:cNvPr id="11" name="Ondertitel 2">
            <a:extLst>
              <a:ext uri="{FF2B5EF4-FFF2-40B4-BE49-F238E27FC236}">
                <a16:creationId xmlns:a16="http://schemas.microsoft.com/office/drawing/2014/main" id="{A9274732-7F3B-4E49-B5C5-280B31B093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3780000"/>
            <a:ext cx="10908000" cy="208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4D4F53"/>
                </a:solidFill>
                <a:latin typeface="Trebuchet MS" panose="020B070302020209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insert</a:t>
            </a:r>
            <a:r>
              <a:rPr lang="nl-NL" dirty="0"/>
              <a:t> speaker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59803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91AF50D1-589D-0A44-A0D5-1CB3A164A9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043" y="540000"/>
            <a:ext cx="10913165" cy="1325563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ctr">
              <a:defRPr sz="3200" b="0" i="0">
                <a:solidFill>
                  <a:srgbClr val="FF0000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BE" dirty="0"/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1CA3800E-6A80-5646-B34F-F777059BC56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6043" y="1980000"/>
            <a:ext cx="5373757" cy="396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 i="0">
                <a:solidFill>
                  <a:srgbClr val="4D4F53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BE" dirty="0"/>
          </a:p>
        </p:txBody>
      </p:sp>
      <p:sp>
        <p:nvSpPr>
          <p:cNvPr id="14" name="Tijdelijke aanduiding voor inhoud 3">
            <a:extLst>
              <a:ext uri="{FF2B5EF4-FFF2-40B4-BE49-F238E27FC236}">
                <a16:creationId xmlns:a16="http://schemas.microsoft.com/office/drawing/2014/main" id="{34AD876C-78CB-8F42-996C-01809B970E8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199" y="1980000"/>
            <a:ext cx="5387009" cy="396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 i="0">
                <a:solidFill>
                  <a:srgbClr val="4D4F53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illustration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24287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3544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9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88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413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76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748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dmponline.be/plans/new" TargetMode="Externa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ichgcptraining.astrazeneca.com/story_html5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trials.gov/" TargetMode="External"/><Relationship Id="rId7" Type="http://schemas.openxmlformats.org/officeDocument/2006/relationships/hyperlink" Target="https://www.edps.europa.eu/data-protection-impact-assessment-dpia_e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hiruz.be/ctu/clinical-trials/" TargetMode="External"/><Relationship Id="rId5" Type="http://schemas.openxmlformats.org/officeDocument/2006/relationships/hyperlink" Target="https://www.jliedu.com/blog/gcp-training-certification-program/" TargetMode="External"/><Relationship Id="rId4" Type="http://schemas.openxmlformats.org/officeDocument/2006/relationships/hyperlink" Target="https://ichgcptraining.astrazeneca.com/story_html5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AC918-996D-C247-9086-DC1347B93B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>
                <a:latin typeface="Trebuchet MS" panose="020B0703020202090204" pitchFamily="34" charset="0"/>
              </a:rPr>
              <a:t>Clinical Research</a:t>
            </a:r>
            <a:br>
              <a:rPr lang="nl-BE" dirty="0">
                <a:latin typeface="Trebuchet MS" panose="020B0703020202090204" pitchFamily="34" charset="0"/>
              </a:rPr>
            </a:br>
            <a:r>
              <a:rPr lang="nl-BE" dirty="0">
                <a:latin typeface="Trebuchet MS" panose="020B0703020202090204" pitchFamily="34" charset="0"/>
              </a:rPr>
              <a:t>ICH GCP </a:t>
            </a:r>
            <a:r>
              <a:rPr lang="nl-BE" dirty="0" err="1">
                <a:latin typeface="Trebuchet MS" panose="020B0703020202090204" pitchFamily="34" charset="0"/>
              </a:rPr>
              <a:t>Guidelines</a:t>
            </a:r>
            <a:endParaRPr lang="nl-BE" dirty="0">
              <a:latin typeface="Trebuchet MS" panose="020B0703020202090204" pitchFamily="34" charset="0"/>
            </a:endParaRP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851D8991-3007-4867-9D5F-B3CB1941E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423" y="5939457"/>
            <a:ext cx="2499577" cy="731583"/>
          </a:xfrm>
          <a:prstGeom prst="rect">
            <a:avLst/>
          </a:prstGeom>
          <a:noFill/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62B9997C-70A0-4F48-A964-4D7299B5CA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sz="2400" dirty="0">
                <a:latin typeface="Trebuchet MS" panose="020B0703020202090204" pitchFamily="34" charset="0"/>
              </a:rPr>
              <a:t>Katrien De Grove</a:t>
            </a:r>
          </a:p>
          <a:p>
            <a:r>
              <a:rPr lang="nl-BE" dirty="0"/>
              <a:t>Lieselot Vandepitte</a:t>
            </a:r>
          </a:p>
          <a:p>
            <a:endParaRPr lang="nl-BE" sz="2400" dirty="0">
              <a:latin typeface="Trebuchet MS" panose="020B0703020202090204" pitchFamily="34" charset="0"/>
            </a:endParaRPr>
          </a:p>
          <a:p>
            <a:r>
              <a:rPr lang="nl-BE" dirty="0"/>
              <a:t>Study </a:t>
            </a:r>
            <a:r>
              <a:rPr lang="nl-BE" dirty="0" err="1"/>
              <a:t>Coordinators</a:t>
            </a:r>
            <a:r>
              <a:rPr lang="nl-BE" dirty="0"/>
              <a:t> – University </a:t>
            </a:r>
            <a:r>
              <a:rPr lang="nl-BE" dirty="0" err="1"/>
              <a:t>Hospital</a:t>
            </a:r>
            <a:r>
              <a:rPr lang="nl-BE" dirty="0"/>
              <a:t> </a:t>
            </a:r>
            <a:r>
              <a:rPr lang="nl-BE" dirty="0" err="1"/>
              <a:t>Ghent</a:t>
            </a:r>
            <a:endParaRPr lang="nl-BE" sz="2400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864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82645DA-5F43-49EB-B246-86A06C86D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423" y="5939457"/>
            <a:ext cx="2499577" cy="731583"/>
          </a:xfrm>
          <a:prstGeom prst="rect">
            <a:avLst/>
          </a:prstGeom>
          <a:noFill/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18D341D0-E638-3FF1-0ACA-CBB8D42C7D8D}"/>
              </a:ext>
            </a:extLst>
          </p:cNvPr>
          <p:cNvSpPr txBox="1">
            <a:spLocks/>
          </p:cNvSpPr>
          <p:nvPr/>
        </p:nvSpPr>
        <p:spPr>
          <a:xfrm>
            <a:off x="838198" y="-232759"/>
            <a:ext cx="10515600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FF0000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endParaRPr lang="fr-BE" sz="3200" b="1" i="1" dirty="0">
              <a:solidFill>
                <a:srgbClr val="E63434"/>
              </a:solidFill>
              <a:latin typeface="Aptos Display" panose="020B00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780F70-D58A-B496-320C-96DE9E0FBA61}"/>
              </a:ext>
            </a:extLst>
          </p:cNvPr>
          <p:cNvSpPr/>
          <p:nvPr/>
        </p:nvSpPr>
        <p:spPr>
          <a:xfrm>
            <a:off x="2501462" y="5864772"/>
            <a:ext cx="9186041" cy="806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98420BA-B3B0-040D-FF91-D4503C90E862}"/>
              </a:ext>
            </a:extLst>
          </p:cNvPr>
          <p:cNvSpPr txBox="1"/>
          <p:nvPr/>
        </p:nvSpPr>
        <p:spPr>
          <a:xfrm>
            <a:off x="0" y="430022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3200" b="1" dirty="0">
                <a:solidFill>
                  <a:srgbClr val="E63434"/>
                </a:solidFill>
                <a:latin typeface="Aptos Display" panose="020B0004020202020204" pitchFamily="34" charset="0"/>
              </a:rPr>
              <a:t>TYPES OF CLINICAL TRIAL APPLICATION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140CCEA-7EEC-239E-4750-99277F9B4828}"/>
              </a:ext>
            </a:extLst>
          </p:cNvPr>
          <p:cNvSpPr txBox="1"/>
          <p:nvPr/>
        </p:nvSpPr>
        <p:spPr>
          <a:xfrm>
            <a:off x="4684347" y="1341492"/>
            <a:ext cx="3041961" cy="461665"/>
          </a:xfrm>
          <a:prstGeom prst="rect">
            <a:avLst/>
          </a:prstGeom>
          <a:solidFill>
            <a:srgbClr val="FE7676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dirty="0">
                <a:latin typeface="Aptos Display" panose="020B0004020202020204" pitchFamily="34" charset="0"/>
              </a:rPr>
              <a:t>EU CTR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894B59F-4D0E-9B15-2762-E003AB21C4B2}"/>
              </a:ext>
            </a:extLst>
          </p:cNvPr>
          <p:cNvSpPr txBox="1"/>
          <p:nvPr/>
        </p:nvSpPr>
        <p:spPr>
          <a:xfrm>
            <a:off x="4684346" y="3705602"/>
            <a:ext cx="3041961" cy="461665"/>
          </a:xfrm>
          <a:prstGeom prst="rect">
            <a:avLst/>
          </a:prstGeom>
          <a:solidFill>
            <a:srgbClr val="FE7676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dirty="0" err="1">
                <a:latin typeface="Aptos Display" panose="020B0004020202020204" pitchFamily="34" charset="0"/>
              </a:rPr>
              <a:t>Local</a:t>
            </a:r>
            <a:r>
              <a:rPr lang="nl-BE" sz="2400" dirty="0">
                <a:latin typeface="Aptos Display" panose="020B0004020202020204" pitchFamily="34" charset="0"/>
              </a:rPr>
              <a:t> </a:t>
            </a:r>
            <a:r>
              <a:rPr lang="nl-BE" sz="2400" dirty="0" err="1">
                <a:latin typeface="Aptos Display" panose="020B0004020202020204" pitchFamily="34" charset="0"/>
              </a:rPr>
              <a:t>submission</a:t>
            </a:r>
            <a:endParaRPr lang="nl-BE" sz="2400" dirty="0">
              <a:latin typeface="Aptos Display" panose="020B0004020202020204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44ABAEB-BCB3-A233-437F-E18DF035B466}"/>
              </a:ext>
            </a:extLst>
          </p:cNvPr>
          <p:cNvSpPr txBox="1"/>
          <p:nvPr/>
        </p:nvSpPr>
        <p:spPr>
          <a:xfrm>
            <a:off x="546652" y="2077278"/>
            <a:ext cx="11140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=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international</a:t>
            </a:r>
            <a:r>
              <a:rPr lang="nl-BE" dirty="0"/>
              <a:t> (EU) studies</a:t>
            </a:r>
          </a:p>
          <a:p>
            <a:endParaRPr lang="nl-BE" dirty="0"/>
          </a:p>
          <a:p>
            <a:r>
              <a:rPr lang="nl-BE" dirty="0" err="1"/>
              <a:t>Obligated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all</a:t>
            </a:r>
            <a:r>
              <a:rPr lang="nl-BE" dirty="0"/>
              <a:t> new studies </a:t>
            </a:r>
            <a:r>
              <a:rPr lang="nl-BE" dirty="0" err="1"/>
              <a:t>since</a:t>
            </a:r>
            <a:r>
              <a:rPr lang="nl-BE" dirty="0"/>
              <a:t> 31 </a:t>
            </a:r>
            <a:r>
              <a:rPr lang="nl-BE" dirty="0" err="1"/>
              <a:t>january</a:t>
            </a:r>
            <a:r>
              <a:rPr lang="nl-BE" dirty="0"/>
              <a:t> 2023</a:t>
            </a:r>
          </a:p>
          <a:p>
            <a:r>
              <a:rPr lang="nl-BE" dirty="0" err="1"/>
              <a:t>By</a:t>
            </a:r>
            <a:r>
              <a:rPr lang="nl-BE" dirty="0"/>
              <a:t> 31 </a:t>
            </a:r>
            <a:r>
              <a:rPr lang="nl-BE" dirty="0" err="1"/>
              <a:t>January</a:t>
            </a:r>
            <a:r>
              <a:rPr lang="nl-BE" dirty="0"/>
              <a:t> 2025: </a:t>
            </a:r>
            <a:r>
              <a:rPr lang="nl-BE" dirty="0" err="1"/>
              <a:t>also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ongoing</a:t>
            </a:r>
            <a:r>
              <a:rPr lang="nl-BE" dirty="0"/>
              <a:t> studies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A11661E-00B9-78A9-015A-EED422CD8CBA}"/>
              </a:ext>
            </a:extLst>
          </p:cNvPr>
          <p:cNvSpPr txBox="1"/>
          <p:nvPr/>
        </p:nvSpPr>
        <p:spPr>
          <a:xfrm>
            <a:off x="685800" y="4323522"/>
            <a:ext cx="11140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=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local</a:t>
            </a:r>
            <a:r>
              <a:rPr lang="nl-BE" dirty="0"/>
              <a:t> studies</a:t>
            </a:r>
          </a:p>
          <a:p>
            <a:endParaRPr lang="nl-BE" dirty="0"/>
          </a:p>
          <a:p>
            <a:r>
              <a:rPr lang="nl-BE" dirty="0" err="1"/>
              <a:t>Local</a:t>
            </a:r>
            <a:r>
              <a:rPr lang="nl-BE" dirty="0"/>
              <a:t> </a:t>
            </a:r>
            <a:r>
              <a:rPr lang="nl-BE" dirty="0" err="1"/>
              <a:t>Ethics</a:t>
            </a:r>
            <a:r>
              <a:rPr lang="nl-BE" dirty="0"/>
              <a:t> </a:t>
            </a:r>
            <a:r>
              <a:rPr lang="nl-BE" dirty="0" err="1"/>
              <a:t>Committee</a:t>
            </a:r>
            <a:r>
              <a:rPr lang="nl-BE" dirty="0"/>
              <a:t> VS. Central </a:t>
            </a:r>
            <a:r>
              <a:rPr lang="nl-BE" dirty="0" err="1"/>
              <a:t>Ethics</a:t>
            </a:r>
            <a:r>
              <a:rPr lang="nl-BE" dirty="0"/>
              <a:t> </a:t>
            </a:r>
            <a:r>
              <a:rPr lang="nl-BE" dirty="0" err="1"/>
              <a:t>Committee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0256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82645DA-5F43-49EB-B246-86A06C86D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423" y="5939457"/>
            <a:ext cx="2499577" cy="731583"/>
          </a:xfrm>
          <a:prstGeom prst="rect">
            <a:avLst/>
          </a:prstGeom>
          <a:noFill/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18D341D0-E638-3FF1-0ACA-CBB8D42C7D8D}"/>
              </a:ext>
            </a:extLst>
          </p:cNvPr>
          <p:cNvSpPr txBox="1">
            <a:spLocks/>
          </p:cNvSpPr>
          <p:nvPr/>
        </p:nvSpPr>
        <p:spPr>
          <a:xfrm>
            <a:off x="838198" y="-232759"/>
            <a:ext cx="10515600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FF0000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endParaRPr lang="fr-BE" sz="3200" b="1" i="1" dirty="0">
              <a:solidFill>
                <a:srgbClr val="E63434"/>
              </a:solidFill>
              <a:latin typeface="Aptos Display" panose="020B00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780F70-D58A-B496-320C-96DE9E0FBA61}"/>
              </a:ext>
            </a:extLst>
          </p:cNvPr>
          <p:cNvSpPr/>
          <p:nvPr/>
        </p:nvSpPr>
        <p:spPr>
          <a:xfrm>
            <a:off x="2501462" y="5864772"/>
            <a:ext cx="9186041" cy="806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755D5BB-74E5-FD2D-D235-32011D6BE1DD}"/>
              </a:ext>
            </a:extLst>
          </p:cNvPr>
          <p:cNvSpPr txBox="1"/>
          <p:nvPr/>
        </p:nvSpPr>
        <p:spPr>
          <a:xfrm>
            <a:off x="4175943" y="567233"/>
            <a:ext cx="3903061" cy="461665"/>
          </a:xfrm>
          <a:prstGeom prst="rect">
            <a:avLst/>
          </a:prstGeom>
          <a:solidFill>
            <a:srgbClr val="FE7676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dirty="0">
                <a:latin typeface="Aptos Display" panose="020B0004020202020204" pitchFamily="34" charset="0"/>
              </a:rPr>
              <a:t>Submission of a </a:t>
            </a:r>
            <a:r>
              <a:rPr lang="nl-BE" sz="2400" dirty="0" err="1">
                <a:latin typeface="Aptos Display" panose="020B0004020202020204" pitchFamily="34" charset="0"/>
              </a:rPr>
              <a:t>local</a:t>
            </a:r>
            <a:r>
              <a:rPr lang="nl-BE" sz="2400" dirty="0">
                <a:latin typeface="Aptos Display" panose="020B0004020202020204" pitchFamily="34" charset="0"/>
              </a:rPr>
              <a:t> </a:t>
            </a:r>
            <a:r>
              <a:rPr lang="nl-BE" sz="2400" dirty="0" err="1">
                <a:latin typeface="Aptos Display" panose="020B0004020202020204" pitchFamily="34" charset="0"/>
              </a:rPr>
              <a:t>study</a:t>
            </a:r>
            <a:endParaRPr lang="nl-BE" sz="2400" dirty="0">
              <a:latin typeface="Aptos Display" panose="020B0004020202020204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DA154C1-8733-5398-0874-CE68B03482AE}"/>
              </a:ext>
            </a:extLst>
          </p:cNvPr>
          <p:cNvSpPr txBox="1"/>
          <p:nvPr/>
        </p:nvSpPr>
        <p:spPr>
          <a:xfrm>
            <a:off x="387626" y="1759226"/>
            <a:ext cx="11479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Central </a:t>
            </a:r>
            <a:r>
              <a:rPr lang="nl-BE" dirty="0" err="1"/>
              <a:t>Ethics</a:t>
            </a:r>
            <a:r>
              <a:rPr lang="nl-BE" dirty="0"/>
              <a:t> </a:t>
            </a:r>
            <a:r>
              <a:rPr lang="nl-BE" dirty="0" err="1"/>
              <a:t>Committee</a:t>
            </a:r>
            <a:r>
              <a:rPr lang="nl-BE" dirty="0"/>
              <a:t> (CEC) VS </a:t>
            </a:r>
            <a:r>
              <a:rPr lang="nl-BE" dirty="0" err="1"/>
              <a:t>Local</a:t>
            </a:r>
            <a:r>
              <a:rPr lang="nl-BE" dirty="0"/>
              <a:t> </a:t>
            </a:r>
            <a:r>
              <a:rPr lang="nl-BE" dirty="0" err="1"/>
              <a:t>Ethics</a:t>
            </a:r>
            <a:r>
              <a:rPr lang="nl-BE" dirty="0"/>
              <a:t> </a:t>
            </a:r>
            <a:r>
              <a:rPr lang="nl-BE" dirty="0" err="1"/>
              <a:t>Committee</a:t>
            </a:r>
            <a:r>
              <a:rPr lang="nl-BE" dirty="0"/>
              <a:t> (LEC)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/>
              <a:t>Documents</a:t>
            </a:r>
            <a:r>
              <a:rPr lang="nl-BE" dirty="0"/>
              <a:t> </a:t>
            </a:r>
            <a:r>
              <a:rPr lang="nl-BE" dirty="0" err="1"/>
              <a:t>reviewed</a:t>
            </a:r>
            <a:r>
              <a:rPr lang="nl-BE" dirty="0"/>
              <a:t> </a:t>
            </a:r>
            <a:r>
              <a:rPr lang="nl-BE" dirty="0" err="1"/>
              <a:t>by</a:t>
            </a:r>
            <a:r>
              <a:rPr lang="nl-BE" dirty="0"/>
              <a:t> EC:</a:t>
            </a:r>
          </a:p>
          <a:p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D9423AB-6554-8C2E-4552-555B1069E990}"/>
              </a:ext>
            </a:extLst>
          </p:cNvPr>
          <p:cNvSpPr txBox="1"/>
          <p:nvPr/>
        </p:nvSpPr>
        <p:spPr>
          <a:xfrm>
            <a:off x="1848678" y="2703443"/>
            <a:ext cx="70965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dirty="0"/>
              <a:t>Trial Protocol (or </a:t>
            </a:r>
            <a:r>
              <a:rPr lang="nl-BE" dirty="0" err="1"/>
              <a:t>amendments</a:t>
            </a:r>
            <a:r>
              <a:rPr lang="nl-BE" dirty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dirty="0" err="1"/>
              <a:t>Informed</a:t>
            </a:r>
            <a:r>
              <a:rPr lang="nl-BE" dirty="0"/>
              <a:t> consent form(s) </a:t>
            </a:r>
            <a:r>
              <a:rPr lang="nl-BE" dirty="0" err="1"/>
              <a:t>and</a:t>
            </a:r>
            <a:r>
              <a:rPr lang="nl-BE" dirty="0"/>
              <a:t> updates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dirty="0"/>
              <a:t>Investigator Brochure (IB)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dirty="0"/>
              <a:t>Subject </a:t>
            </a:r>
            <a:r>
              <a:rPr lang="nl-BE" dirty="0" err="1"/>
              <a:t>material</a:t>
            </a:r>
            <a:endParaRPr lang="nl-B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dirty="0"/>
              <a:t>Safety information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dirty="0"/>
              <a:t>Information </a:t>
            </a:r>
            <a:r>
              <a:rPr lang="nl-BE" dirty="0" err="1"/>
              <a:t>about</a:t>
            </a:r>
            <a:r>
              <a:rPr lang="nl-BE" dirty="0"/>
              <a:t> </a:t>
            </a:r>
            <a:r>
              <a:rPr lang="nl-BE" dirty="0" err="1"/>
              <a:t>payments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compensation</a:t>
            </a:r>
            <a:r>
              <a:rPr lang="nl-BE" dirty="0"/>
              <a:t> of subjects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dirty="0"/>
              <a:t>Investigator CV </a:t>
            </a:r>
            <a:r>
              <a:rPr lang="nl-BE" dirty="0" err="1"/>
              <a:t>and</a:t>
            </a:r>
            <a:r>
              <a:rPr lang="nl-BE" dirty="0"/>
              <a:t> GCP-</a:t>
            </a:r>
            <a:r>
              <a:rPr lang="nl-BE" dirty="0" err="1"/>
              <a:t>certificate</a:t>
            </a:r>
            <a:endParaRPr lang="nl-B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dirty="0" err="1"/>
              <a:t>Any</a:t>
            </a:r>
            <a:r>
              <a:rPr lang="nl-BE" dirty="0"/>
              <a:t> </a:t>
            </a:r>
            <a:r>
              <a:rPr lang="nl-BE" dirty="0" err="1"/>
              <a:t>other</a:t>
            </a:r>
            <a:r>
              <a:rPr lang="nl-BE" dirty="0"/>
              <a:t> </a:t>
            </a:r>
            <a:r>
              <a:rPr lang="nl-BE" dirty="0" err="1"/>
              <a:t>documents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EC </a:t>
            </a:r>
            <a:r>
              <a:rPr lang="nl-BE" dirty="0" err="1"/>
              <a:t>might</a:t>
            </a:r>
            <a:r>
              <a:rPr lang="nl-BE" dirty="0"/>
              <a:t> </a:t>
            </a:r>
            <a:r>
              <a:rPr lang="nl-BE" dirty="0" err="1"/>
              <a:t>need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fulfil</a:t>
            </a:r>
            <a:r>
              <a:rPr lang="nl-BE" dirty="0"/>
              <a:t> </a:t>
            </a:r>
            <a:r>
              <a:rPr lang="nl-BE" dirty="0" err="1"/>
              <a:t>its</a:t>
            </a:r>
            <a:r>
              <a:rPr lang="nl-BE" dirty="0"/>
              <a:t> </a:t>
            </a:r>
            <a:r>
              <a:rPr lang="nl-BE" dirty="0" err="1"/>
              <a:t>responsibility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17427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82645DA-5F43-49EB-B246-86A06C86D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423" y="5939457"/>
            <a:ext cx="2499577" cy="731583"/>
          </a:xfrm>
          <a:prstGeom prst="rect">
            <a:avLst/>
          </a:prstGeom>
          <a:noFill/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18D341D0-E638-3FF1-0ACA-CBB8D42C7D8D}"/>
              </a:ext>
            </a:extLst>
          </p:cNvPr>
          <p:cNvSpPr txBox="1">
            <a:spLocks/>
          </p:cNvSpPr>
          <p:nvPr/>
        </p:nvSpPr>
        <p:spPr>
          <a:xfrm>
            <a:off x="838198" y="-232759"/>
            <a:ext cx="10515600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FF0000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endParaRPr lang="fr-BE" sz="3200" b="1" i="1" dirty="0">
              <a:solidFill>
                <a:srgbClr val="E63434"/>
              </a:solidFill>
              <a:latin typeface="Aptos Display" panose="020B00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780F70-D58A-B496-320C-96DE9E0FBA61}"/>
              </a:ext>
            </a:extLst>
          </p:cNvPr>
          <p:cNvSpPr/>
          <p:nvPr/>
        </p:nvSpPr>
        <p:spPr>
          <a:xfrm>
            <a:off x="2501462" y="5864772"/>
            <a:ext cx="9186041" cy="806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5A68BC2-891E-E3B2-7898-47857CEF36BA}"/>
              </a:ext>
            </a:extLst>
          </p:cNvPr>
          <p:cNvSpPr txBox="1"/>
          <p:nvPr/>
        </p:nvSpPr>
        <p:spPr>
          <a:xfrm>
            <a:off x="4117966" y="586760"/>
            <a:ext cx="3999135" cy="461665"/>
          </a:xfrm>
          <a:prstGeom prst="rect">
            <a:avLst/>
          </a:prstGeom>
          <a:solidFill>
            <a:srgbClr val="FE7676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dirty="0">
                <a:latin typeface="Aptos Display" panose="020B0004020202020204" pitchFamily="34" charset="0"/>
              </a:rPr>
              <a:t>Submission of a </a:t>
            </a:r>
            <a:r>
              <a:rPr lang="nl-BE" sz="2400" dirty="0" err="1">
                <a:latin typeface="Aptos Display" panose="020B0004020202020204" pitchFamily="34" charset="0"/>
              </a:rPr>
              <a:t>local</a:t>
            </a:r>
            <a:r>
              <a:rPr lang="nl-BE" sz="2400" dirty="0">
                <a:latin typeface="Aptos Display" panose="020B0004020202020204" pitchFamily="34" charset="0"/>
              </a:rPr>
              <a:t> </a:t>
            </a:r>
            <a:r>
              <a:rPr lang="nl-BE" sz="2400" dirty="0" err="1">
                <a:latin typeface="Aptos Display" panose="020B0004020202020204" pitchFamily="34" charset="0"/>
              </a:rPr>
              <a:t>study</a:t>
            </a:r>
            <a:endParaRPr lang="nl-BE" sz="2400" dirty="0">
              <a:latin typeface="Aptos Display" panose="020B0004020202020204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A154C26-734D-71D8-A2E4-F1455AC7534E}"/>
              </a:ext>
            </a:extLst>
          </p:cNvPr>
          <p:cNvSpPr txBox="1"/>
          <p:nvPr/>
        </p:nvSpPr>
        <p:spPr>
          <a:xfrm>
            <a:off x="1073426" y="1977887"/>
            <a:ext cx="10088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Kind of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Data </a:t>
            </a:r>
            <a:r>
              <a:rPr lang="nl-BE" dirty="0" err="1"/>
              <a:t>protection</a:t>
            </a:r>
            <a:r>
              <a:rPr lang="nl-BE" dirty="0"/>
              <a:t> impact assessment (DPIA)</a:t>
            </a:r>
          </a:p>
          <a:p>
            <a:endParaRPr lang="nl-BE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F0658A8-A259-7C99-6988-1A1093EFB0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8720" r="6875" b="9710"/>
          <a:stretch/>
        </p:blipFill>
        <p:spPr>
          <a:xfrm>
            <a:off x="4855537" y="2594114"/>
            <a:ext cx="5997326" cy="3190460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DE9B2203-24CD-3CCC-BB1D-D9EB58AEE85F}"/>
              </a:ext>
            </a:extLst>
          </p:cNvPr>
          <p:cNvSpPr txBox="1"/>
          <p:nvPr/>
        </p:nvSpPr>
        <p:spPr>
          <a:xfrm>
            <a:off x="1339137" y="2594114"/>
            <a:ext cx="2365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dmponline.be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6330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82645DA-5F43-49EB-B246-86A06C86D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423" y="5939457"/>
            <a:ext cx="2499577" cy="731583"/>
          </a:xfrm>
          <a:prstGeom prst="rect">
            <a:avLst/>
          </a:prstGeom>
          <a:noFill/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18D341D0-E638-3FF1-0ACA-CBB8D42C7D8D}"/>
              </a:ext>
            </a:extLst>
          </p:cNvPr>
          <p:cNvSpPr txBox="1">
            <a:spLocks/>
          </p:cNvSpPr>
          <p:nvPr/>
        </p:nvSpPr>
        <p:spPr>
          <a:xfrm>
            <a:off x="838198" y="-232759"/>
            <a:ext cx="10515600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FF0000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r>
              <a:rPr lang="fr-BE" sz="3200" b="1" dirty="0">
                <a:solidFill>
                  <a:srgbClr val="E63434"/>
                </a:solidFill>
                <a:latin typeface="Aptos Display" panose="020B0004020202020204" pitchFamily="34" charset="0"/>
              </a:rPr>
              <a:t>INVESTIGATOR RESPONSIBILITIES</a:t>
            </a:r>
            <a:endParaRPr lang="fr-BE" sz="3200" b="1" i="1" dirty="0">
              <a:solidFill>
                <a:srgbClr val="E63434"/>
              </a:solidFill>
              <a:latin typeface="Aptos Display" panose="020B00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780F70-D58A-B496-320C-96DE9E0FBA61}"/>
              </a:ext>
            </a:extLst>
          </p:cNvPr>
          <p:cNvSpPr/>
          <p:nvPr/>
        </p:nvSpPr>
        <p:spPr>
          <a:xfrm>
            <a:off x="2501462" y="5864772"/>
            <a:ext cx="9186041" cy="806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ZoneTexte 6">
            <a:extLst>
              <a:ext uri="{FF2B5EF4-FFF2-40B4-BE49-F238E27FC236}">
                <a16:creationId xmlns:a16="http://schemas.microsoft.com/office/drawing/2014/main" id="{D9C0B4C3-3E89-25B3-7046-EDE3225FF45C}"/>
              </a:ext>
            </a:extLst>
          </p:cNvPr>
          <p:cNvSpPr txBox="1"/>
          <p:nvPr/>
        </p:nvSpPr>
        <p:spPr>
          <a:xfrm>
            <a:off x="838197" y="1170464"/>
            <a:ext cx="852446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b="1" u="sng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INVESTIGATOR’s</a:t>
            </a:r>
            <a:r>
              <a:rPr lang="fr-FR" b="1" u="sng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QUALIFICATIONS AND AGREEMENTS</a:t>
            </a:r>
          </a:p>
          <a:p>
            <a:pPr algn="just"/>
            <a:endParaRPr lang="fr-FR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investigator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qualified</a:t>
            </a:r>
            <a:r>
              <a:rPr lang="fr-FR" b="1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Up – to date curriculum vitae</a:t>
            </a:r>
          </a:p>
          <a:p>
            <a:pPr algn="just"/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GCP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certificate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(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https://ichgcptraining.astrazeneca.com/story_html5.html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fr-FR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investigator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allow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monitoring and </a:t>
            </a:r>
            <a:r>
              <a:rPr lang="fr-FR" b="1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auditing</a:t>
            </a:r>
            <a:endParaRPr lang="en-BE" b="1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ZoneTexte 6">
            <a:extLst>
              <a:ext uri="{FF2B5EF4-FFF2-40B4-BE49-F238E27FC236}">
                <a16:creationId xmlns:a16="http://schemas.microsoft.com/office/drawing/2014/main" id="{53119D50-2C68-8F04-4A59-9F4DDB3EF11F}"/>
              </a:ext>
            </a:extLst>
          </p:cNvPr>
          <p:cNvSpPr txBox="1"/>
          <p:nvPr/>
        </p:nvSpPr>
        <p:spPr>
          <a:xfrm>
            <a:off x="810328" y="3722953"/>
            <a:ext cx="7068672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b="1" u="sng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ADEQUATE RESOURCES</a:t>
            </a:r>
          </a:p>
          <a:p>
            <a:pPr algn="just"/>
            <a:endParaRPr lang="fr-FR" b="1" dirty="0">
              <a:effectLst/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Potential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recruit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suitable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subjects</a:t>
            </a:r>
            <a:endParaRPr lang="fr-FR" b="1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Sufficient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</a:t>
            </a:r>
          </a:p>
          <a:p>
            <a:pPr algn="just"/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Sufficient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qualified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trained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by the PI</a:t>
            </a:r>
            <a:endParaRPr lang="fr-FR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Adequate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facilities</a:t>
            </a:r>
            <a:endParaRPr lang="fr-FR" b="1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fr-FR" sz="1400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BE" sz="1400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Tabel 30">
            <a:extLst>
              <a:ext uri="{FF2B5EF4-FFF2-40B4-BE49-F238E27FC236}">
                <a16:creationId xmlns:a16="http://schemas.microsoft.com/office/drawing/2014/main" id="{E2326192-F6A2-8520-8CCE-787DD269B2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658400"/>
              </p:ext>
            </p:extLst>
          </p:nvPr>
        </p:nvGraphicFramePr>
        <p:xfrm>
          <a:off x="5909555" y="3735785"/>
          <a:ext cx="6096000" cy="309811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345389">
                  <a:extLst>
                    <a:ext uri="{9D8B030D-6E8A-4147-A177-3AD203B41FA5}">
                      <a16:colId xmlns:a16="http://schemas.microsoft.com/office/drawing/2014/main" val="1654458875"/>
                    </a:ext>
                  </a:extLst>
                </a:gridCol>
                <a:gridCol w="2750611">
                  <a:extLst>
                    <a:ext uri="{9D8B030D-6E8A-4147-A177-3AD203B41FA5}">
                      <a16:colId xmlns:a16="http://schemas.microsoft.com/office/drawing/2014/main" val="449820706"/>
                    </a:ext>
                  </a:extLst>
                </a:gridCol>
              </a:tblGrid>
              <a:tr h="242725">
                <a:tc gridSpan="2">
                  <a:txBody>
                    <a:bodyPr/>
                    <a:lstStyle/>
                    <a:p>
                      <a:r>
                        <a:rPr lang="nl-BE" sz="1050" dirty="0">
                          <a:latin typeface="Aptos Display" panose="020B0004020202020204" pitchFamily="34" charset="0"/>
                        </a:rPr>
                        <a:t>Site Feasibility Questionnaire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083948"/>
                  </a:ext>
                </a:extLst>
              </a:tr>
              <a:tr h="242725">
                <a:tc gridSpan="2">
                  <a:txBody>
                    <a:bodyPr/>
                    <a:lstStyle/>
                    <a:p>
                      <a:r>
                        <a:rPr lang="nl-BE" sz="1050" dirty="0" err="1">
                          <a:latin typeface="Aptos Display" panose="020B0004020202020204" pitchFamily="34" charset="0"/>
                        </a:rPr>
                        <a:t>Number</a:t>
                      </a:r>
                      <a:r>
                        <a:rPr lang="nl-BE" sz="1050" dirty="0">
                          <a:latin typeface="Aptos Display" panose="020B0004020202020204" pitchFamily="34" charset="0"/>
                        </a:rPr>
                        <a:t> of </a:t>
                      </a:r>
                      <a:r>
                        <a:rPr lang="nl-BE" sz="1050" dirty="0" err="1">
                          <a:latin typeface="Aptos Display" panose="020B0004020202020204" pitchFamily="34" charset="0"/>
                        </a:rPr>
                        <a:t>patients</a:t>
                      </a:r>
                      <a:r>
                        <a:rPr lang="nl-BE" sz="1050" dirty="0">
                          <a:latin typeface="Aptos Display" panose="020B0004020202020204" pitchFamily="34" charset="0"/>
                        </a:rPr>
                        <a:t> </a:t>
                      </a:r>
                      <a:r>
                        <a:rPr lang="nl-BE" sz="1050" dirty="0" err="1">
                          <a:latin typeface="Aptos Display" panose="020B0004020202020204" pitchFamily="34" charset="0"/>
                        </a:rPr>
                        <a:t>that</a:t>
                      </a:r>
                      <a:r>
                        <a:rPr lang="nl-BE" sz="1050" dirty="0">
                          <a:latin typeface="Aptos Display" panose="020B0004020202020204" pitchFamily="34" charset="0"/>
                        </a:rPr>
                        <a:t> are </a:t>
                      </a:r>
                      <a:r>
                        <a:rPr lang="nl-BE" sz="1050" dirty="0" err="1">
                          <a:latin typeface="Aptos Display" panose="020B0004020202020204" pitchFamily="34" charset="0"/>
                        </a:rPr>
                        <a:t>seen</a:t>
                      </a:r>
                      <a:r>
                        <a:rPr lang="nl-BE" sz="1050" dirty="0">
                          <a:latin typeface="Aptos Display" panose="020B0004020202020204" pitchFamily="34" charset="0"/>
                        </a:rPr>
                        <a:t> and </a:t>
                      </a:r>
                      <a:r>
                        <a:rPr lang="nl-BE" sz="1050" dirty="0" err="1">
                          <a:latin typeface="Aptos Display" panose="020B0004020202020204" pitchFamily="34" charset="0"/>
                        </a:rPr>
                        <a:t>treated</a:t>
                      </a:r>
                      <a:r>
                        <a:rPr lang="nl-BE" sz="1050" dirty="0">
                          <a:latin typeface="Aptos Display" panose="020B0004020202020204" pitchFamily="34" charset="0"/>
                        </a:rPr>
                        <a:t> </a:t>
                      </a:r>
                      <a:r>
                        <a:rPr lang="nl-BE" sz="1050" dirty="0" err="1">
                          <a:latin typeface="Aptos Display" panose="020B0004020202020204" pitchFamily="34" charset="0"/>
                        </a:rPr>
                        <a:t>for</a:t>
                      </a:r>
                      <a:r>
                        <a:rPr lang="nl-BE" sz="1050" dirty="0">
                          <a:latin typeface="Aptos Display" panose="020B0004020202020204" pitchFamily="34" charset="0"/>
                        </a:rPr>
                        <a:t> e.g. R/R AML/ALL?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698645"/>
                  </a:ext>
                </a:extLst>
              </a:tr>
              <a:tr h="242725">
                <a:tc gridSpan="2">
                  <a:txBody>
                    <a:bodyPr/>
                    <a:lstStyle/>
                    <a:p>
                      <a:r>
                        <a:rPr lang="nl-BE" sz="1050" dirty="0" err="1">
                          <a:latin typeface="Aptos Display" panose="020B0004020202020204" pitchFamily="34" charset="0"/>
                        </a:rPr>
                        <a:t>Based</a:t>
                      </a:r>
                      <a:r>
                        <a:rPr lang="nl-BE" sz="1050" dirty="0">
                          <a:latin typeface="Aptos Display" panose="020B0004020202020204" pitchFamily="34" charset="0"/>
                        </a:rPr>
                        <a:t> on </a:t>
                      </a:r>
                      <a:r>
                        <a:rPr lang="nl-BE" sz="1050" dirty="0" err="1">
                          <a:latin typeface="Aptos Display" panose="020B0004020202020204" pitchFamily="34" charset="0"/>
                        </a:rPr>
                        <a:t>the</a:t>
                      </a:r>
                      <a:r>
                        <a:rPr lang="nl-BE" sz="1050" dirty="0">
                          <a:latin typeface="Aptos Display" panose="020B0004020202020204" pitchFamily="34" charset="0"/>
                        </a:rPr>
                        <a:t> target </a:t>
                      </a:r>
                      <a:r>
                        <a:rPr lang="nl-BE" sz="1050" dirty="0" err="1">
                          <a:latin typeface="Aptos Display" panose="020B0004020202020204" pitchFamily="34" charset="0"/>
                        </a:rPr>
                        <a:t>patient</a:t>
                      </a:r>
                      <a:r>
                        <a:rPr lang="nl-BE" sz="1050" dirty="0">
                          <a:latin typeface="Aptos Display" panose="020B0004020202020204" pitchFamily="34" charset="0"/>
                        </a:rPr>
                        <a:t> </a:t>
                      </a:r>
                      <a:r>
                        <a:rPr lang="nl-BE" sz="1050" dirty="0" err="1">
                          <a:latin typeface="Aptos Display" panose="020B0004020202020204" pitchFamily="34" charset="0"/>
                        </a:rPr>
                        <a:t>population</a:t>
                      </a:r>
                      <a:r>
                        <a:rPr lang="nl-BE" sz="1050" dirty="0">
                          <a:latin typeface="Aptos Display" panose="020B0004020202020204" pitchFamily="34" charset="0"/>
                        </a:rPr>
                        <a:t> in </a:t>
                      </a:r>
                      <a:r>
                        <a:rPr lang="nl-BE" sz="1050" dirty="0" err="1">
                          <a:latin typeface="Aptos Display" panose="020B0004020202020204" pitchFamily="34" charset="0"/>
                        </a:rPr>
                        <a:t>the</a:t>
                      </a:r>
                      <a:r>
                        <a:rPr lang="nl-BE" sz="1050" dirty="0">
                          <a:latin typeface="Aptos Display" panose="020B0004020202020204" pitchFamily="34" charset="0"/>
                        </a:rPr>
                        <a:t> study, </a:t>
                      </a:r>
                      <a:r>
                        <a:rPr lang="nl-BE" sz="1050" dirty="0" err="1">
                          <a:latin typeface="Aptos Display" panose="020B0004020202020204" pitchFamily="34" charset="0"/>
                        </a:rPr>
                        <a:t>what</a:t>
                      </a:r>
                      <a:r>
                        <a:rPr lang="nl-BE" sz="1050" dirty="0">
                          <a:latin typeface="Aptos Display" panose="020B0004020202020204" pitchFamily="34" charset="0"/>
                        </a:rPr>
                        <a:t> </a:t>
                      </a:r>
                      <a:r>
                        <a:rPr lang="nl-BE" sz="1050" dirty="0" err="1">
                          <a:latin typeface="Aptos Display" panose="020B0004020202020204" pitchFamily="34" charset="0"/>
                        </a:rPr>
                        <a:t>would</a:t>
                      </a:r>
                      <a:r>
                        <a:rPr lang="nl-BE" sz="1050" dirty="0">
                          <a:latin typeface="Aptos Display" panose="020B0004020202020204" pitchFamily="34" charset="0"/>
                        </a:rPr>
                        <a:t> </a:t>
                      </a:r>
                      <a:r>
                        <a:rPr lang="nl-BE" sz="1050" dirty="0" err="1">
                          <a:latin typeface="Aptos Display" panose="020B0004020202020204" pitchFamily="34" charset="0"/>
                        </a:rPr>
                        <a:t>be</a:t>
                      </a:r>
                      <a:r>
                        <a:rPr lang="nl-BE" sz="1050" dirty="0">
                          <a:latin typeface="Aptos Display" panose="020B0004020202020204" pitchFamily="34" charset="0"/>
                        </a:rPr>
                        <a:t> </a:t>
                      </a:r>
                      <a:r>
                        <a:rPr lang="nl-BE" sz="1050" dirty="0" err="1">
                          <a:latin typeface="Aptos Display" panose="020B0004020202020204" pitchFamily="34" charset="0"/>
                        </a:rPr>
                        <a:t>the</a:t>
                      </a:r>
                      <a:r>
                        <a:rPr lang="nl-BE" sz="1050" dirty="0">
                          <a:latin typeface="Aptos Display" panose="020B0004020202020204" pitchFamily="34" charset="0"/>
                        </a:rPr>
                        <a:t> </a:t>
                      </a:r>
                      <a:r>
                        <a:rPr lang="nl-BE" sz="1050" dirty="0" err="1">
                          <a:latin typeface="Aptos Display" panose="020B0004020202020204" pitchFamily="34" charset="0"/>
                        </a:rPr>
                        <a:t>expected</a:t>
                      </a:r>
                      <a:r>
                        <a:rPr lang="nl-BE" sz="1050" dirty="0">
                          <a:latin typeface="Aptos Display" panose="020B0004020202020204" pitchFamily="34" charset="0"/>
                        </a:rPr>
                        <a:t> </a:t>
                      </a:r>
                      <a:r>
                        <a:rPr lang="nl-BE" sz="1050" dirty="0" err="1">
                          <a:latin typeface="Aptos Display" panose="020B0004020202020204" pitchFamily="34" charset="0"/>
                        </a:rPr>
                        <a:t>enrollment</a:t>
                      </a:r>
                      <a:r>
                        <a:rPr lang="nl-BE" sz="1050" dirty="0">
                          <a:latin typeface="Aptos Display" panose="020B0004020202020204" pitchFamily="34" charset="0"/>
                        </a:rPr>
                        <a:t> per </a:t>
                      </a:r>
                      <a:r>
                        <a:rPr lang="nl-BE" sz="1050" dirty="0" err="1">
                          <a:latin typeface="Aptos Display" panose="020B0004020202020204" pitchFamily="34" charset="0"/>
                        </a:rPr>
                        <a:t>month</a:t>
                      </a:r>
                      <a:r>
                        <a:rPr lang="nl-BE" sz="1050" dirty="0">
                          <a:latin typeface="Aptos Display" panose="020B0004020202020204" pitchFamily="34" charset="0"/>
                        </a:rPr>
                        <a:t>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668527"/>
                  </a:ext>
                </a:extLst>
              </a:tr>
              <a:tr h="2427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50" dirty="0">
                          <a:latin typeface="Aptos Display" panose="020B0004020202020204" pitchFamily="34" charset="0"/>
                        </a:rPr>
                        <a:t>How </a:t>
                      </a:r>
                      <a:r>
                        <a:rPr lang="nl-BE" sz="1050" dirty="0" err="1">
                          <a:latin typeface="Aptos Display" panose="020B0004020202020204" pitchFamily="34" charset="0"/>
                        </a:rPr>
                        <a:t>many</a:t>
                      </a:r>
                      <a:r>
                        <a:rPr lang="nl-BE" sz="1050" dirty="0">
                          <a:latin typeface="Aptos Display" panose="020B0004020202020204" pitchFamily="34" charset="0"/>
                        </a:rPr>
                        <a:t> </a:t>
                      </a:r>
                      <a:r>
                        <a:rPr lang="nl-BE" sz="1050" dirty="0" err="1">
                          <a:latin typeface="Aptos Display" panose="020B0004020202020204" pitchFamily="34" charset="0"/>
                        </a:rPr>
                        <a:t>years</a:t>
                      </a:r>
                      <a:r>
                        <a:rPr lang="nl-BE" sz="1050" dirty="0">
                          <a:latin typeface="Aptos Display" panose="020B0004020202020204" pitchFamily="34" charset="0"/>
                        </a:rPr>
                        <a:t> </a:t>
                      </a:r>
                      <a:r>
                        <a:rPr lang="nl-BE" sz="1050" dirty="0" err="1">
                          <a:latin typeface="Aptos Display" panose="020B0004020202020204" pitchFamily="34" charset="0"/>
                        </a:rPr>
                        <a:t>experience</a:t>
                      </a:r>
                      <a:r>
                        <a:rPr lang="nl-BE" sz="1050" dirty="0">
                          <a:latin typeface="Aptos Display" panose="020B0004020202020204" pitchFamily="34" charset="0"/>
                        </a:rPr>
                        <a:t> does </a:t>
                      </a:r>
                      <a:r>
                        <a:rPr lang="nl-BE" sz="1050" dirty="0" err="1">
                          <a:latin typeface="Aptos Display" panose="020B0004020202020204" pitchFamily="34" charset="0"/>
                        </a:rPr>
                        <a:t>the</a:t>
                      </a:r>
                      <a:r>
                        <a:rPr lang="nl-BE" sz="1050" dirty="0">
                          <a:latin typeface="Aptos Display" panose="020B0004020202020204" pitchFamily="34" charset="0"/>
                        </a:rPr>
                        <a:t> </a:t>
                      </a:r>
                      <a:r>
                        <a:rPr lang="nl-BE" sz="1050" dirty="0" err="1">
                          <a:latin typeface="Aptos Display" panose="020B0004020202020204" pitchFamily="34" charset="0"/>
                        </a:rPr>
                        <a:t>principal</a:t>
                      </a:r>
                      <a:r>
                        <a:rPr lang="nl-BE" sz="1050" dirty="0">
                          <a:latin typeface="Aptos Display" panose="020B0004020202020204" pitchFamily="34" charset="0"/>
                        </a:rPr>
                        <a:t> investigator have?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Aptos Display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554218"/>
                  </a:ext>
                </a:extLst>
              </a:tr>
              <a:tr h="7061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50" dirty="0">
                          <a:latin typeface="Aptos Display" panose="020B0004020202020204" pitchFamily="34" charset="0"/>
                        </a:rPr>
                        <a:t>Enter </a:t>
                      </a:r>
                      <a:r>
                        <a:rPr lang="nl-BE" sz="1050" dirty="0" err="1">
                          <a:latin typeface="Aptos Display" panose="020B0004020202020204" pitchFamily="34" charset="0"/>
                        </a:rPr>
                        <a:t>the</a:t>
                      </a:r>
                      <a:r>
                        <a:rPr lang="nl-BE" sz="1050" dirty="0">
                          <a:latin typeface="Aptos Display" panose="020B0004020202020204" pitchFamily="34" charset="0"/>
                        </a:rPr>
                        <a:t> </a:t>
                      </a:r>
                      <a:r>
                        <a:rPr lang="nl-BE" sz="1050" dirty="0" err="1">
                          <a:latin typeface="Aptos Display" panose="020B0004020202020204" pitchFamily="34" charset="0"/>
                        </a:rPr>
                        <a:t>number</a:t>
                      </a:r>
                      <a:r>
                        <a:rPr lang="nl-BE" sz="1050" dirty="0">
                          <a:latin typeface="Aptos Display" panose="020B0004020202020204" pitchFamily="34" charset="0"/>
                        </a:rPr>
                        <a:t> of trials </a:t>
                      </a:r>
                      <a:r>
                        <a:rPr lang="nl-BE" sz="1050" dirty="0" err="1">
                          <a:latin typeface="Aptos Display" panose="020B0004020202020204" pitchFamily="34" charset="0"/>
                        </a:rPr>
                        <a:t>the</a:t>
                      </a:r>
                      <a:r>
                        <a:rPr lang="nl-BE" sz="1050" dirty="0">
                          <a:latin typeface="Aptos Display" panose="020B0004020202020204" pitchFamily="34" charset="0"/>
                        </a:rPr>
                        <a:t> investigator </a:t>
                      </a:r>
                      <a:r>
                        <a:rPr lang="nl-BE" sz="1050" dirty="0" err="1">
                          <a:latin typeface="Aptos Display" panose="020B0004020202020204" pitchFamily="34" charset="0"/>
                        </a:rPr>
                        <a:t>participated</a:t>
                      </a:r>
                      <a:r>
                        <a:rPr lang="nl-BE" sz="1050" dirty="0">
                          <a:latin typeface="Aptos Display" panose="020B0004020202020204" pitchFamily="34" charset="0"/>
                        </a:rPr>
                        <a:t> 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050" dirty="0" err="1">
                          <a:latin typeface="Aptos Display" panose="020B0004020202020204" pitchFamily="34" charset="0"/>
                        </a:rPr>
                        <a:t>Phase</a:t>
                      </a:r>
                      <a:r>
                        <a:rPr lang="nl-BE" sz="1050" dirty="0">
                          <a:latin typeface="Aptos Display" panose="020B0004020202020204" pitchFamily="34" charset="0"/>
                        </a:rPr>
                        <a:t> 1 #</a:t>
                      </a:r>
                    </a:p>
                    <a:p>
                      <a:r>
                        <a:rPr lang="nl-BE" sz="1050" dirty="0" err="1">
                          <a:latin typeface="Aptos Display" panose="020B0004020202020204" pitchFamily="34" charset="0"/>
                        </a:rPr>
                        <a:t>Phase</a:t>
                      </a:r>
                      <a:r>
                        <a:rPr lang="nl-BE" sz="1050" dirty="0">
                          <a:latin typeface="Aptos Display" panose="020B0004020202020204" pitchFamily="34" charset="0"/>
                        </a:rPr>
                        <a:t> 2 #</a:t>
                      </a:r>
                    </a:p>
                    <a:p>
                      <a:r>
                        <a:rPr lang="nl-BE" sz="1050" dirty="0" err="1">
                          <a:latin typeface="Aptos Display" panose="020B0004020202020204" pitchFamily="34" charset="0"/>
                        </a:rPr>
                        <a:t>Phase</a:t>
                      </a:r>
                      <a:r>
                        <a:rPr lang="nl-BE" sz="1050" dirty="0">
                          <a:latin typeface="Aptos Display" panose="020B0004020202020204" pitchFamily="34" charset="0"/>
                        </a:rPr>
                        <a:t> 3 #</a:t>
                      </a:r>
                    </a:p>
                    <a:p>
                      <a:r>
                        <a:rPr lang="nl-BE" sz="1050" dirty="0" err="1">
                          <a:latin typeface="Aptos Display" panose="020B0004020202020204" pitchFamily="34" charset="0"/>
                        </a:rPr>
                        <a:t>Phase</a:t>
                      </a:r>
                      <a:r>
                        <a:rPr lang="nl-BE" sz="1050" dirty="0">
                          <a:latin typeface="Aptos Display" panose="020B0004020202020204" pitchFamily="34" charset="0"/>
                        </a:rPr>
                        <a:t> 4 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922529"/>
                  </a:ext>
                </a:extLst>
              </a:tr>
              <a:tr h="242725">
                <a:tc gridSpan="2">
                  <a:txBody>
                    <a:bodyPr/>
                    <a:lstStyle/>
                    <a:p>
                      <a:r>
                        <a:rPr lang="nl-BE" sz="1050" dirty="0">
                          <a:latin typeface="Aptos Display" panose="020B0004020202020204" pitchFamily="34" charset="0"/>
                        </a:rPr>
                        <a:t>Has </a:t>
                      </a:r>
                      <a:r>
                        <a:rPr lang="nl-BE" sz="1050" dirty="0" err="1">
                          <a:latin typeface="Aptos Display" panose="020B0004020202020204" pitchFamily="34" charset="0"/>
                        </a:rPr>
                        <a:t>there</a:t>
                      </a:r>
                      <a:r>
                        <a:rPr lang="nl-BE" sz="1050" dirty="0">
                          <a:latin typeface="Aptos Display" panose="020B0004020202020204" pitchFamily="34" charset="0"/>
                        </a:rPr>
                        <a:t> ever been </a:t>
                      </a:r>
                      <a:r>
                        <a:rPr lang="nl-BE" sz="1050" dirty="0" err="1">
                          <a:latin typeface="Aptos Display" panose="020B0004020202020204" pitchFamily="34" charset="0"/>
                        </a:rPr>
                        <a:t>an</a:t>
                      </a:r>
                      <a:r>
                        <a:rPr lang="nl-BE" sz="1050" dirty="0">
                          <a:latin typeface="Aptos Display" panose="020B0004020202020204" pitchFamily="34" charset="0"/>
                        </a:rPr>
                        <a:t> FDA/health </a:t>
                      </a:r>
                      <a:r>
                        <a:rPr lang="nl-BE" sz="1050" dirty="0" err="1">
                          <a:latin typeface="Aptos Display" panose="020B0004020202020204" pitchFamily="34" charset="0"/>
                        </a:rPr>
                        <a:t>authority</a:t>
                      </a:r>
                      <a:r>
                        <a:rPr lang="nl-BE" sz="1050" dirty="0">
                          <a:latin typeface="Aptos Display" panose="020B0004020202020204" pitchFamily="34" charset="0"/>
                        </a:rPr>
                        <a:t> </a:t>
                      </a:r>
                      <a:r>
                        <a:rPr lang="nl-BE" sz="1050" dirty="0" err="1">
                          <a:latin typeface="Aptos Display" panose="020B0004020202020204" pitchFamily="34" charset="0"/>
                        </a:rPr>
                        <a:t>inspection</a:t>
                      </a:r>
                      <a:r>
                        <a:rPr lang="nl-BE" sz="1050" dirty="0">
                          <a:latin typeface="Aptos Display" panose="020B0004020202020204" pitchFamily="34" charset="0"/>
                        </a:rPr>
                        <a:t>/audit at </a:t>
                      </a:r>
                      <a:r>
                        <a:rPr lang="nl-BE" sz="1050" dirty="0" err="1">
                          <a:latin typeface="Aptos Display" panose="020B0004020202020204" pitchFamily="34" charset="0"/>
                        </a:rPr>
                        <a:t>your</a:t>
                      </a:r>
                      <a:r>
                        <a:rPr lang="nl-BE" sz="1050" dirty="0">
                          <a:latin typeface="Aptos Display" panose="020B0004020202020204" pitchFamily="34" charset="0"/>
                        </a:rPr>
                        <a:t> site? </a:t>
                      </a:r>
                      <a:r>
                        <a:rPr lang="nl-BE" sz="1050" dirty="0" err="1">
                          <a:latin typeface="Aptos Display" panose="020B0004020202020204" pitchFamily="34" charset="0"/>
                        </a:rPr>
                        <a:t>If</a:t>
                      </a:r>
                      <a:r>
                        <a:rPr lang="nl-BE" sz="1050" dirty="0">
                          <a:latin typeface="Aptos Display" panose="020B0004020202020204" pitchFamily="34" charset="0"/>
                        </a:rPr>
                        <a:t> yes, </a:t>
                      </a:r>
                      <a:r>
                        <a:rPr lang="nl-BE" sz="1050" dirty="0" err="1">
                          <a:latin typeface="Aptos Display" panose="020B0004020202020204" pitchFamily="34" charset="0"/>
                        </a:rPr>
                        <a:t>where</a:t>
                      </a:r>
                      <a:r>
                        <a:rPr lang="nl-BE" sz="1050" dirty="0">
                          <a:latin typeface="Aptos Display" panose="020B0004020202020204" pitchFamily="34" charset="0"/>
                        </a:rPr>
                        <a:t> </a:t>
                      </a:r>
                      <a:r>
                        <a:rPr lang="nl-BE" sz="1050" dirty="0" err="1">
                          <a:latin typeface="Aptos Display" panose="020B0004020202020204" pitchFamily="34" charset="0"/>
                        </a:rPr>
                        <a:t>there</a:t>
                      </a:r>
                      <a:r>
                        <a:rPr lang="nl-BE" sz="1050" dirty="0">
                          <a:latin typeface="Aptos Display" panose="020B0004020202020204" pitchFamily="34" charset="0"/>
                        </a:rPr>
                        <a:t> </a:t>
                      </a:r>
                      <a:r>
                        <a:rPr lang="nl-BE" sz="1050" dirty="0" err="1">
                          <a:latin typeface="Aptos Display" panose="020B0004020202020204" pitchFamily="34" charset="0"/>
                        </a:rPr>
                        <a:t>any</a:t>
                      </a:r>
                      <a:r>
                        <a:rPr lang="nl-BE" sz="1050" dirty="0">
                          <a:latin typeface="Aptos Display" panose="020B0004020202020204" pitchFamily="34" charset="0"/>
                        </a:rPr>
                        <a:t> </a:t>
                      </a:r>
                      <a:r>
                        <a:rPr lang="nl-BE" sz="1050" dirty="0" err="1">
                          <a:latin typeface="Aptos Display" panose="020B0004020202020204" pitchFamily="34" charset="0"/>
                        </a:rPr>
                        <a:t>findings</a:t>
                      </a:r>
                      <a:r>
                        <a:rPr lang="nl-BE" sz="1050" dirty="0">
                          <a:latin typeface="Aptos Display" panose="020B0004020202020204" pitchFamily="34" charset="0"/>
                        </a:rPr>
                        <a:t>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Aptos Display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436965"/>
                  </a:ext>
                </a:extLst>
              </a:tr>
              <a:tr h="242725">
                <a:tc gridSpan="2">
                  <a:txBody>
                    <a:bodyPr/>
                    <a:lstStyle/>
                    <a:p>
                      <a:r>
                        <a:rPr lang="nl-BE" sz="1050" dirty="0" err="1">
                          <a:latin typeface="Aptos Display" panose="020B0004020202020204" pitchFamily="34" charset="0"/>
                        </a:rPr>
                        <a:t>Can</a:t>
                      </a:r>
                      <a:r>
                        <a:rPr lang="nl-BE" sz="1050" dirty="0">
                          <a:latin typeface="Aptos Display" panose="020B0004020202020204" pitchFamily="34" charset="0"/>
                        </a:rPr>
                        <a:t> </a:t>
                      </a:r>
                      <a:r>
                        <a:rPr lang="nl-BE" sz="1050" dirty="0" err="1">
                          <a:latin typeface="Aptos Display" panose="020B0004020202020204" pitchFamily="34" charset="0"/>
                        </a:rPr>
                        <a:t>you</a:t>
                      </a:r>
                      <a:r>
                        <a:rPr lang="nl-BE" sz="1050" dirty="0">
                          <a:latin typeface="Aptos Display" panose="020B0004020202020204" pitchFamily="34" charset="0"/>
                        </a:rPr>
                        <a:t> site complete/</a:t>
                      </a:r>
                      <a:r>
                        <a:rPr lang="nl-BE" sz="1050" dirty="0" err="1">
                          <a:latin typeface="Aptos Display" panose="020B0004020202020204" pitchFamily="34" charset="0"/>
                        </a:rPr>
                        <a:t>process</a:t>
                      </a:r>
                      <a:r>
                        <a:rPr lang="nl-BE" sz="1050" dirty="0">
                          <a:latin typeface="Aptos Display" panose="020B0004020202020204" pitchFamily="34" charset="0"/>
                        </a:rPr>
                        <a:t> </a:t>
                      </a:r>
                      <a:r>
                        <a:rPr lang="nl-BE" sz="1050" dirty="0" err="1">
                          <a:latin typeface="Aptos Display" panose="020B0004020202020204" pitchFamily="34" charset="0"/>
                        </a:rPr>
                        <a:t>the</a:t>
                      </a:r>
                      <a:r>
                        <a:rPr lang="nl-BE" sz="1050" dirty="0">
                          <a:latin typeface="Aptos Display" panose="020B0004020202020204" pitchFamily="34" charset="0"/>
                        </a:rPr>
                        <a:t> PK and PD draws over </a:t>
                      </a:r>
                      <a:r>
                        <a:rPr lang="nl-BE" sz="1050" dirty="0" err="1">
                          <a:latin typeface="Aptos Display" panose="020B0004020202020204" pitchFamily="34" charset="0"/>
                        </a:rPr>
                        <a:t>several</a:t>
                      </a:r>
                      <a:r>
                        <a:rPr lang="nl-BE" sz="1050" dirty="0">
                          <a:latin typeface="Aptos Display" panose="020B0004020202020204" pitchFamily="34" charset="0"/>
                        </a:rPr>
                        <a:t> </a:t>
                      </a:r>
                      <a:r>
                        <a:rPr lang="nl-BE" sz="1050" dirty="0" err="1">
                          <a:latin typeface="Aptos Display" panose="020B0004020202020204" pitchFamily="34" charset="0"/>
                        </a:rPr>
                        <a:t>timepoinst</a:t>
                      </a:r>
                      <a:r>
                        <a:rPr lang="nl-BE" sz="1050" dirty="0">
                          <a:latin typeface="Aptos Display" panose="020B0004020202020204" pitchFamily="34" charset="0"/>
                        </a:rPr>
                        <a:t>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Aptos Display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026355"/>
                  </a:ext>
                </a:extLst>
              </a:tr>
              <a:tr h="606376">
                <a:tc gridSpan="2">
                  <a:txBody>
                    <a:bodyPr/>
                    <a:lstStyle/>
                    <a:p>
                      <a:r>
                        <a:rPr lang="nl-BE" sz="1050" dirty="0">
                          <a:latin typeface="Aptos Display" panose="020B0004020202020204" pitchFamily="34" charset="0"/>
                        </a:rPr>
                        <a:t>Do </a:t>
                      </a:r>
                      <a:r>
                        <a:rPr lang="nl-BE" sz="1050" dirty="0" err="1">
                          <a:latin typeface="Aptos Display" panose="020B0004020202020204" pitchFamily="34" charset="0"/>
                        </a:rPr>
                        <a:t>you</a:t>
                      </a:r>
                      <a:r>
                        <a:rPr lang="nl-BE" sz="1050" dirty="0">
                          <a:latin typeface="Aptos Display" panose="020B0004020202020204" pitchFamily="34" charset="0"/>
                        </a:rPr>
                        <a:t> have </a:t>
                      </a:r>
                      <a:r>
                        <a:rPr lang="nl-BE" sz="1050" dirty="0" err="1">
                          <a:latin typeface="Aptos Display" panose="020B0004020202020204" pitchFamily="34" charset="0"/>
                        </a:rPr>
                        <a:t>an</a:t>
                      </a:r>
                      <a:r>
                        <a:rPr lang="nl-BE" sz="1050" dirty="0">
                          <a:latin typeface="Aptos Display" panose="020B0004020202020204" pitchFamily="34" charset="0"/>
                        </a:rPr>
                        <a:t>:</a:t>
                      </a:r>
                    </a:p>
                    <a:p>
                      <a:r>
                        <a:rPr lang="nl-BE" sz="1050" dirty="0">
                          <a:latin typeface="Aptos Display" panose="020B0004020202020204" pitchFamily="34" charset="0"/>
                        </a:rPr>
                        <a:t>- on site </a:t>
                      </a:r>
                      <a:r>
                        <a:rPr lang="nl-BE" sz="1050" dirty="0" err="1">
                          <a:latin typeface="Aptos Display" panose="020B0004020202020204" pitchFamily="34" charset="0"/>
                        </a:rPr>
                        <a:t>pharmacy</a:t>
                      </a:r>
                      <a:r>
                        <a:rPr lang="nl-BE" sz="1050" dirty="0">
                          <a:latin typeface="Aptos Display" panose="020B0004020202020204" pitchFamily="34" charset="0"/>
                        </a:rPr>
                        <a:t> / </a:t>
                      </a:r>
                      <a:r>
                        <a:rPr lang="nl-BE" sz="1050" dirty="0" err="1">
                          <a:latin typeface="Aptos Display" panose="020B0004020202020204" pitchFamily="34" charset="0"/>
                        </a:rPr>
                        <a:t>pathology</a:t>
                      </a:r>
                      <a:r>
                        <a:rPr lang="nl-BE" sz="1050" dirty="0">
                          <a:latin typeface="Aptos Display" panose="020B0004020202020204" pitchFamily="34" charset="0"/>
                        </a:rPr>
                        <a:t> / </a:t>
                      </a:r>
                      <a:r>
                        <a:rPr lang="nl-BE" sz="1050" dirty="0" err="1">
                          <a:latin typeface="Aptos Display" panose="020B0004020202020204" pitchFamily="34" charset="0"/>
                        </a:rPr>
                        <a:t>radiology</a:t>
                      </a:r>
                      <a:r>
                        <a:rPr lang="nl-BE" sz="1050" dirty="0">
                          <a:latin typeface="Aptos Display" panose="020B0004020202020204" pitchFamily="34" charset="0"/>
                        </a:rPr>
                        <a:t> / … </a:t>
                      </a:r>
                      <a:r>
                        <a:rPr lang="nl-BE" sz="1050" dirty="0" err="1">
                          <a:latin typeface="Aptos Display" panose="020B0004020202020204" pitchFamily="34" charset="0"/>
                        </a:rPr>
                        <a:t>department</a:t>
                      </a:r>
                      <a:endParaRPr lang="nl-BE" sz="1050" dirty="0">
                        <a:latin typeface="Aptos Display" panose="020B0004020202020204" pitchFamily="34" charset="0"/>
                      </a:endParaRPr>
                    </a:p>
                    <a:p>
                      <a:r>
                        <a:rPr lang="nl-BE" sz="1050" dirty="0">
                          <a:latin typeface="Aptos Display" panose="020B0004020202020204" pitchFamily="34" charset="0"/>
                        </a:rPr>
                        <a:t>- -80°C freezer / </a:t>
                      </a:r>
                      <a:r>
                        <a:rPr lang="nl-BE" sz="1050" dirty="0" err="1">
                          <a:latin typeface="Aptos Display" panose="020B0004020202020204" pitchFamily="34" charset="0"/>
                        </a:rPr>
                        <a:t>cooled</a:t>
                      </a:r>
                      <a:r>
                        <a:rPr lang="nl-BE" sz="1050" dirty="0">
                          <a:latin typeface="Aptos Display" panose="020B0004020202020204" pitchFamily="34" charset="0"/>
                        </a:rPr>
                        <a:t> </a:t>
                      </a:r>
                      <a:r>
                        <a:rPr lang="nl-BE" sz="1050" dirty="0" err="1">
                          <a:latin typeface="Aptos Display" panose="020B0004020202020204" pitchFamily="34" charset="0"/>
                        </a:rPr>
                        <a:t>centriguge</a:t>
                      </a:r>
                      <a:r>
                        <a:rPr lang="nl-BE" sz="1050" dirty="0">
                          <a:latin typeface="Aptos Display" panose="020B0004020202020204" pitchFamily="34" charset="0"/>
                        </a:rPr>
                        <a:t> / …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Aptos Display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003604"/>
                  </a:ext>
                </a:extLst>
              </a:tr>
              <a:tr h="242725">
                <a:tc gridSpan="2">
                  <a:txBody>
                    <a:bodyPr/>
                    <a:lstStyle/>
                    <a:p>
                      <a:r>
                        <a:rPr lang="nl-BE" sz="1050" dirty="0" err="1">
                          <a:latin typeface="Aptos Display" panose="020B0004020202020204" pitchFamily="34" charset="0"/>
                        </a:rPr>
                        <a:t>What</a:t>
                      </a:r>
                      <a:r>
                        <a:rPr lang="nl-BE" sz="1050" dirty="0">
                          <a:latin typeface="Aptos Display" panose="020B0004020202020204" pitchFamily="34" charset="0"/>
                        </a:rPr>
                        <a:t> is </a:t>
                      </a:r>
                      <a:r>
                        <a:rPr lang="nl-BE" sz="1050" dirty="0" err="1">
                          <a:latin typeface="Aptos Display" panose="020B0004020202020204" pitchFamily="34" charset="0"/>
                        </a:rPr>
                        <a:t>the</a:t>
                      </a:r>
                      <a:r>
                        <a:rPr lang="nl-BE" sz="1050" dirty="0">
                          <a:latin typeface="Aptos Display" panose="020B0004020202020204" pitchFamily="34" charset="0"/>
                        </a:rPr>
                        <a:t> </a:t>
                      </a:r>
                      <a:r>
                        <a:rPr lang="nl-BE" sz="1050" dirty="0" err="1">
                          <a:latin typeface="Aptos Display" panose="020B0004020202020204" pitchFamily="34" charset="0"/>
                        </a:rPr>
                        <a:t>average</a:t>
                      </a:r>
                      <a:r>
                        <a:rPr lang="nl-BE" sz="1050" dirty="0">
                          <a:latin typeface="Aptos Display" panose="020B0004020202020204" pitchFamily="34" charset="0"/>
                        </a:rPr>
                        <a:t> timeline </a:t>
                      </a:r>
                      <a:r>
                        <a:rPr lang="nl-BE" sz="1050" dirty="0" err="1">
                          <a:latin typeface="Aptos Display" panose="020B0004020202020204" pitchFamily="34" charset="0"/>
                        </a:rPr>
                        <a:t>for</a:t>
                      </a:r>
                      <a:r>
                        <a:rPr lang="nl-BE" sz="1050" dirty="0">
                          <a:latin typeface="Aptos Display" panose="020B0004020202020204" pitchFamily="34" charset="0"/>
                        </a:rPr>
                        <a:t> budget/contract </a:t>
                      </a:r>
                      <a:r>
                        <a:rPr lang="nl-BE" sz="1050" dirty="0" err="1">
                          <a:latin typeface="Aptos Display" panose="020B0004020202020204" pitchFamily="34" charset="0"/>
                        </a:rPr>
                        <a:t>negotiations</a:t>
                      </a:r>
                      <a:r>
                        <a:rPr lang="nl-BE" sz="1050" dirty="0">
                          <a:latin typeface="Aptos Display" panose="020B0004020202020204" pitchFamily="34" charset="0"/>
                        </a:rPr>
                        <a:t>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Aptos Display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001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71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82645DA-5F43-49EB-B246-86A06C86D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423" y="5939457"/>
            <a:ext cx="2499577" cy="731583"/>
          </a:xfrm>
          <a:prstGeom prst="rect">
            <a:avLst/>
          </a:prstGeom>
          <a:noFill/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18D341D0-E638-3FF1-0ACA-CBB8D42C7D8D}"/>
              </a:ext>
            </a:extLst>
          </p:cNvPr>
          <p:cNvSpPr txBox="1">
            <a:spLocks/>
          </p:cNvSpPr>
          <p:nvPr/>
        </p:nvSpPr>
        <p:spPr>
          <a:xfrm>
            <a:off x="838198" y="-232759"/>
            <a:ext cx="10515600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FF0000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r>
              <a:rPr lang="fr-BE" sz="3200" b="1" dirty="0">
                <a:solidFill>
                  <a:srgbClr val="E63434"/>
                </a:solidFill>
                <a:latin typeface="Aptos Display" panose="020B0004020202020204" pitchFamily="34" charset="0"/>
              </a:rPr>
              <a:t>INVESTIGATOR RESPONSIBILITIES</a:t>
            </a:r>
            <a:endParaRPr lang="fr-BE" sz="3200" b="1" i="1" dirty="0">
              <a:solidFill>
                <a:srgbClr val="E63434"/>
              </a:solidFill>
              <a:latin typeface="Aptos Display" panose="020B00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780F70-D58A-B496-320C-96DE9E0FBA61}"/>
              </a:ext>
            </a:extLst>
          </p:cNvPr>
          <p:cNvSpPr/>
          <p:nvPr/>
        </p:nvSpPr>
        <p:spPr>
          <a:xfrm>
            <a:off x="2501462" y="5864772"/>
            <a:ext cx="9186041" cy="806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ZoneTexte 6">
            <a:extLst>
              <a:ext uri="{FF2B5EF4-FFF2-40B4-BE49-F238E27FC236}">
                <a16:creationId xmlns:a16="http://schemas.microsoft.com/office/drawing/2014/main" id="{CB9F05D2-35EC-0B54-313A-D1B114C0E082}"/>
              </a:ext>
            </a:extLst>
          </p:cNvPr>
          <p:cNvSpPr txBox="1"/>
          <p:nvPr/>
        </p:nvSpPr>
        <p:spPr>
          <a:xfrm>
            <a:off x="838198" y="1254511"/>
            <a:ext cx="7068672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b="1" u="sng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 WITH IRB/IEC</a:t>
            </a:r>
          </a:p>
          <a:p>
            <a:pPr algn="just"/>
            <a:endParaRPr lang="fr-FR" b="1" u="sng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b="1" u="sng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</a:t>
            </a:r>
            <a:r>
              <a:rPr lang="fr-FR" b="1" u="sng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start of trial</a:t>
            </a:r>
            <a:endParaRPr lang="fr-FR" b="1" u="sng" dirty="0">
              <a:effectLst/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Trial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protocol</a:t>
            </a:r>
            <a:endParaRPr lang="fr-FR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Informed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consent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</a:t>
            </a:r>
            <a:endParaRPr lang="fr-FR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Recruitment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procedures</a:t>
            </a:r>
            <a:endParaRPr lang="fr-FR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All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written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information to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provided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subject</a:t>
            </a:r>
            <a:endParaRPr lang="fr-FR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fr-FR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b="1" u="sng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During</a:t>
            </a:r>
            <a:r>
              <a:rPr lang="fr-FR" b="1" u="sng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trial:</a:t>
            </a:r>
          </a:p>
          <a:p>
            <a:pPr algn="just"/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Protocol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amendments</a:t>
            </a:r>
            <a:endParaRPr lang="fr-FR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ICF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amendments</a:t>
            </a:r>
            <a:endParaRPr lang="fr-FR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change to patient information</a:t>
            </a:r>
          </a:p>
          <a:p>
            <a:pPr algn="just"/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Progress reports</a:t>
            </a:r>
          </a:p>
          <a:p>
            <a:pPr algn="just"/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Summary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trial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status</a:t>
            </a:r>
            <a:endParaRPr lang="fr-FR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fr-FR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b="1" u="sng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 of trial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Final report</a:t>
            </a:r>
          </a:p>
          <a:p>
            <a:pPr algn="just"/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Summary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trial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outcomes</a:t>
            </a:r>
            <a:endParaRPr lang="fr-FR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BE" sz="1400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304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82645DA-5F43-49EB-B246-86A06C86D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423" y="5939457"/>
            <a:ext cx="2499577" cy="731583"/>
          </a:xfrm>
          <a:prstGeom prst="rect">
            <a:avLst/>
          </a:prstGeom>
          <a:noFill/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18D341D0-E638-3FF1-0ACA-CBB8D42C7D8D}"/>
              </a:ext>
            </a:extLst>
          </p:cNvPr>
          <p:cNvSpPr txBox="1">
            <a:spLocks/>
          </p:cNvSpPr>
          <p:nvPr/>
        </p:nvSpPr>
        <p:spPr>
          <a:xfrm>
            <a:off x="838198" y="-232759"/>
            <a:ext cx="10515600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FF0000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r>
              <a:rPr lang="fr-BE" sz="3200" b="1" dirty="0">
                <a:solidFill>
                  <a:srgbClr val="E63434"/>
                </a:solidFill>
                <a:latin typeface="Aptos Display" panose="020B0004020202020204" pitchFamily="34" charset="0"/>
              </a:rPr>
              <a:t>INVESTIGATOR RESPONSIBILITIES</a:t>
            </a:r>
            <a:endParaRPr lang="fr-BE" sz="3200" b="1" i="1" dirty="0">
              <a:solidFill>
                <a:srgbClr val="E63434"/>
              </a:solidFill>
              <a:latin typeface="Aptos Display" panose="020B00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780F70-D58A-B496-320C-96DE9E0FBA61}"/>
              </a:ext>
            </a:extLst>
          </p:cNvPr>
          <p:cNvSpPr/>
          <p:nvPr/>
        </p:nvSpPr>
        <p:spPr>
          <a:xfrm>
            <a:off x="2501462" y="5864772"/>
            <a:ext cx="9186041" cy="806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ZoneTexte 6">
            <a:extLst>
              <a:ext uri="{FF2B5EF4-FFF2-40B4-BE49-F238E27FC236}">
                <a16:creationId xmlns:a16="http://schemas.microsoft.com/office/drawing/2014/main" id="{A88D3E8F-EF03-2574-3A77-2EA3FAC720AD}"/>
              </a:ext>
            </a:extLst>
          </p:cNvPr>
          <p:cNvSpPr txBox="1"/>
          <p:nvPr/>
        </p:nvSpPr>
        <p:spPr>
          <a:xfrm>
            <a:off x="838198" y="1354414"/>
            <a:ext cx="70686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b="1" u="sng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COMPLIANCE WITH PROTOCOL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CF0F7B9-D875-CECD-6DDD-1CD04B9552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623"/>
          <a:stretch/>
        </p:blipFill>
        <p:spPr>
          <a:xfrm>
            <a:off x="144862" y="1923801"/>
            <a:ext cx="5153232" cy="4523384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6144C035-F0A7-EA73-C4DA-5E2CCC9DFE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6955" y="2249637"/>
            <a:ext cx="6845046" cy="387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57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82645DA-5F43-49EB-B246-86A06C86D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423" y="5939457"/>
            <a:ext cx="2499577" cy="731583"/>
          </a:xfrm>
          <a:prstGeom prst="rect">
            <a:avLst/>
          </a:prstGeom>
          <a:noFill/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18D341D0-E638-3FF1-0ACA-CBB8D42C7D8D}"/>
              </a:ext>
            </a:extLst>
          </p:cNvPr>
          <p:cNvSpPr txBox="1">
            <a:spLocks/>
          </p:cNvSpPr>
          <p:nvPr/>
        </p:nvSpPr>
        <p:spPr>
          <a:xfrm>
            <a:off x="838198" y="-232759"/>
            <a:ext cx="10515600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FF0000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r>
              <a:rPr lang="fr-BE" sz="3200" b="1" dirty="0">
                <a:solidFill>
                  <a:srgbClr val="E63434"/>
                </a:solidFill>
                <a:latin typeface="Aptos Display" panose="020B0004020202020204" pitchFamily="34" charset="0"/>
              </a:rPr>
              <a:t>INVESTIGATOR RESPONSIBILITIES</a:t>
            </a:r>
            <a:endParaRPr lang="fr-BE" sz="3200" b="1" i="1" dirty="0">
              <a:solidFill>
                <a:srgbClr val="E63434"/>
              </a:solidFill>
              <a:latin typeface="Aptos Display" panose="020B00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780F70-D58A-B496-320C-96DE9E0FBA61}"/>
              </a:ext>
            </a:extLst>
          </p:cNvPr>
          <p:cNvSpPr/>
          <p:nvPr/>
        </p:nvSpPr>
        <p:spPr>
          <a:xfrm>
            <a:off x="2501462" y="5864772"/>
            <a:ext cx="9186041" cy="806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ZoneTexte 6">
            <a:extLst>
              <a:ext uri="{FF2B5EF4-FFF2-40B4-BE49-F238E27FC236}">
                <a16:creationId xmlns:a16="http://schemas.microsoft.com/office/drawing/2014/main" id="{A88D3E8F-EF03-2574-3A77-2EA3FAC720AD}"/>
              </a:ext>
            </a:extLst>
          </p:cNvPr>
          <p:cNvSpPr txBox="1"/>
          <p:nvPr/>
        </p:nvSpPr>
        <p:spPr>
          <a:xfrm>
            <a:off x="838198" y="1557565"/>
            <a:ext cx="70686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b="1" u="sng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INVESTIGATIONAL PRODUCTS</a:t>
            </a:r>
          </a:p>
          <a:p>
            <a:pPr algn="just"/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Accountability</a:t>
            </a:r>
            <a:endParaRPr lang="fr-FR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Documentation</a:t>
            </a:r>
          </a:p>
          <a:p>
            <a:pPr algn="just"/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Storage</a:t>
            </a:r>
          </a:p>
          <a:p>
            <a:pPr algn="just"/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Usage</a:t>
            </a:r>
            <a:endParaRPr lang="en-BE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oneTexte 6">
            <a:extLst>
              <a:ext uri="{FF2B5EF4-FFF2-40B4-BE49-F238E27FC236}">
                <a16:creationId xmlns:a16="http://schemas.microsoft.com/office/drawing/2014/main" id="{CB9F05D2-35EC-0B54-313A-D1B114C0E082}"/>
              </a:ext>
            </a:extLst>
          </p:cNvPr>
          <p:cNvSpPr txBox="1"/>
          <p:nvPr/>
        </p:nvSpPr>
        <p:spPr>
          <a:xfrm>
            <a:off x="838200" y="3649613"/>
            <a:ext cx="706867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b="1" u="sng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RANDOMIZATION PROCEDURE AND UNBLINDING</a:t>
            </a:r>
          </a:p>
          <a:p>
            <a:pPr algn="just"/>
            <a:endParaRPr lang="fr-FR" sz="1400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BE" sz="1400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0AC0DCA3-6C3D-36BA-2A75-8B53508C9E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14524" r="33804" b="62867"/>
          <a:stretch/>
        </p:blipFill>
        <p:spPr>
          <a:xfrm>
            <a:off x="3032877" y="4316152"/>
            <a:ext cx="6126242" cy="2405269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F48E36E7-2CA5-66B1-C1B0-5D2448883B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174" t="12890" r="18478" b="16965"/>
          <a:stretch/>
        </p:blipFill>
        <p:spPr>
          <a:xfrm>
            <a:off x="905986" y="4265771"/>
            <a:ext cx="1886910" cy="259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70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82645DA-5F43-49EB-B246-86A06C86D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423" y="5939457"/>
            <a:ext cx="2499577" cy="731583"/>
          </a:xfrm>
          <a:prstGeom prst="rect">
            <a:avLst/>
          </a:prstGeom>
          <a:noFill/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18D341D0-E638-3FF1-0ACA-CBB8D42C7D8D}"/>
              </a:ext>
            </a:extLst>
          </p:cNvPr>
          <p:cNvSpPr txBox="1">
            <a:spLocks/>
          </p:cNvSpPr>
          <p:nvPr/>
        </p:nvSpPr>
        <p:spPr>
          <a:xfrm>
            <a:off x="838198" y="-232759"/>
            <a:ext cx="10515600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FF0000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r>
              <a:rPr lang="fr-BE" sz="3200" b="1" dirty="0">
                <a:solidFill>
                  <a:srgbClr val="E63434"/>
                </a:solidFill>
                <a:latin typeface="Aptos Display" panose="020B0004020202020204" pitchFamily="34" charset="0"/>
              </a:rPr>
              <a:t>INVESTIGATOR RESPONSIBILITIES</a:t>
            </a:r>
            <a:endParaRPr lang="fr-BE" sz="3200" b="1" i="1" dirty="0">
              <a:solidFill>
                <a:srgbClr val="E63434"/>
              </a:solidFill>
              <a:latin typeface="Aptos Display" panose="020B00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780F70-D58A-B496-320C-96DE9E0FBA61}"/>
              </a:ext>
            </a:extLst>
          </p:cNvPr>
          <p:cNvSpPr/>
          <p:nvPr/>
        </p:nvSpPr>
        <p:spPr>
          <a:xfrm>
            <a:off x="2501462" y="5864772"/>
            <a:ext cx="9186041" cy="806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ZoneTexte 6">
            <a:extLst>
              <a:ext uri="{FF2B5EF4-FFF2-40B4-BE49-F238E27FC236}">
                <a16:creationId xmlns:a16="http://schemas.microsoft.com/office/drawing/2014/main" id="{A88D3E8F-EF03-2574-3A77-2EA3FAC720AD}"/>
              </a:ext>
            </a:extLst>
          </p:cNvPr>
          <p:cNvSpPr txBox="1"/>
          <p:nvPr/>
        </p:nvSpPr>
        <p:spPr>
          <a:xfrm>
            <a:off x="838200" y="1346505"/>
            <a:ext cx="10204174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b="1" u="sng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INFORMED CONSENT OF TRIAL SUBJECTS</a:t>
            </a:r>
          </a:p>
          <a:p>
            <a:pPr algn="just"/>
            <a:endParaRPr lang="nl-BE" sz="1400" b="1" u="sng" dirty="0">
              <a:latin typeface="Aptos Display" panose="020B0004020202020204" pitchFamily="34" charset="0"/>
              <a:ea typeface="Yu Mincho" panose="02020400000000000000" pitchFamily="18" charset="-128"/>
            </a:endParaRPr>
          </a:p>
          <a:p>
            <a:pPr algn="just"/>
            <a:r>
              <a:rPr lang="nl-BE" b="1" u="sng" dirty="0" err="1">
                <a:latin typeface="Aptos Display" panose="020B0004020202020204" pitchFamily="34" charset="0"/>
                <a:ea typeface="Yu Mincho" panose="02020400000000000000" pitchFamily="18" charset="-128"/>
              </a:rPr>
              <a:t>Patient</a:t>
            </a:r>
            <a:endParaRPr lang="fr-FR" b="1" u="sng" dirty="0">
              <a:effectLst/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GB" sz="1400" dirty="0">
                <a:effectLst/>
                <a:latin typeface="Aptos Display" panose="020B0004020202020204" pitchFamily="34" charset="0"/>
                <a:ea typeface="Yu Mincho" panose="02020400000000000000" pitchFamily="18" charset="-128"/>
              </a:rPr>
              <a:t>I declare </a:t>
            </a:r>
            <a:r>
              <a:rPr lang="en-GB" sz="1400" dirty="0">
                <a:latin typeface="Aptos Display" panose="020B0004020202020204" pitchFamily="34" charset="0"/>
                <a:ea typeface="Yu Mincho" panose="02020400000000000000" pitchFamily="18" charset="-128"/>
              </a:rPr>
              <a:t>that I have </a:t>
            </a:r>
            <a:r>
              <a:rPr lang="en-GB" sz="1400" b="1" dirty="0">
                <a:solidFill>
                  <a:srgbClr val="E63434"/>
                </a:solidFill>
                <a:effectLst/>
                <a:latin typeface="Aptos Display" panose="020B0004020202020204" pitchFamily="34" charset="0"/>
                <a:ea typeface="Yu Mincho" panose="02020400000000000000" pitchFamily="18" charset="-128"/>
              </a:rPr>
              <a:t>been informed </a:t>
            </a:r>
            <a:r>
              <a:rPr lang="en-GB" sz="1400" dirty="0">
                <a:effectLst/>
                <a:latin typeface="Aptos Display" panose="020B0004020202020204" pitchFamily="34" charset="0"/>
                <a:ea typeface="Yu Mincho" panose="02020400000000000000" pitchFamily="18" charset="-128"/>
              </a:rPr>
              <a:t>of the nature of the study, its purpose, its duration, any risks and benefits and what is expected of me. I have taken note of the information document and the appendices to this document.</a:t>
            </a:r>
            <a:endParaRPr lang="nl-BE" sz="1400" dirty="0">
              <a:effectLst/>
              <a:latin typeface="Aptos Display" panose="020B0004020202020204" pitchFamily="34" charset="0"/>
              <a:ea typeface="Yu Mincho" panose="02020400000000000000" pitchFamily="18" charset="-128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GB" sz="1400" dirty="0">
                <a:effectLst/>
                <a:latin typeface="Aptos Display" panose="020B0004020202020204" pitchFamily="34" charset="0"/>
                <a:ea typeface="Yu Mincho" panose="02020400000000000000" pitchFamily="18" charset="-128"/>
              </a:rPr>
              <a:t>I have had </a:t>
            </a:r>
            <a:r>
              <a:rPr lang="en-GB" sz="1400" b="1" dirty="0">
                <a:solidFill>
                  <a:srgbClr val="E63434"/>
                </a:solidFill>
                <a:effectLst/>
                <a:latin typeface="Aptos Display" panose="020B0004020202020204" pitchFamily="34" charset="0"/>
                <a:ea typeface="Yu Mincho" panose="02020400000000000000" pitchFamily="18" charset="-128"/>
              </a:rPr>
              <a:t>sufficient time to think </a:t>
            </a:r>
            <a:r>
              <a:rPr lang="en-GB" sz="1400" dirty="0">
                <a:effectLst/>
                <a:latin typeface="Aptos Display" panose="020B0004020202020204" pitchFamily="34" charset="0"/>
                <a:ea typeface="Yu Mincho" panose="02020400000000000000" pitchFamily="18" charset="-128"/>
              </a:rPr>
              <a:t>about it and discuss it with a person of my choice, such as my GP or a member of my family.</a:t>
            </a:r>
            <a:endParaRPr lang="nl-BE" sz="1400" dirty="0">
              <a:effectLst/>
              <a:latin typeface="Aptos Display" panose="020B0004020202020204" pitchFamily="34" charset="0"/>
              <a:ea typeface="Yu Mincho" panose="02020400000000000000" pitchFamily="18" charset="-128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GB" sz="1400" dirty="0">
                <a:effectLst/>
                <a:latin typeface="Aptos Display" panose="020B0004020202020204" pitchFamily="34" charset="0"/>
                <a:ea typeface="Yu Mincho" panose="02020400000000000000" pitchFamily="18" charset="-128"/>
              </a:rPr>
              <a:t>I have had the opportunity to </a:t>
            </a:r>
            <a:r>
              <a:rPr lang="en-GB" sz="1400" b="1" dirty="0">
                <a:solidFill>
                  <a:srgbClr val="E63434"/>
                </a:solidFill>
                <a:effectLst/>
                <a:latin typeface="Aptos Display" panose="020B0004020202020204" pitchFamily="34" charset="0"/>
                <a:ea typeface="Yu Mincho" panose="02020400000000000000" pitchFamily="18" charset="-128"/>
              </a:rPr>
              <a:t>ask any questions </a:t>
            </a:r>
            <a:r>
              <a:rPr lang="en-GB" sz="1400" dirty="0">
                <a:effectLst/>
                <a:latin typeface="Aptos Display" panose="020B0004020202020204" pitchFamily="34" charset="0"/>
                <a:ea typeface="Yu Mincho" panose="02020400000000000000" pitchFamily="18" charset="-128"/>
              </a:rPr>
              <a:t>that came to mind and have obtained a satisfactory response to my questions.</a:t>
            </a:r>
            <a:endParaRPr lang="nl-BE" sz="1400" dirty="0">
              <a:effectLst/>
              <a:latin typeface="Aptos Display" panose="020B0004020202020204" pitchFamily="34" charset="0"/>
              <a:ea typeface="Yu Mincho" panose="02020400000000000000" pitchFamily="18" charset="-128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Aptos Display" panose="020B0004020202020204" pitchFamily="34" charset="0"/>
                <a:ea typeface="Yu Mincho" panose="02020400000000000000" pitchFamily="18" charset="-128"/>
              </a:rPr>
              <a:t>I am not </a:t>
            </a:r>
            <a:r>
              <a:rPr lang="en-US" sz="1400" b="1" dirty="0">
                <a:solidFill>
                  <a:srgbClr val="E63434"/>
                </a:solidFill>
                <a:effectLst/>
                <a:latin typeface="Aptos Display" panose="020B0004020202020204" pitchFamily="34" charset="0"/>
                <a:ea typeface="Yu Mincho" panose="02020400000000000000" pitchFamily="18" charset="-128"/>
              </a:rPr>
              <a:t>giving up any of my legal rights </a:t>
            </a:r>
            <a:r>
              <a:rPr lang="en-US" sz="1400" dirty="0">
                <a:effectLst/>
                <a:latin typeface="Aptos Display" panose="020B0004020202020204" pitchFamily="34" charset="0"/>
                <a:ea typeface="Yu Mincho" panose="02020400000000000000" pitchFamily="18" charset="-128"/>
              </a:rPr>
              <a:t>by signing this form.</a:t>
            </a:r>
            <a:endParaRPr lang="nl-BE" sz="1400" dirty="0">
              <a:effectLst/>
              <a:latin typeface="Aptos Display" panose="020B0004020202020204" pitchFamily="34" charset="0"/>
              <a:ea typeface="Yu Mincho" panose="02020400000000000000" pitchFamily="18" charset="-128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GB" sz="1400" dirty="0">
                <a:effectLst/>
                <a:latin typeface="Aptos Display" panose="020B0004020202020204" pitchFamily="34" charset="0"/>
                <a:ea typeface="Yu Mincho" panose="02020400000000000000" pitchFamily="18" charset="-128"/>
              </a:rPr>
              <a:t>I understand that my participation in this study is </a:t>
            </a:r>
            <a:r>
              <a:rPr lang="en-GB" sz="1400" b="1" dirty="0">
                <a:solidFill>
                  <a:srgbClr val="E63434"/>
                </a:solidFill>
                <a:effectLst/>
                <a:latin typeface="Aptos Display" panose="020B0004020202020204" pitchFamily="34" charset="0"/>
                <a:ea typeface="Yu Mincho" panose="02020400000000000000" pitchFamily="18" charset="-128"/>
              </a:rPr>
              <a:t>voluntary</a:t>
            </a:r>
            <a:r>
              <a:rPr lang="en-GB" sz="1400" dirty="0">
                <a:effectLst/>
                <a:latin typeface="Aptos Display" panose="020B0004020202020204" pitchFamily="34" charset="0"/>
                <a:ea typeface="Yu Mincho" panose="02020400000000000000" pitchFamily="18" charset="-128"/>
              </a:rPr>
              <a:t> and that I am free to end my participation in this study without this affecting my relationship with the therapeutic team in charge of my health. </a:t>
            </a:r>
            <a:endParaRPr lang="nl-BE" sz="1400" dirty="0">
              <a:effectLst/>
              <a:latin typeface="Aptos Display" panose="020B0004020202020204" pitchFamily="34" charset="0"/>
              <a:ea typeface="Yu Mincho" panose="02020400000000000000" pitchFamily="18" charset="-128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GB" sz="1400" dirty="0">
                <a:effectLst/>
                <a:latin typeface="Aptos Display" panose="020B0004020202020204" pitchFamily="34" charset="0"/>
                <a:ea typeface="Yu Mincho" panose="02020400000000000000" pitchFamily="18" charset="-128"/>
              </a:rPr>
              <a:t>I understand that </a:t>
            </a:r>
            <a:r>
              <a:rPr lang="en-GB" sz="1400" b="1" dirty="0">
                <a:solidFill>
                  <a:srgbClr val="E63434"/>
                </a:solidFill>
                <a:effectLst/>
                <a:latin typeface="Aptos Display" panose="020B0004020202020204" pitchFamily="34" charset="0"/>
                <a:ea typeface="Yu Mincho" panose="02020400000000000000" pitchFamily="18" charset="-128"/>
              </a:rPr>
              <a:t>data about me will be collected </a:t>
            </a:r>
            <a:r>
              <a:rPr lang="en-GB" sz="1400" dirty="0">
                <a:effectLst/>
                <a:latin typeface="Aptos Display" panose="020B0004020202020204" pitchFamily="34" charset="0"/>
                <a:ea typeface="Yu Mincho" panose="02020400000000000000" pitchFamily="18" charset="-128"/>
              </a:rPr>
              <a:t>throughout my participation in this study and that the investigator and the sponsor of the study will guarantee the </a:t>
            </a:r>
            <a:r>
              <a:rPr lang="en-GB" sz="1400" b="1" dirty="0">
                <a:solidFill>
                  <a:srgbClr val="E63434"/>
                </a:solidFill>
                <a:effectLst/>
                <a:latin typeface="Aptos Display" panose="020B0004020202020204" pitchFamily="34" charset="0"/>
                <a:ea typeface="Yu Mincho" panose="02020400000000000000" pitchFamily="18" charset="-128"/>
              </a:rPr>
              <a:t>confidentiality</a:t>
            </a:r>
            <a:r>
              <a:rPr lang="en-GB" sz="1400" dirty="0">
                <a:effectLst/>
                <a:latin typeface="Aptos Display" panose="020B0004020202020204" pitchFamily="34" charset="0"/>
                <a:ea typeface="Yu Mincho" panose="02020400000000000000" pitchFamily="18" charset="-128"/>
              </a:rPr>
              <a:t> of these data.</a:t>
            </a:r>
            <a:endParaRPr lang="nl-BE" sz="1400" dirty="0">
              <a:effectLst/>
              <a:latin typeface="Aptos Display" panose="020B0004020202020204" pitchFamily="34" charset="0"/>
              <a:ea typeface="Yu Mincho" panose="02020400000000000000" pitchFamily="18" charset="-128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GB" sz="1400" dirty="0">
                <a:effectLst/>
                <a:latin typeface="Aptos Display" panose="020B0004020202020204" pitchFamily="34" charset="0"/>
                <a:ea typeface="Yu Mincho" panose="02020400000000000000" pitchFamily="18" charset="-128"/>
              </a:rPr>
              <a:t>I agree to my </a:t>
            </a:r>
            <a:r>
              <a:rPr lang="en-GB" sz="1400" b="1" dirty="0">
                <a:solidFill>
                  <a:srgbClr val="E63434"/>
                </a:solidFill>
                <a:effectLst/>
                <a:latin typeface="Aptos Display" panose="020B0004020202020204" pitchFamily="34" charset="0"/>
                <a:ea typeface="Yu Mincho" panose="02020400000000000000" pitchFamily="18" charset="-128"/>
              </a:rPr>
              <a:t>Personal Data and biological samples being processed </a:t>
            </a:r>
            <a:r>
              <a:rPr lang="en-GB" sz="1400" dirty="0">
                <a:effectLst/>
                <a:latin typeface="Aptos Display" panose="020B0004020202020204" pitchFamily="34" charset="0"/>
                <a:ea typeface="Yu Mincho" panose="02020400000000000000" pitchFamily="18" charset="-128"/>
              </a:rPr>
              <a:t>as described in the section dealing with confidentiality guarantees. I also consent to these data being transferred to and processed in countries other than Belgium.</a:t>
            </a:r>
            <a:endParaRPr lang="nl-BE" sz="1400" dirty="0">
              <a:effectLst/>
              <a:latin typeface="Aptos Display" panose="020B0004020202020204" pitchFamily="34" charset="0"/>
              <a:ea typeface="Yu Mincho" panose="02020400000000000000" pitchFamily="18" charset="-128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GB" sz="1400" dirty="0">
                <a:effectLst/>
                <a:latin typeface="Aptos Display" panose="020B0004020202020204" pitchFamily="34" charset="0"/>
                <a:ea typeface="Yu Mincho" panose="02020400000000000000" pitchFamily="18" charset="-128"/>
              </a:rPr>
              <a:t>I agree to my GP or other specialists in charge of my health being informed of my participation in this clinical study.</a:t>
            </a:r>
            <a:endParaRPr lang="nl-BE" sz="1400" dirty="0">
              <a:effectLst/>
              <a:latin typeface="Aptos Display" panose="020B0004020202020204" pitchFamily="34" charset="0"/>
              <a:ea typeface="Yu Mincho" panose="02020400000000000000" pitchFamily="18" charset="-128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GB" sz="1400" dirty="0">
                <a:effectLst/>
                <a:latin typeface="Aptos Display" panose="020B0004020202020204" pitchFamily="34" charset="0"/>
                <a:ea typeface="Yu Mincho" panose="02020400000000000000" pitchFamily="18" charset="-128"/>
              </a:rPr>
              <a:t>I agree to the </a:t>
            </a:r>
            <a:r>
              <a:rPr lang="en-GB" sz="1400" b="1" dirty="0">
                <a:solidFill>
                  <a:srgbClr val="E63434"/>
                </a:solidFill>
                <a:effectLst/>
                <a:latin typeface="Aptos Display" panose="020B0004020202020204" pitchFamily="34" charset="0"/>
                <a:ea typeface="Yu Mincho" panose="02020400000000000000" pitchFamily="18" charset="-128"/>
              </a:rPr>
              <a:t>coded study data</a:t>
            </a:r>
            <a:r>
              <a:rPr lang="en-GB" sz="1400" dirty="0">
                <a:effectLst/>
                <a:latin typeface="Aptos Display" panose="020B0004020202020204" pitchFamily="34" charset="0"/>
                <a:ea typeface="Yu Mincho" panose="02020400000000000000" pitchFamily="18" charset="-128"/>
              </a:rPr>
              <a:t> collected for the purposes of this study being processed at a later date provided this processing is consistent with terms.</a:t>
            </a:r>
          </a:p>
          <a:p>
            <a:pPr lvl="0" algn="just"/>
            <a:endParaRPr lang="en-GB" sz="1400" dirty="0">
              <a:latin typeface="Aptos Display" panose="020B0004020202020204" pitchFamily="34" charset="0"/>
              <a:ea typeface="Yu Mincho" panose="02020400000000000000" pitchFamily="18" charset="-128"/>
            </a:endParaRPr>
          </a:p>
          <a:p>
            <a:pPr algn="just"/>
            <a:r>
              <a:rPr lang="en-GB" sz="1400" dirty="0">
                <a:latin typeface="Aptos Display" panose="020B0004020202020204" pitchFamily="34" charset="0"/>
                <a:ea typeface="Yu Mincho" panose="02020400000000000000" pitchFamily="18" charset="-128"/>
              </a:rPr>
              <a:t>I have received </a:t>
            </a:r>
            <a:r>
              <a:rPr lang="en-GB" sz="1400" b="1" dirty="0">
                <a:solidFill>
                  <a:srgbClr val="E63434"/>
                </a:solidFill>
                <a:latin typeface="Aptos Display" panose="020B0004020202020204" pitchFamily="34" charset="0"/>
                <a:ea typeface="Yu Mincho" panose="02020400000000000000" pitchFamily="18" charset="-128"/>
              </a:rPr>
              <a:t>a copy </a:t>
            </a:r>
            <a:r>
              <a:rPr lang="en-GB" sz="1400" dirty="0">
                <a:latin typeface="Aptos Display" panose="020B0004020202020204" pitchFamily="34" charset="0"/>
                <a:ea typeface="Yu Mincho" panose="02020400000000000000" pitchFamily="18" charset="-128"/>
              </a:rPr>
              <a:t>of the information to the participant and the informed consent form.</a:t>
            </a:r>
            <a:r>
              <a:rPr lang="en-US" sz="1400" dirty="0">
                <a:latin typeface="Aptos Display" panose="020B0004020202020204" pitchFamily="34" charset="0"/>
                <a:ea typeface="Yu Mincho" panose="02020400000000000000" pitchFamily="18" charset="-128"/>
              </a:rPr>
              <a:t> </a:t>
            </a:r>
          </a:p>
          <a:p>
            <a:pPr algn="just"/>
            <a:r>
              <a:rPr lang="en-US" sz="1400" dirty="0">
                <a:latin typeface="Aptos Display" panose="020B0004020202020204" pitchFamily="34" charset="0"/>
                <a:ea typeface="Yu Mincho" panose="02020400000000000000" pitchFamily="18" charset="-128"/>
              </a:rPr>
              <a:t>Patient surname and first name (Printed): </a:t>
            </a:r>
          </a:p>
          <a:p>
            <a:pPr algn="just"/>
            <a:endParaRPr lang="en-US" sz="1400" dirty="0">
              <a:latin typeface="Aptos Display" panose="020B0004020202020204" pitchFamily="34" charset="0"/>
              <a:ea typeface="Yu Mincho" panose="02020400000000000000" pitchFamily="18" charset="-128"/>
            </a:endParaRPr>
          </a:p>
          <a:p>
            <a:pPr algn="just"/>
            <a:r>
              <a:rPr lang="en-US" sz="1400" dirty="0">
                <a:latin typeface="Aptos Display" panose="020B0004020202020204" pitchFamily="34" charset="0"/>
                <a:ea typeface="Yu Mincho" panose="02020400000000000000" pitchFamily="18" charset="-128"/>
              </a:rPr>
              <a:t>Patient signature 							Date </a:t>
            </a:r>
            <a:endParaRPr lang="nl-BE" sz="1400" dirty="0">
              <a:latin typeface="Aptos Display" panose="020B0004020202020204" pitchFamily="34" charset="0"/>
              <a:ea typeface="Yu Mincho" panose="02020400000000000000" pitchFamily="18" charset="-128"/>
            </a:endParaRPr>
          </a:p>
          <a:p>
            <a:pPr algn="just"/>
            <a:endParaRPr lang="en-GB" sz="1400" dirty="0">
              <a:latin typeface="Aptos Display" panose="020B0004020202020204" pitchFamily="34" charset="0"/>
              <a:ea typeface="Yu Mincho" panose="02020400000000000000" pitchFamily="18" charset="-128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nl-BE" sz="1400" dirty="0">
              <a:effectLst/>
              <a:latin typeface="Aptos Display" panose="020B0004020202020204" pitchFamily="34" charset="0"/>
              <a:ea typeface="Yu Mincho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7864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82645DA-5F43-49EB-B246-86A06C86D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423" y="5939457"/>
            <a:ext cx="2499577" cy="731583"/>
          </a:xfrm>
          <a:prstGeom prst="rect">
            <a:avLst/>
          </a:prstGeom>
          <a:noFill/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18D341D0-E638-3FF1-0ACA-CBB8D42C7D8D}"/>
              </a:ext>
            </a:extLst>
          </p:cNvPr>
          <p:cNvSpPr txBox="1">
            <a:spLocks/>
          </p:cNvSpPr>
          <p:nvPr/>
        </p:nvSpPr>
        <p:spPr>
          <a:xfrm>
            <a:off x="838198" y="-232759"/>
            <a:ext cx="10515600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FF0000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r>
              <a:rPr lang="fr-BE" sz="3200" b="1" dirty="0">
                <a:solidFill>
                  <a:srgbClr val="E63434"/>
                </a:solidFill>
                <a:latin typeface="Aptos Display" panose="020B0004020202020204" pitchFamily="34" charset="0"/>
              </a:rPr>
              <a:t>INVESTIGATOR RESPONSIBILITIES</a:t>
            </a:r>
            <a:endParaRPr lang="fr-BE" sz="3200" b="1" i="1" dirty="0">
              <a:solidFill>
                <a:srgbClr val="E63434"/>
              </a:solidFill>
              <a:latin typeface="Aptos Display" panose="020B00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780F70-D58A-B496-320C-96DE9E0FBA61}"/>
              </a:ext>
            </a:extLst>
          </p:cNvPr>
          <p:cNvSpPr/>
          <p:nvPr/>
        </p:nvSpPr>
        <p:spPr>
          <a:xfrm>
            <a:off x="2501462" y="5864772"/>
            <a:ext cx="9186041" cy="806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ZoneTexte 6">
            <a:extLst>
              <a:ext uri="{FF2B5EF4-FFF2-40B4-BE49-F238E27FC236}">
                <a16:creationId xmlns:a16="http://schemas.microsoft.com/office/drawing/2014/main" id="{A88D3E8F-EF03-2574-3A77-2EA3FAC720AD}"/>
              </a:ext>
            </a:extLst>
          </p:cNvPr>
          <p:cNvSpPr txBox="1"/>
          <p:nvPr/>
        </p:nvSpPr>
        <p:spPr>
          <a:xfrm>
            <a:off x="838200" y="1398311"/>
            <a:ext cx="10204174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b="1" u="sng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INFORMED CONSENT OF TRIAL SUBJECTS</a:t>
            </a:r>
          </a:p>
          <a:p>
            <a:pPr algn="just"/>
            <a:endParaRPr lang="fr-FR" sz="1400" b="1" u="sng" dirty="0">
              <a:effectLst/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b="1" u="sng" dirty="0">
                <a:latin typeface="Aptos Display" panose="020B0004020202020204" pitchFamily="34" charset="0"/>
                <a:ea typeface="Yu Mincho" panose="02020400000000000000" pitchFamily="18" charset="-128"/>
              </a:rPr>
              <a:t>Investigator</a:t>
            </a:r>
            <a:endParaRPr lang="nl-BE" b="1" u="sng" dirty="0">
              <a:latin typeface="Aptos Display" panose="020B0004020202020204" pitchFamily="34" charset="0"/>
              <a:ea typeface="Yu Mincho" panose="02020400000000000000" pitchFamily="18" charset="-128"/>
            </a:endParaRPr>
          </a:p>
          <a:p>
            <a:pPr algn="just"/>
            <a:r>
              <a:rPr lang="en-GB" sz="1400" dirty="0">
                <a:latin typeface="Aptos Display" panose="020B0004020202020204" pitchFamily="34" charset="0"/>
                <a:ea typeface="Yu Mincho" panose="02020400000000000000" pitchFamily="18" charset="-128"/>
              </a:rPr>
              <a:t>I have </a:t>
            </a:r>
            <a:r>
              <a:rPr lang="en-GB" sz="1400" b="1" dirty="0">
                <a:solidFill>
                  <a:srgbClr val="E63434"/>
                </a:solidFill>
                <a:latin typeface="Aptos Display" panose="020B0004020202020204" pitchFamily="34" charset="0"/>
                <a:ea typeface="Yu Mincho" panose="02020400000000000000" pitchFamily="18" charset="-128"/>
              </a:rPr>
              <a:t>provided information </a:t>
            </a:r>
            <a:r>
              <a:rPr lang="en-GB" sz="1400" dirty="0">
                <a:latin typeface="Aptos Display" panose="020B0004020202020204" pitchFamily="34" charset="0"/>
                <a:ea typeface="Yu Mincho" panose="02020400000000000000" pitchFamily="18" charset="-128"/>
              </a:rPr>
              <a:t>both orally and in writing to the patient named above (and/or legally authorized representative) about the study drug, study procedures and the possible risks and benefits of participation in the study. The patient (and/or legally authorized representative) has had </a:t>
            </a:r>
            <a:r>
              <a:rPr lang="en-GB" sz="1400" b="1" dirty="0">
                <a:solidFill>
                  <a:srgbClr val="E63434"/>
                </a:solidFill>
                <a:latin typeface="Aptos Display" panose="020B0004020202020204" pitchFamily="34" charset="0"/>
                <a:ea typeface="Yu Mincho" panose="02020400000000000000" pitchFamily="18" charset="-128"/>
              </a:rPr>
              <a:t>adequate time to consider </a:t>
            </a:r>
            <a:r>
              <a:rPr lang="en-GB" sz="1400" dirty="0">
                <a:latin typeface="Aptos Display" panose="020B0004020202020204" pitchFamily="34" charset="0"/>
                <a:ea typeface="Yu Mincho" panose="02020400000000000000" pitchFamily="18" charset="-128"/>
              </a:rPr>
              <a:t>the information and to ask questions.</a:t>
            </a:r>
            <a:endParaRPr lang="nl-BE" sz="1400" dirty="0">
              <a:latin typeface="Aptos Display" panose="020B0004020202020204" pitchFamily="34" charset="0"/>
              <a:ea typeface="Yu Mincho" panose="02020400000000000000" pitchFamily="18" charset="-128"/>
            </a:endParaRPr>
          </a:p>
          <a:p>
            <a:pPr algn="just"/>
            <a:r>
              <a:rPr lang="en-GB" sz="1400" dirty="0">
                <a:latin typeface="Aptos Display" panose="020B0004020202020204" pitchFamily="34" charset="0"/>
                <a:ea typeface="Yu Mincho" panose="02020400000000000000" pitchFamily="18" charset="-128"/>
              </a:rPr>
              <a:t>I confirm that </a:t>
            </a:r>
            <a:r>
              <a:rPr lang="en-GB" sz="1400" b="1" dirty="0">
                <a:solidFill>
                  <a:srgbClr val="E63434"/>
                </a:solidFill>
                <a:latin typeface="Aptos Display" panose="020B0004020202020204" pitchFamily="34" charset="0"/>
                <a:ea typeface="Yu Mincho" panose="02020400000000000000" pitchFamily="18" charset="-128"/>
              </a:rPr>
              <a:t>no pressure was applied </a:t>
            </a:r>
            <a:r>
              <a:rPr lang="en-GB" sz="1400" dirty="0">
                <a:latin typeface="Aptos Display" panose="020B0004020202020204" pitchFamily="34" charset="0"/>
                <a:ea typeface="Yu Mincho" panose="02020400000000000000" pitchFamily="18" charset="-128"/>
              </a:rPr>
              <a:t>to persuade the patient to agree to take part in the study and that I am willing to answer any additional questions if required.</a:t>
            </a:r>
            <a:endParaRPr lang="nl-BE" sz="1400" dirty="0">
              <a:latin typeface="Aptos Display" panose="020B0004020202020204" pitchFamily="34" charset="0"/>
              <a:ea typeface="Yu Mincho" panose="02020400000000000000" pitchFamily="18" charset="-128"/>
            </a:endParaRPr>
          </a:p>
          <a:p>
            <a:pPr algn="just"/>
            <a:r>
              <a:rPr lang="en-GB" sz="1400" dirty="0">
                <a:latin typeface="Aptos Display" panose="020B0004020202020204" pitchFamily="34" charset="0"/>
                <a:ea typeface="Yu Mincho" panose="02020400000000000000" pitchFamily="18" charset="-128"/>
              </a:rPr>
              <a:t> </a:t>
            </a:r>
            <a:endParaRPr lang="nl-BE" sz="1400" dirty="0">
              <a:latin typeface="Aptos Display" panose="020B0004020202020204" pitchFamily="34" charset="0"/>
              <a:ea typeface="Yu Mincho" panose="02020400000000000000" pitchFamily="18" charset="-128"/>
            </a:endParaRPr>
          </a:p>
          <a:p>
            <a:pPr algn="just"/>
            <a:r>
              <a:rPr lang="en-GB" sz="1400" b="1" dirty="0">
                <a:solidFill>
                  <a:srgbClr val="E63434"/>
                </a:solidFill>
                <a:latin typeface="Aptos Display" panose="020B0004020202020204" pitchFamily="34" charset="0"/>
                <a:ea typeface="Yu Mincho" panose="02020400000000000000" pitchFamily="18" charset="-128"/>
              </a:rPr>
              <a:t>I confirm that I operate in accordance with the ethical principles set out in the latest version of the “Helsinki Declaration”, the “Good Clinical Practices” and the Belgian Law of 7 May 2004 related to experiments on humans.</a:t>
            </a:r>
            <a:endParaRPr lang="nl-BE" sz="1400" b="1" dirty="0">
              <a:solidFill>
                <a:srgbClr val="E63434"/>
              </a:solidFill>
              <a:latin typeface="Aptos Display" panose="020B0004020202020204" pitchFamily="34" charset="0"/>
              <a:ea typeface="Yu Mincho" panose="02020400000000000000" pitchFamily="18" charset="-128"/>
            </a:endParaRPr>
          </a:p>
          <a:p>
            <a:pPr lvl="0" algn="just"/>
            <a:endParaRPr lang="en-GB" sz="1400" dirty="0">
              <a:latin typeface="Aptos Display" panose="020B0004020202020204" pitchFamily="34" charset="0"/>
              <a:ea typeface="Yu Mincho" panose="02020400000000000000" pitchFamily="18" charset="-128"/>
            </a:endParaRPr>
          </a:p>
          <a:p>
            <a:pPr lvl="0" algn="just"/>
            <a:endParaRPr lang="en-GB" sz="1400" dirty="0">
              <a:latin typeface="Aptos Display" panose="020B0004020202020204" pitchFamily="34" charset="0"/>
              <a:ea typeface="Yu Mincho" panose="02020400000000000000" pitchFamily="18" charset="-128"/>
            </a:endParaRPr>
          </a:p>
          <a:p>
            <a:pPr algn="just"/>
            <a:r>
              <a:rPr lang="en-US" sz="1400" dirty="0">
                <a:latin typeface="Aptos Display" panose="020B0004020202020204" pitchFamily="34" charset="0"/>
                <a:ea typeface="Yu Mincho" panose="02020400000000000000" pitchFamily="18" charset="-128"/>
              </a:rPr>
              <a:t>Printed surname and first name of person conducting informed consent discussion</a:t>
            </a:r>
            <a:endParaRPr lang="nl-BE" sz="1400" dirty="0">
              <a:latin typeface="Aptos Display" panose="020B0004020202020204" pitchFamily="34" charset="0"/>
              <a:ea typeface="Yu Mincho" panose="02020400000000000000" pitchFamily="18" charset="-128"/>
            </a:endParaRPr>
          </a:p>
          <a:p>
            <a:pPr algn="just"/>
            <a:r>
              <a:rPr lang="en-US" sz="1400" dirty="0">
                <a:latin typeface="Aptos Display" panose="020B0004020202020204" pitchFamily="34" charset="0"/>
                <a:ea typeface="Yu Mincho" panose="02020400000000000000" pitchFamily="18" charset="-128"/>
              </a:rPr>
              <a:t> </a:t>
            </a:r>
            <a:endParaRPr lang="nl-BE" sz="1400" dirty="0">
              <a:latin typeface="Aptos Display" panose="020B0004020202020204" pitchFamily="34" charset="0"/>
              <a:ea typeface="Yu Mincho" panose="02020400000000000000" pitchFamily="18" charset="-128"/>
            </a:endParaRPr>
          </a:p>
          <a:p>
            <a:pPr algn="just"/>
            <a:r>
              <a:rPr lang="en-US" sz="1400" dirty="0">
                <a:latin typeface="Aptos Display" panose="020B0004020202020204" pitchFamily="34" charset="0"/>
                <a:ea typeface="Yu Mincho" panose="02020400000000000000" pitchFamily="18" charset="-128"/>
              </a:rPr>
              <a:t> </a:t>
            </a:r>
            <a:endParaRPr lang="nl-BE" sz="1400" dirty="0">
              <a:latin typeface="Aptos Display" panose="020B0004020202020204" pitchFamily="34" charset="0"/>
              <a:ea typeface="Yu Mincho" panose="02020400000000000000" pitchFamily="18" charset="-128"/>
            </a:endParaRPr>
          </a:p>
          <a:p>
            <a:pPr algn="just">
              <a:tabLst>
                <a:tab pos="4410710" algn="l"/>
              </a:tabLst>
            </a:pPr>
            <a:r>
              <a:rPr lang="en-US" sz="1400" dirty="0">
                <a:latin typeface="Aptos Display" panose="020B0004020202020204" pitchFamily="34" charset="0"/>
                <a:ea typeface="Yu Mincho" panose="02020400000000000000" pitchFamily="18" charset="-128"/>
              </a:rPr>
              <a:t>Signature of person conducting informed consent discussion                        				   Date</a:t>
            </a:r>
            <a:endParaRPr lang="nl-BE" sz="1400" dirty="0">
              <a:latin typeface="Aptos Display" panose="020B0004020202020204" pitchFamily="34" charset="0"/>
              <a:ea typeface="Yu Mincho" panose="02020400000000000000" pitchFamily="18" charset="-128"/>
            </a:endParaRPr>
          </a:p>
          <a:p>
            <a:pPr algn="just"/>
            <a:endParaRPr lang="en-GB" sz="1400" dirty="0">
              <a:latin typeface="Aptos Display" panose="020B0004020202020204" pitchFamily="34" charset="0"/>
              <a:ea typeface="Yu Mincho" panose="02020400000000000000" pitchFamily="18" charset="-128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nl-BE" sz="1400" dirty="0">
              <a:effectLst/>
              <a:latin typeface="Aptos Display" panose="020B0004020202020204" pitchFamily="34" charset="0"/>
              <a:ea typeface="Yu Mincho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1510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82645DA-5F43-49EB-B246-86A06C86D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423" y="5939457"/>
            <a:ext cx="2499577" cy="731583"/>
          </a:xfrm>
          <a:prstGeom prst="rect">
            <a:avLst/>
          </a:prstGeom>
          <a:noFill/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18D341D0-E638-3FF1-0ACA-CBB8D42C7D8D}"/>
              </a:ext>
            </a:extLst>
          </p:cNvPr>
          <p:cNvSpPr txBox="1">
            <a:spLocks/>
          </p:cNvSpPr>
          <p:nvPr/>
        </p:nvSpPr>
        <p:spPr>
          <a:xfrm>
            <a:off x="838198" y="-232759"/>
            <a:ext cx="10515600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FF0000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r>
              <a:rPr lang="fr-BE" sz="3200" b="1" dirty="0">
                <a:solidFill>
                  <a:srgbClr val="E63434"/>
                </a:solidFill>
                <a:latin typeface="Aptos Display" panose="020B0004020202020204" pitchFamily="34" charset="0"/>
              </a:rPr>
              <a:t>INVESTIGATOR RESPONSIBILITIES</a:t>
            </a:r>
            <a:endParaRPr lang="fr-BE" sz="3200" b="1" i="1" dirty="0">
              <a:solidFill>
                <a:srgbClr val="E63434"/>
              </a:solidFill>
              <a:latin typeface="Aptos Display" panose="020B00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780F70-D58A-B496-320C-96DE9E0FBA61}"/>
              </a:ext>
            </a:extLst>
          </p:cNvPr>
          <p:cNvSpPr/>
          <p:nvPr/>
        </p:nvSpPr>
        <p:spPr>
          <a:xfrm>
            <a:off x="2501462" y="5864772"/>
            <a:ext cx="9186041" cy="806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ZoneTexte 6">
            <a:extLst>
              <a:ext uri="{FF2B5EF4-FFF2-40B4-BE49-F238E27FC236}">
                <a16:creationId xmlns:a16="http://schemas.microsoft.com/office/drawing/2014/main" id="{A88D3E8F-EF03-2574-3A77-2EA3FAC720AD}"/>
              </a:ext>
            </a:extLst>
          </p:cNvPr>
          <p:cNvSpPr txBox="1"/>
          <p:nvPr/>
        </p:nvSpPr>
        <p:spPr>
          <a:xfrm>
            <a:off x="838200" y="1221128"/>
            <a:ext cx="70686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b="1" u="sng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RECORDS AND REPORTS</a:t>
            </a:r>
          </a:p>
          <a:p>
            <a:pPr algn="just"/>
            <a:endParaRPr lang="fr-FR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 documents</a:t>
            </a:r>
          </a:p>
          <a:p>
            <a:pPr algn="just"/>
            <a:endParaRPr lang="nl-BE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nl-BE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Electronic data </a:t>
            </a:r>
            <a:r>
              <a:rPr lang="nl-BE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capture</a:t>
            </a:r>
            <a:r>
              <a:rPr lang="nl-BE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(EDC) system</a:t>
            </a:r>
            <a:endParaRPr lang="fr-FR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3F11BD9-A407-441B-666A-6C57E55C65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16087" r="45597" b="8301"/>
          <a:stretch/>
        </p:blipFill>
        <p:spPr>
          <a:xfrm>
            <a:off x="9647906" y="252625"/>
            <a:ext cx="1315276" cy="635274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B49DE0B-54B5-7612-ABD2-01F6427387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 t="16956" r="23330" b="28261"/>
          <a:stretch/>
        </p:blipFill>
        <p:spPr>
          <a:xfrm>
            <a:off x="2112602" y="2826781"/>
            <a:ext cx="6830166" cy="394583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07CEAD60-43A1-6663-FE4B-6184DE99CB4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4538" t="41304" r="33886" b="38986"/>
          <a:stretch/>
        </p:blipFill>
        <p:spPr>
          <a:xfrm>
            <a:off x="4903302" y="1657230"/>
            <a:ext cx="2535895" cy="121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38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82645DA-5F43-49EB-B246-86A06C86D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423" y="5939457"/>
            <a:ext cx="2499577" cy="731583"/>
          </a:xfrm>
          <a:prstGeom prst="rect">
            <a:avLst/>
          </a:prstGeom>
          <a:noFill/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18D341D0-E638-3FF1-0ACA-CBB8D42C7D8D}"/>
              </a:ext>
            </a:extLst>
          </p:cNvPr>
          <p:cNvSpPr txBox="1">
            <a:spLocks/>
          </p:cNvSpPr>
          <p:nvPr/>
        </p:nvSpPr>
        <p:spPr>
          <a:xfrm>
            <a:off x="838198" y="-232759"/>
            <a:ext cx="10515600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FF0000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r>
              <a:rPr lang="fr-BE" sz="3200" b="1" dirty="0">
                <a:solidFill>
                  <a:srgbClr val="E63434"/>
                </a:solidFill>
                <a:latin typeface="Aptos Display" panose="020B0004020202020204" pitchFamily="34" charset="0"/>
              </a:rPr>
              <a:t>Clinical </a:t>
            </a:r>
            <a:r>
              <a:rPr lang="fr-BE" sz="3200" b="1" dirty="0" err="1">
                <a:solidFill>
                  <a:srgbClr val="E63434"/>
                </a:solidFill>
                <a:latin typeface="Aptos Display" panose="020B0004020202020204" pitchFamily="34" charset="0"/>
              </a:rPr>
              <a:t>Research</a:t>
            </a:r>
            <a:endParaRPr lang="fr-BE" sz="3200" b="1" i="1" dirty="0">
              <a:solidFill>
                <a:srgbClr val="E63434"/>
              </a:solidFill>
              <a:latin typeface="Aptos Display" panose="020B00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780F70-D58A-B496-320C-96DE9E0FBA61}"/>
              </a:ext>
            </a:extLst>
          </p:cNvPr>
          <p:cNvSpPr/>
          <p:nvPr/>
        </p:nvSpPr>
        <p:spPr>
          <a:xfrm>
            <a:off x="2501462" y="5864772"/>
            <a:ext cx="9186041" cy="806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aphicFrame>
        <p:nvGraphicFramePr>
          <p:cNvPr id="13" name="Tabel 13">
            <a:extLst>
              <a:ext uri="{FF2B5EF4-FFF2-40B4-BE49-F238E27FC236}">
                <a16:creationId xmlns:a16="http://schemas.microsoft.com/office/drawing/2014/main" id="{2E44449B-D438-0FDD-B544-0D3CE51C5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106191"/>
              </p:ext>
            </p:extLst>
          </p:nvPr>
        </p:nvGraphicFramePr>
        <p:xfrm>
          <a:off x="2031998" y="3084516"/>
          <a:ext cx="8128000" cy="22910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4137700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555063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 err="1">
                          <a:latin typeface="Aptos Display" panose="020B0004020202020204" pitchFamily="34" charset="0"/>
                        </a:rPr>
                        <a:t>Interventional</a:t>
                      </a:r>
                      <a:r>
                        <a:rPr lang="nl-BE" dirty="0">
                          <a:latin typeface="Aptos Display" panose="020B0004020202020204" pitchFamily="34" charset="0"/>
                        </a:rPr>
                        <a:t> 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err="1">
                          <a:latin typeface="Aptos Display" panose="020B0004020202020204" pitchFamily="34" charset="0"/>
                        </a:rPr>
                        <a:t>Observational</a:t>
                      </a:r>
                      <a:r>
                        <a:rPr lang="nl-BE" dirty="0">
                          <a:latin typeface="Aptos Display" panose="020B0004020202020204" pitchFamily="34" charset="0"/>
                        </a:rPr>
                        <a:t> studies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957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err="1">
                          <a:latin typeface="Aptos Display" panose="020B0004020202020204" pitchFamily="34" charset="0"/>
                        </a:rPr>
                        <a:t>Specific</a:t>
                      </a:r>
                      <a:r>
                        <a:rPr lang="nl-BE" dirty="0">
                          <a:latin typeface="Aptos Display" panose="020B0004020202020204" pitchFamily="34" charset="0"/>
                        </a:rPr>
                        <a:t> </a:t>
                      </a:r>
                      <a:r>
                        <a:rPr lang="nl-BE" dirty="0" err="1">
                          <a:latin typeface="Aptos Display" panose="020B0004020202020204" pitchFamily="34" charset="0"/>
                        </a:rPr>
                        <a:t>interventions</a:t>
                      </a:r>
                      <a:endParaRPr lang="nl-BE" dirty="0">
                        <a:latin typeface="Aptos Display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>
                          <a:latin typeface="Aptos Display" panose="020B0004020202020204" pitchFamily="34" charset="0"/>
                        </a:rPr>
                        <a:t>Routine </a:t>
                      </a:r>
                      <a:r>
                        <a:rPr lang="nl-BE" dirty="0" err="1">
                          <a:latin typeface="Aptos Display" panose="020B0004020202020204" pitchFamily="34" charset="0"/>
                        </a:rPr>
                        <a:t>medicale</a:t>
                      </a:r>
                      <a:r>
                        <a:rPr lang="nl-BE" dirty="0">
                          <a:latin typeface="Aptos Display" panose="020B0004020202020204" pitchFamily="34" charset="0"/>
                        </a:rPr>
                        <a:t> care - </a:t>
                      </a:r>
                      <a:r>
                        <a:rPr lang="nl-BE" dirty="0" err="1">
                          <a:latin typeface="Aptos Display" panose="020B0004020202020204" pitchFamily="34" charset="0"/>
                        </a:rPr>
                        <a:t>Not</a:t>
                      </a:r>
                      <a:r>
                        <a:rPr lang="nl-BE" dirty="0">
                          <a:latin typeface="Aptos Display" panose="020B0004020202020204" pitchFamily="34" charset="0"/>
                        </a:rPr>
                        <a:t> </a:t>
                      </a:r>
                      <a:r>
                        <a:rPr lang="nl-BE" dirty="0" err="1">
                          <a:latin typeface="Aptos Display" panose="020B0004020202020204" pitchFamily="34" charset="0"/>
                        </a:rPr>
                        <a:t>assigned</a:t>
                      </a:r>
                      <a:r>
                        <a:rPr lang="nl-BE" dirty="0">
                          <a:latin typeface="Aptos Display" panose="020B0004020202020204" pitchFamily="34" charset="0"/>
                        </a:rPr>
                        <a:t> </a:t>
                      </a:r>
                      <a:r>
                        <a:rPr lang="nl-BE" dirty="0" err="1">
                          <a:latin typeface="Aptos Display" panose="020B0004020202020204" pitchFamily="34" charset="0"/>
                        </a:rPr>
                        <a:t>to</a:t>
                      </a:r>
                      <a:r>
                        <a:rPr lang="nl-BE" dirty="0">
                          <a:latin typeface="Aptos Display" panose="020B0004020202020204" pitchFamily="34" charset="0"/>
                        </a:rPr>
                        <a:t> </a:t>
                      </a:r>
                      <a:r>
                        <a:rPr lang="nl-BE" dirty="0" err="1">
                          <a:latin typeface="Aptos Display" panose="020B0004020202020204" pitchFamily="34" charset="0"/>
                        </a:rPr>
                        <a:t>specific</a:t>
                      </a:r>
                      <a:r>
                        <a:rPr lang="nl-BE" dirty="0">
                          <a:latin typeface="Aptos Display" panose="020B0004020202020204" pitchFamily="34" charset="0"/>
                        </a:rPr>
                        <a:t> </a:t>
                      </a:r>
                      <a:r>
                        <a:rPr lang="nl-BE" dirty="0" err="1">
                          <a:latin typeface="Aptos Display" panose="020B0004020202020204" pitchFamily="34" charset="0"/>
                        </a:rPr>
                        <a:t>interventions</a:t>
                      </a:r>
                      <a:endParaRPr lang="nl-BE" dirty="0">
                        <a:latin typeface="Aptos Display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373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err="1">
                          <a:latin typeface="Aptos Display" panose="020B0004020202020204" pitchFamily="34" charset="0"/>
                        </a:rPr>
                        <a:t>Compare</a:t>
                      </a:r>
                      <a:r>
                        <a:rPr lang="nl-BE" dirty="0">
                          <a:latin typeface="Aptos Display" panose="020B0004020202020204" pitchFamily="34" charset="0"/>
                        </a:rPr>
                        <a:t> </a:t>
                      </a:r>
                      <a:r>
                        <a:rPr lang="nl-BE" dirty="0" err="1">
                          <a:latin typeface="Aptos Display" panose="020B0004020202020204" pitchFamily="34" charset="0"/>
                        </a:rPr>
                        <a:t>outcomes</a:t>
                      </a:r>
                      <a:endParaRPr lang="nl-BE" dirty="0">
                        <a:latin typeface="Aptos Display" panose="020B0004020202020204" pitchFamily="34" charset="0"/>
                      </a:endParaRPr>
                    </a:p>
                    <a:p>
                      <a:r>
                        <a:rPr lang="nl-BE" dirty="0" err="1">
                          <a:latin typeface="Aptos Display" panose="020B0004020202020204" pitchFamily="34" charset="0"/>
                        </a:rPr>
                        <a:t>Determine</a:t>
                      </a:r>
                      <a:r>
                        <a:rPr lang="nl-BE" dirty="0">
                          <a:latin typeface="Aptos Display" panose="020B0004020202020204" pitchFamily="34" charset="0"/>
                        </a:rPr>
                        <a:t> </a:t>
                      </a:r>
                      <a:r>
                        <a:rPr lang="nl-BE" dirty="0" err="1">
                          <a:latin typeface="Aptos Display" panose="020B0004020202020204" pitchFamily="34" charset="0"/>
                        </a:rPr>
                        <a:t>safety</a:t>
                      </a:r>
                      <a:r>
                        <a:rPr lang="nl-BE" dirty="0">
                          <a:latin typeface="Aptos Display" panose="020B0004020202020204" pitchFamily="34" charset="0"/>
                        </a:rPr>
                        <a:t> and </a:t>
                      </a:r>
                      <a:r>
                        <a:rPr lang="nl-BE" dirty="0" err="1">
                          <a:latin typeface="Aptos Display" panose="020B0004020202020204" pitchFamily="34" charset="0"/>
                        </a:rPr>
                        <a:t>efficacy</a:t>
                      </a:r>
                      <a:endParaRPr lang="nl-BE" dirty="0">
                        <a:latin typeface="Aptos Display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err="1">
                          <a:latin typeface="Aptos Display" panose="020B0004020202020204" pitchFamily="34" charset="0"/>
                        </a:rPr>
                        <a:t>Assess</a:t>
                      </a:r>
                      <a:r>
                        <a:rPr lang="nl-BE" dirty="0">
                          <a:latin typeface="Aptos Display" panose="020B0004020202020204" pitchFamily="34" charset="0"/>
                        </a:rPr>
                        <a:t> / </a:t>
                      </a:r>
                      <a:r>
                        <a:rPr lang="nl-BE" dirty="0" err="1">
                          <a:latin typeface="Aptos Display" panose="020B0004020202020204" pitchFamily="34" charset="0"/>
                        </a:rPr>
                        <a:t>observe</a:t>
                      </a:r>
                      <a:r>
                        <a:rPr lang="nl-BE" dirty="0">
                          <a:latin typeface="Aptos Display" panose="020B0004020202020204" pitchFamily="34" charset="0"/>
                        </a:rPr>
                        <a:t> health </a:t>
                      </a:r>
                      <a:r>
                        <a:rPr lang="nl-BE" dirty="0" err="1">
                          <a:latin typeface="Aptos Display" panose="020B0004020202020204" pitchFamily="34" charset="0"/>
                        </a:rPr>
                        <a:t>outcomes</a:t>
                      </a:r>
                      <a:endParaRPr lang="nl-BE" dirty="0">
                        <a:latin typeface="Aptos Display" panose="020B0004020202020204" pitchFamily="34" charset="0"/>
                      </a:endParaRPr>
                    </a:p>
                    <a:p>
                      <a:endParaRPr lang="nl-BE" dirty="0">
                        <a:latin typeface="Aptos Display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168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err="1">
                          <a:latin typeface="Aptos Display" panose="020B0004020202020204" pitchFamily="34" charset="0"/>
                        </a:rPr>
                        <a:t>E.g</a:t>
                      </a:r>
                      <a:r>
                        <a:rPr lang="nl-BE" dirty="0">
                          <a:latin typeface="Aptos Display" panose="020B0004020202020204" pitchFamily="34" charset="0"/>
                        </a:rPr>
                        <a:t> </a:t>
                      </a:r>
                      <a:r>
                        <a:rPr lang="nl-BE" dirty="0" err="1">
                          <a:latin typeface="Aptos Display" panose="020B0004020202020204" pitchFamily="34" charset="0"/>
                        </a:rPr>
                        <a:t>addition</a:t>
                      </a:r>
                      <a:r>
                        <a:rPr lang="nl-BE" dirty="0">
                          <a:latin typeface="Aptos Display" panose="020B0004020202020204" pitchFamily="34" charset="0"/>
                        </a:rPr>
                        <a:t> of IDH1i </a:t>
                      </a:r>
                      <a:r>
                        <a:rPr lang="nl-BE" dirty="0" err="1">
                          <a:latin typeface="Aptos Display" panose="020B0004020202020204" pitchFamily="34" charset="0"/>
                        </a:rPr>
                        <a:t>to</a:t>
                      </a:r>
                      <a:r>
                        <a:rPr lang="nl-BE" dirty="0">
                          <a:latin typeface="Aptos Display" panose="020B0004020202020204" pitchFamily="34" charset="0"/>
                        </a:rPr>
                        <a:t> intensive </a:t>
                      </a:r>
                      <a:r>
                        <a:rPr lang="nl-BE" dirty="0" err="1">
                          <a:latin typeface="Aptos Display" panose="020B0004020202020204" pitchFamily="34" charset="0"/>
                        </a:rPr>
                        <a:t>chemotherapy</a:t>
                      </a:r>
                      <a:r>
                        <a:rPr lang="nl-BE" dirty="0">
                          <a:latin typeface="Aptos Display" panose="020B00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>
                          <a:latin typeface="Aptos Display" panose="020B0004020202020204" pitchFamily="34" charset="0"/>
                        </a:rPr>
                        <a:t>E.g</a:t>
                      </a:r>
                      <a:r>
                        <a:rPr lang="nl-BE" dirty="0">
                          <a:latin typeface="Aptos Display" panose="020B0004020202020204" pitchFamily="34" charset="0"/>
                        </a:rPr>
                        <a:t> </a:t>
                      </a:r>
                      <a:r>
                        <a:rPr lang="nl-BE" dirty="0" err="1">
                          <a:latin typeface="Aptos Display" panose="020B0004020202020204" pitchFamily="34" charset="0"/>
                        </a:rPr>
                        <a:t>the</a:t>
                      </a:r>
                      <a:r>
                        <a:rPr lang="nl-BE" dirty="0">
                          <a:latin typeface="Aptos Display" panose="020B0004020202020204" pitchFamily="34" charset="0"/>
                        </a:rPr>
                        <a:t> effect of different lifestyles on </a:t>
                      </a:r>
                      <a:r>
                        <a:rPr lang="nl-BE" dirty="0" err="1">
                          <a:latin typeface="Aptos Display" panose="020B0004020202020204" pitchFamily="34" charset="0"/>
                        </a:rPr>
                        <a:t>cardiac</a:t>
                      </a:r>
                      <a:r>
                        <a:rPr lang="nl-BE" dirty="0">
                          <a:latin typeface="Aptos Display" panose="020B0004020202020204" pitchFamily="34" charset="0"/>
                        </a:rPr>
                        <a:t> health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965635"/>
                  </a:ext>
                </a:extLst>
              </a:tr>
            </a:tbl>
          </a:graphicData>
        </a:graphic>
      </p:graphicFrame>
      <p:sp>
        <p:nvSpPr>
          <p:cNvPr id="16" name="ZoneTexte 6">
            <a:extLst>
              <a:ext uri="{FF2B5EF4-FFF2-40B4-BE49-F238E27FC236}">
                <a16:creationId xmlns:a16="http://schemas.microsoft.com/office/drawing/2014/main" id="{F36031A5-98A1-B93D-1FA0-6113B1663145}"/>
              </a:ext>
            </a:extLst>
          </p:cNvPr>
          <p:cNvSpPr txBox="1"/>
          <p:nvPr/>
        </p:nvSpPr>
        <p:spPr>
          <a:xfrm>
            <a:off x="838200" y="1993493"/>
            <a:ext cx="8362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b="1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fr-FR" b="1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regarding</a:t>
            </a:r>
            <a:r>
              <a:rPr lang="fr-FR" b="1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</a:t>
            </a:r>
            <a:r>
              <a:rPr lang="fr-FR" b="1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  <a:r>
              <a:rPr lang="fr-FR" b="1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r-FR" b="1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</a:t>
            </a:r>
            <a:r>
              <a:rPr lang="fr-FR" b="1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r-FR" b="1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medical</a:t>
            </a:r>
            <a:r>
              <a:rPr lang="fr-FR" b="1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knowledge</a:t>
            </a:r>
            <a:endParaRPr lang="fr-FR" b="1" dirty="0">
              <a:effectLst/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051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82645DA-5F43-49EB-B246-86A06C86D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423" y="5939457"/>
            <a:ext cx="2499577" cy="731583"/>
          </a:xfrm>
          <a:prstGeom prst="rect">
            <a:avLst/>
          </a:prstGeom>
          <a:noFill/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18D341D0-E638-3FF1-0ACA-CBB8D42C7D8D}"/>
              </a:ext>
            </a:extLst>
          </p:cNvPr>
          <p:cNvSpPr txBox="1">
            <a:spLocks/>
          </p:cNvSpPr>
          <p:nvPr/>
        </p:nvSpPr>
        <p:spPr>
          <a:xfrm>
            <a:off x="838198" y="-232759"/>
            <a:ext cx="10515600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FF0000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r>
              <a:rPr lang="fr-BE" sz="3200" b="1" dirty="0">
                <a:solidFill>
                  <a:srgbClr val="E63434"/>
                </a:solidFill>
                <a:latin typeface="Aptos Display" panose="020B0004020202020204" pitchFamily="34" charset="0"/>
              </a:rPr>
              <a:t>INVESTIGATOR RESPONSIBILITIES</a:t>
            </a:r>
            <a:endParaRPr lang="fr-BE" sz="3200" b="1" i="1" dirty="0">
              <a:solidFill>
                <a:srgbClr val="E63434"/>
              </a:solidFill>
              <a:latin typeface="Aptos Display" panose="020B00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780F70-D58A-B496-320C-96DE9E0FBA61}"/>
              </a:ext>
            </a:extLst>
          </p:cNvPr>
          <p:cNvSpPr/>
          <p:nvPr/>
        </p:nvSpPr>
        <p:spPr>
          <a:xfrm>
            <a:off x="2501462" y="5864772"/>
            <a:ext cx="9186041" cy="806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ZoneTexte 6">
            <a:extLst>
              <a:ext uri="{FF2B5EF4-FFF2-40B4-BE49-F238E27FC236}">
                <a16:creationId xmlns:a16="http://schemas.microsoft.com/office/drawing/2014/main" id="{A88D3E8F-EF03-2574-3A77-2EA3FAC720AD}"/>
              </a:ext>
            </a:extLst>
          </p:cNvPr>
          <p:cNvSpPr txBox="1"/>
          <p:nvPr/>
        </p:nvSpPr>
        <p:spPr>
          <a:xfrm>
            <a:off x="838200" y="1377808"/>
            <a:ext cx="706867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b="1" u="sng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SAFETY REPORTING</a:t>
            </a:r>
          </a:p>
          <a:p>
            <a:pPr algn="just"/>
            <a:endParaRPr lang="fr-FR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fr-FR" b="1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</a:t>
            </a:r>
            <a:r>
              <a:rPr lang="fr-FR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responsibility</a:t>
            </a:r>
            <a:r>
              <a:rPr lang="fr-FR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record, </a:t>
            </a:r>
            <a:r>
              <a:rPr lang="fr-FR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evaluate</a:t>
            </a:r>
            <a:r>
              <a:rPr lang="fr-FR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report adverse </a:t>
            </a:r>
            <a:r>
              <a:rPr lang="fr-FR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events</a:t>
            </a:r>
            <a:r>
              <a:rPr lang="fr-FR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r-FR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AEs</a:t>
            </a:r>
            <a:r>
              <a:rPr lang="fr-FR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diagnosis</a:t>
            </a:r>
            <a:endParaRPr lang="fr-FR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 and stop date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Causality</a:t>
            </a:r>
            <a:endParaRPr lang="fr-FR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taken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study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</a:t>
            </a:r>
            <a:endParaRPr lang="fr-FR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action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Dose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changed</a:t>
            </a:r>
            <a:endParaRPr lang="fr-FR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interrupted</a:t>
            </a:r>
            <a:endParaRPr lang="fr-FR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withdrawn</a:t>
            </a:r>
            <a:endParaRPr lang="fr-FR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Severity</a:t>
            </a:r>
            <a:endParaRPr lang="fr-FR" dirty="0">
              <a:effectLst/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2C2C9FF-AD55-3A31-5F07-CA3C379479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538" t="11739" r="11386" b="6232"/>
          <a:stretch/>
        </p:blipFill>
        <p:spPr>
          <a:xfrm>
            <a:off x="4694318" y="3330660"/>
            <a:ext cx="2915082" cy="197360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7EA4BD2-0922-F2ED-6A8D-CDB91C6075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348" t="12029" r="17663" b="5942"/>
          <a:stretch/>
        </p:blipFill>
        <p:spPr>
          <a:xfrm>
            <a:off x="7609400" y="1164050"/>
            <a:ext cx="4229013" cy="4244009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2E1DA2CC-6C07-B23F-45FA-DD0546BA92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513" y="5399794"/>
            <a:ext cx="9786835" cy="137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52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82645DA-5F43-49EB-B246-86A06C86D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423" y="5939457"/>
            <a:ext cx="2499577" cy="731583"/>
          </a:xfrm>
          <a:prstGeom prst="rect">
            <a:avLst/>
          </a:prstGeom>
          <a:noFill/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18D341D0-E638-3FF1-0ACA-CBB8D42C7D8D}"/>
              </a:ext>
            </a:extLst>
          </p:cNvPr>
          <p:cNvSpPr txBox="1">
            <a:spLocks/>
          </p:cNvSpPr>
          <p:nvPr/>
        </p:nvSpPr>
        <p:spPr>
          <a:xfrm>
            <a:off x="838198" y="-232759"/>
            <a:ext cx="10515600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FF0000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r>
              <a:rPr lang="fr-BE" sz="3200" b="1" dirty="0">
                <a:solidFill>
                  <a:srgbClr val="E63434"/>
                </a:solidFill>
                <a:latin typeface="Aptos Display" panose="020B0004020202020204" pitchFamily="34" charset="0"/>
              </a:rPr>
              <a:t>INVESTIGATOR RESPONSIBILITIES</a:t>
            </a:r>
            <a:endParaRPr lang="fr-BE" sz="3200" b="1" i="1" dirty="0">
              <a:solidFill>
                <a:srgbClr val="E63434"/>
              </a:solidFill>
              <a:latin typeface="Aptos Display" panose="020B00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780F70-D58A-B496-320C-96DE9E0FBA61}"/>
              </a:ext>
            </a:extLst>
          </p:cNvPr>
          <p:cNvSpPr/>
          <p:nvPr/>
        </p:nvSpPr>
        <p:spPr>
          <a:xfrm>
            <a:off x="2501462" y="5864772"/>
            <a:ext cx="9186041" cy="806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ZoneTexte 6">
            <a:extLst>
              <a:ext uri="{FF2B5EF4-FFF2-40B4-BE49-F238E27FC236}">
                <a16:creationId xmlns:a16="http://schemas.microsoft.com/office/drawing/2014/main" id="{26975B40-15CC-86C2-0A63-6CCAC21789A1}"/>
              </a:ext>
            </a:extLst>
          </p:cNvPr>
          <p:cNvSpPr txBox="1"/>
          <p:nvPr/>
        </p:nvSpPr>
        <p:spPr>
          <a:xfrm>
            <a:off x="838200" y="1475940"/>
            <a:ext cx="7068672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b="1" u="sng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SAFETY REPORTING</a:t>
            </a:r>
          </a:p>
          <a:p>
            <a:pPr algn="just"/>
            <a:endParaRPr lang="fr-FR" b="1" u="sng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Serious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adverse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(SAE)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Fatal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threatening</a:t>
            </a:r>
            <a:endParaRPr lang="fr-FR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Required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hospitalization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prolonged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hospitalization</a:t>
            </a:r>
            <a:endParaRPr lang="fr-FR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Persistent or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significant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disability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incapacity</a:t>
            </a:r>
            <a:endParaRPr lang="fr-FR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Congenital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anomaly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birth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defect</a:t>
            </a:r>
            <a:endParaRPr lang="fr-FR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medically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important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serious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events</a:t>
            </a:r>
            <a:endParaRPr lang="fr-FR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fr-FR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Adverse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events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interest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(AESI) </a:t>
            </a:r>
          </a:p>
          <a:p>
            <a:pPr algn="just"/>
            <a:endParaRPr lang="fr-FR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Suspected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unexpected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serious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adverse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reaction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(SUSAR)</a:t>
            </a:r>
          </a:p>
          <a:p>
            <a:pPr algn="just"/>
            <a:endParaRPr lang="fr-FR" sz="1400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fr-FR" sz="1400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Opgelet">
            <a:extLst>
              <a:ext uri="{FF2B5EF4-FFF2-40B4-BE49-F238E27FC236}">
                <a16:creationId xmlns:a16="http://schemas.microsoft.com/office/drawing/2014/main" id="{5F4AFD24-FF02-9B2D-76E7-E12D4312F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389" y="1167489"/>
            <a:ext cx="3033643" cy="265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54BD301-9E76-B72B-6B61-59D5964BA3A2}"/>
              </a:ext>
            </a:extLst>
          </p:cNvPr>
          <p:cNvSpPr txBox="1"/>
          <p:nvPr/>
        </p:nvSpPr>
        <p:spPr>
          <a:xfrm>
            <a:off x="8789389" y="3901536"/>
            <a:ext cx="3107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>
                <a:latin typeface="Aptos Display" panose="020B0004020202020204" pitchFamily="34" charset="0"/>
              </a:rPr>
              <a:t>Report </a:t>
            </a:r>
            <a:r>
              <a:rPr lang="nl-BE" sz="2000" dirty="0" err="1">
                <a:latin typeface="Aptos Display" panose="020B0004020202020204" pitchFamily="34" charset="0"/>
              </a:rPr>
              <a:t>within</a:t>
            </a:r>
            <a:r>
              <a:rPr lang="nl-BE" sz="2000" dirty="0">
                <a:latin typeface="Aptos Display" panose="020B0004020202020204" pitchFamily="34" charset="0"/>
              </a:rPr>
              <a:t> 24H of awareness</a:t>
            </a:r>
          </a:p>
        </p:txBody>
      </p:sp>
    </p:spTree>
    <p:extLst>
      <p:ext uri="{BB962C8B-B14F-4D97-AF65-F5344CB8AC3E}">
        <p14:creationId xmlns:p14="http://schemas.microsoft.com/office/powerpoint/2010/main" val="3133852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82645DA-5F43-49EB-B246-86A06C86D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423" y="5939457"/>
            <a:ext cx="2499577" cy="731583"/>
          </a:xfrm>
          <a:prstGeom prst="rect">
            <a:avLst/>
          </a:prstGeom>
          <a:noFill/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18D341D0-E638-3FF1-0ACA-CBB8D42C7D8D}"/>
              </a:ext>
            </a:extLst>
          </p:cNvPr>
          <p:cNvSpPr txBox="1">
            <a:spLocks/>
          </p:cNvSpPr>
          <p:nvPr/>
        </p:nvSpPr>
        <p:spPr>
          <a:xfrm>
            <a:off x="838198" y="-232759"/>
            <a:ext cx="10515600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FF0000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r>
              <a:rPr lang="fr-BE" sz="3200" b="1" dirty="0">
                <a:solidFill>
                  <a:srgbClr val="E63434"/>
                </a:solidFill>
                <a:latin typeface="Aptos Display" panose="020B0004020202020204" pitchFamily="34" charset="0"/>
              </a:rPr>
              <a:t>GCP QUIZ</a:t>
            </a:r>
            <a:endParaRPr lang="fr-BE" sz="3200" b="1" i="1" dirty="0">
              <a:solidFill>
                <a:srgbClr val="E63434"/>
              </a:solidFill>
              <a:latin typeface="Aptos Display" panose="020B0004020202020204" pitchFamily="34" charset="0"/>
            </a:endParaRPr>
          </a:p>
        </p:txBody>
      </p:sp>
      <p:sp>
        <p:nvSpPr>
          <p:cNvPr id="9" name="ZoneTexte 6">
            <a:extLst>
              <a:ext uri="{FF2B5EF4-FFF2-40B4-BE49-F238E27FC236}">
                <a16:creationId xmlns:a16="http://schemas.microsoft.com/office/drawing/2014/main" id="{E92A9D58-E97D-E00D-4A12-8BC09372DFE4}"/>
              </a:ext>
            </a:extLst>
          </p:cNvPr>
          <p:cNvSpPr txBox="1"/>
          <p:nvPr/>
        </p:nvSpPr>
        <p:spPr>
          <a:xfrm>
            <a:off x="838200" y="1993493"/>
            <a:ext cx="70686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b="1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fr-FR" b="1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has </a:t>
            </a:r>
            <a:r>
              <a:rPr lang="fr-FR" b="1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overall</a:t>
            </a:r>
            <a:r>
              <a:rPr lang="fr-FR" b="1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responsitibility</a:t>
            </a:r>
            <a:r>
              <a:rPr lang="fr-FR" b="1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fr-FR" b="1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oversight</a:t>
            </a:r>
            <a:r>
              <a:rPr lang="fr-FR" b="1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a trial at a </a:t>
            </a:r>
            <a:r>
              <a:rPr lang="fr-FR" b="1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clinical</a:t>
            </a:r>
            <a:r>
              <a:rPr lang="fr-FR" b="1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site?</a:t>
            </a:r>
          </a:p>
          <a:p>
            <a:pPr algn="just"/>
            <a:endParaRPr lang="fr-FR" b="1" dirty="0">
              <a:effectLst/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lphaUcParenR"/>
            </a:pP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IRB/IEC</a:t>
            </a:r>
          </a:p>
          <a:p>
            <a:pPr marL="342900" indent="-342900" algn="just">
              <a:buAutoNum type="alphaUcParenR"/>
            </a:pP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sponsor</a:t>
            </a:r>
          </a:p>
          <a:p>
            <a:pPr marL="342900" indent="-342900" algn="just">
              <a:buAutoNum type="alphaUcParenR"/>
            </a:pP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Site staff</a:t>
            </a:r>
          </a:p>
          <a:p>
            <a:pPr marL="342900" indent="-342900" algn="just">
              <a:buAutoNum type="alphaUcParenR"/>
            </a:pP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principal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investigator</a:t>
            </a:r>
            <a:endParaRPr lang="en-BE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780F70-D58A-B496-320C-96DE9E0FBA61}"/>
              </a:ext>
            </a:extLst>
          </p:cNvPr>
          <p:cNvSpPr/>
          <p:nvPr/>
        </p:nvSpPr>
        <p:spPr>
          <a:xfrm>
            <a:off x="2501462" y="5864772"/>
            <a:ext cx="9186041" cy="806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30937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82645DA-5F43-49EB-B246-86A06C86D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423" y="5939457"/>
            <a:ext cx="2499577" cy="731583"/>
          </a:xfrm>
          <a:prstGeom prst="rect">
            <a:avLst/>
          </a:prstGeom>
          <a:noFill/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18D341D0-E638-3FF1-0ACA-CBB8D42C7D8D}"/>
              </a:ext>
            </a:extLst>
          </p:cNvPr>
          <p:cNvSpPr txBox="1">
            <a:spLocks/>
          </p:cNvSpPr>
          <p:nvPr/>
        </p:nvSpPr>
        <p:spPr>
          <a:xfrm>
            <a:off x="838198" y="-232759"/>
            <a:ext cx="10515600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FF0000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r>
              <a:rPr lang="fr-BE" sz="3200" b="1" dirty="0">
                <a:solidFill>
                  <a:srgbClr val="E63434"/>
                </a:solidFill>
                <a:latin typeface="Aptos Display" panose="020B0004020202020204" pitchFamily="34" charset="0"/>
              </a:rPr>
              <a:t>GCP QUIZ</a:t>
            </a:r>
            <a:endParaRPr lang="fr-BE" sz="3200" b="1" i="1" dirty="0">
              <a:solidFill>
                <a:srgbClr val="E63434"/>
              </a:solidFill>
              <a:latin typeface="Aptos Display" panose="020B0004020202020204" pitchFamily="34" charset="0"/>
            </a:endParaRPr>
          </a:p>
        </p:txBody>
      </p:sp>
      <p:sp>
        <p:nvSpPr>
          <p:cNvPr id="9" name="ZoneTexte 6">
            <a:extLst>
              <a:ext uri="{FF2B5EF4-FFF2-40B4-BE49-F238E27FC236}">
                <a16:creationId xmlns:a16="http://schemas.microsoft.com/office/drawing/2014/main" id="{E92A9D58-E97D-E00D-4A12-8BC09372DFE4}"/>
              </a:ext>
            </a:extLst>
          </p:cNvPr>
          <p:cNvSpPr txBox="1"/>
          <p:nvPr/>
        </p:nvSpPr>
        <p:spPr>
          <a:xfrm>
            <a:off x="838200" y="1993493"/>
            <a:ext cx="1008490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b="1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fr-FR" b="1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can </a:t>
            </a:r>
            <a:r>
              <a:rPr lang="fr-FR" b="1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</a:t>
            </a:r>
            <a:r>
              <a:rPr lang="fr-FR" b="1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fr-FR" b="1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informed</a:t>
            </a:r>
            <a:r>
              <a:rPr lang="fr-FR" b="1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consent </a:t>
            </a:r>
            <a:r>
              <a:rPr lang="fr-FR" b="1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procedure</a:t>
            </a:r>
            <a:r>
              <a:rPr lang="fr-FR" b="1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signature? </a:t>
            </a:r>
            <a:endParaRPr lang="fr-FR" b="1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fr-FR" b="1" dirty="0">
              <a:effectLst/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lphaUcParenR"/>
            </a:pP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trained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investigator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mentioned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the log of staff</a:t>
            </a:r>
          </a:p>
          <a:p>
            <a:pPr marL="342900" indent="-342900" algn="just">
              <a:buAutoNum type="alphaUcParenR"/>
            </a:pPr>
            <a:r>
              <a:rPr lang="fr-FR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</a:t>
            </a:r>
            <a:r>
              <a:rPr lang="fr-FR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</a:t>
            </a:r>
            <a:r>
              <a:rPr lang="fr-FR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fr-FR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has </a:t>
            </a:r>
            <a:r>
              <a:rPr lang="fr-FR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taken</a:t>
            </a:r>
            <a:r>
              <a:rPr lang="fr-FR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GCP training</a:t>
            </a:r>
            <a:endParaRPr lang="fr-FR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lphaUcParenR"/>
            </a:pPr>
            <a:r>
              <a:rPr lang="fr-FR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</a:t>
            </a:r>
            <a:r>
              <a:rPr lang="fr-FR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medical</a:t>
            </a:r>
            <a:r>
              <a:rPr lang="fr-FR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doctor</a:t>
            </a:r>
            <a:r>
              <a:rPr lang="fr-FR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fr-FR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fr-FR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aware</a:t>
            </a:r>
            <a:r>
              <a:rPr lang="fr-FR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trial</a:t>
            </a:r>
          </a:p>
          <a:p>
            <a:pPr marL="342900" indent="-342900" algn="just">
              <a:buAutoNum type="alphaUcParenR"/>
            </a:pP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Anyone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mentioned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the log of staff</a:t>
            </a:r>
            <a:endParaRPr lang="fr-FR" dirty="0">
              <a:effectLst/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780F70-D58A-B496-320C-96DE9E0FBA61}"/>
              </a:ext>
            </a:extLst>
          </p:cNvPr>
          <p:cNvSpPr/>
          <p:nvPr/>
        </p:nvSpPr>
        <p:spPr>
          <a:xfrm>
            <a:off x="2501462" y="5864772"/>
            <a:ext cx="9186041" cy="806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8569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82645DA-5F43-49EB-B246-86A06C86D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423" y="5939457"/>
            <a:ext cx="2499577" cy="731583"/>
          </a:xfrm>
          <a:prstGeom prst="rect">
            <a:avLst/>
          </a:prstGeom>
          <a:noFill/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18D341D0-E638-3FF1-0ACA-CBB8D42C7D8D}"/>
              </a:ext>
            </a:extLst>
          </p:cNvPr>
          <p:cNvSpPr txBox="1">
            <a:spLocks/>
          </p:cNvSpPr>
          <p:nvPr/>
        </p:nvSpPr>
        <p:spPr>
          <a:xfrm>
            <a:off x="838198" y="-232759"/>
            <a:ext cx="10515600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FF0000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r>
              <a:rPr lang="fr-BE" sz="3200" b="1" dirty="0">
                <a:solidFill>
                  <a:srgbClr val="E63434"/>
                </a:solidFill>
                <a:latin typeface="Aptos Display" panose="020B0004020202020204" pitchFamily="34" charset="0"/>
              </a:rPr>
              <a:t>GCP QUIZ</a:t>
            </a:r>
            <a:endParaRPr lang="fr-BE" sz="3200" b="1" i="1" dirty="0">
              <a:solidFill>
                <a:srgbClr val="E63434"/>
              </a:solidFill>
              <a:latin typeface="Aptos Display" panose="020B0004020202020204" pitchFamily="34" charset="0"/>
            </a:endParaRPr>
          </a:p>
        </p:txBody>
      </p:sp>
      <p:sp>
        <p:nvSpPr>
          <p:cNvPr id="9" name="ZoneTexte 6">
            <a:extLst>
              <a:ext uri="{FF2B5EF4-FFF2-40B4-BE49-F238E27FC236}">
                <a16:creationId xmlns:a16="http://schemas.microsoft.com/office/drawing/2014/main" id="{E92A9D58-E97D-E00D-4A12-8BC09372DFE4}"/>
              </a:ext>
            </a:extLst>
          </p:cNvPr>
          <p:cNvSpPr txBox="1"/>
          <p:nvPr/>
        </p:nvSpPr>
        <p:spPr>
          <a:xfrm>
            <a:off x="838200" y="1993493"/>
            <a:ext cx="958794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b="1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fr-FR" b="1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</a:t>
            </a:r>
            <a:r>
              <a:rPr lang="fr-FR" b="1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following</a:t>
            </a:r>
            <a:r>
              <a:rPr lang="fr-FR" b="1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tasks</a:t>
            </a:r>
            <a:r>
              <a:rPr lang="fr-FR" b="1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cannot</a:t>
            </a:r>
            <a:r>
              <a:rPr lang="fr-FR" b="1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fr-FR" b="1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delegated</a:t>
            </a:r>
            <a:r>
              <a:rPr lang="fr-FR" b="1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the principal </a:t>
            </a:r>
            <a:r>
              <a:rPr lang="fr-FR" b="1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investigator</a:t>
            </a:r>
            <a:r>
              <a:rPr lang="fr-FR" b="1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r-FR" b="1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fr-FR" b="1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staff </a:t>
            </a:r>
            <a:r>
              <a:rPr lang="fr-FR" b="1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involved</a:t>
            </a:r>
            <a:r>
              <a:rPr lang="fr-FR" b="1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trial?</a:t>
            </a:r>
          </a:p>
          <a:p>
            <a:pPr algn="just"/>
            <a:endParaRPr lang="fr-FR" b="1" dirty="0">
              <a:effectLst/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lphaUcParenR"/>
            </a:pP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Completion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CRF</a:t>
            </a:r>
          </a:p>
          <a:p>
            <a:pPr marL="342900" indent="-342900" algn="just">
              <a:buAutoNum type="alphaUcParenR"/>
            </a:pP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Signing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Clinical Trial Agreement</a:t>
            </a:r>
          </a:p>
          <a:p>
            <a:pPr marL="342900" indent="-342900" algn="just">
              <a:buAutoNum type="alphaUcParenR"/>
            </a:pP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Dispensing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study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</a:t>
            </a:r>
            <a:endParaRPr lang="fr-FR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lphaUcParenR"/>
            </a:pPr>
            <a:r>
              <a:rPr lang="nl-BE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SAE </a:t>
            </a:r>
            <a:r>
              <a:rPr lang="nl-BE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causality</a:t>
            </a:r>
            <a:r>
              <a:rPr lang="nl-BE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nl-BE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grading</a:t>
            </a:r>
            <a:endParaRPr lang="en-BE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780F70-D58A-B496-320C-96DE9E0FBA61}"/>
              </a:ext>
            </a:extLst>
          </p:cNvPr>
          <p:cNvSpPr/>
          <p:nvPr/>
        </p:nvSpPr>
        <p:spPr>
          <a:xfrm>
            <a:off x="2501462" y="5864772"/>
            <a:ext cx="9186041" cy="806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639287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82645DA-5F43-49EB-B246-86A06C86D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423" y="5939457"/>
            <a:ext cx="2499577" cy="731583"/>
          </a:xfrm>
          <a:prstGeom prst="rect">
            <a:avLst/>
          </a:prstGeom>
          <a:noFill/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18D341D0-E638-3FF1-0ACA-CBB8D42C7D8D}"/>
              </a:ext>
            </a:extLst>
          </p:cNvPr>
          <p:cNvSpPr txBox="1">
            <a:spLocks/>
          </p:cNvSpPr>
          <p:nvPr/>
        </p:nvSpPr>
        <p:spPr>
          <a:xfrm>
            <a:off x="838198" y="-232759"/>
            <a:ext cx="10515600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FF0000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r>
              <a:rPr lang="fr-BE" sz="3200" b="1" dirty="0">
                <a:solidFill>
                  <a:srgbClr val="E63434"/>
                </a:solidFill>
                <a:latin typeface="Aptos Display" panose="020B0004020202020204" pitchFamily="34" charset="0"/>
              </a:rPr>
              <a:t>GCP QUIZ</a:t>
            </a:r>
            <a:endParaRPr lang="fr-BE" sz="3200" b="1" i="1" dirty="0">
              <a:solidFill>
                <a:srgbClr val="E63434"/>
              </a:solidFill>
              <a:latin typeface="Aptos Display" panose="020B0004020202020204" pitchFamily="34" charset="0"/>
            </a:endParaRPr>
          </a:p>
        </p:txBody>
      </p:sp>
      <p:sp>
        <p:nvSpPr>
          <p:cNvPr id="9" name="ZoneTexte 6">
            <a:extLst>
              <a:ext uri="{FF2B5EF4-FFF2-40B4-BE49-F238E27FC236}">
                <a16:creationId xmlns:a16="http://schemas.microsoft.com/office/drawing/2014/main" id="{E92A9D58-E97D-E00D-4A12-8BC09372DFE4}"/>
              </a:ext>
            </a:extLst>
          </p:cNvPr>
          <p:cNvSpPr txBox="1"/>
          <p:nvPr/>
        </p:nvSpPr>
        <p:spPr>
          <a:xfrm>
            <a:off x="838199" y="1993493"/>
            <a:ext cx="929971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b="1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fr-FR" b="1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subject</a:t>
            </a:r>
            <a:r>
              <a:rPr lang="fr-FR" b="1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fr-FR" b="1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injured</a:t>
            </a:r>
            <a:r>
              <a:rPr lang="fr-FR" b="1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due to a car accident </a:t>
            </a:r>
            <a:r>
              <a:rPr lang="fr-FR" b="1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during</a:t>
            </a:r>
            <a:r>
              <a:rPr lang="fr-FR" b="1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</a:t>
            </a:r>
            <a:r>
              <a:rPr lang="fr-FR" b="1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participation in the study. He </a:t>
            </a:r>
            <a:r>
              <a:rPr lang="fr-FR" b="1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fr-FR" b="1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transported</a:t>
            </a:r>
            <a:r>
              <a:rPr lang="fr-FR" b="1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the </a:t>
            </a:r>
            <a:r>
              <a:rPr lang="fr-FR" b="1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</a:t>
            </a:r>
            <a:r>
              <a:rPr lang="fr-FR" b="1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but can </a:t>
            </a:r>
            <a:r>
              <a:rPr lang="fr-FR" b="1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leave</a:t>
            </a:r>
            <a:r>
              <a:rPr lang="fr-FR" b="1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few </a:t>
            </a:r>
            <a:r>
              <a:rPr lang="fr-FR" b="1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hours</a:t>
            </a:r>
            <a:r>
              <a:rPr lang="fr-FR" b="1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later</a:t>
            </a:r>
            <a:r>
              <a:rPr lang="fr-FR" b="1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How </a:t>
            </a:r>
            <a:r>
              <a:rPr lang="fr-FR" b="1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</a:t>
            </a:r>
            <a:r>
              <a:rPr lang="fr-FR" b="1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fr-FR" b="1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fr-FR" b="1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reported</a:t>
            </a:r>
            <a:r>
              <a:rPr lang="fr-FR" b="1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fr-FR" b="1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lphaUcParenR"/>
            </a:pPr>
            <a:r>
              <a:rPr lang="fr-FR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fr-FR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</a:t>
            </a:r>
            <a:r>
              <a:rPr lang="fr-FR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</a:t>
            </a:r>
            <a:r>
              <a:rPr lang="fr-FR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fr-FR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reported</a:t>
            </a:r>
            <a:r>
              <a:rPr lang="fr-FR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SAE </a:t>
            </a:r>
            <a:r>
              <a:rPr lang="fr-FR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within</a:t>
            </a:r>
            <a:r>
              <a:rPr lang="fr-FR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24 </a:t>
            </a:r>
            <a:r>
              <a:rPr lang="fr-FR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hours</a:t>
            </a:r>
            <a:r>
              <a:rPr lang="fr-FR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fr-FR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awareness</a:t>
            </a:r>
            <a:endParaRPr lang="fr-FR" dirty="0">
              <a:effectLst/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lphaUcParenR"/>
            </a:pP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reported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an AE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following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protocol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requirements</a:t>
            </a:r>
            <a:endParaRPr lang="fr-FR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lphaUcParenR"/>
            </a:pPr>
            <a:r>
              <a:rPr lang="fr-FR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the accident </a:t>
            </a:r>
            <a:r>
              <a:rPr lang="fr-FR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fr-FR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not </a:t>
            </a:r>
            <a:r>
              <a:rPr lang="fr-FR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related</a:t>
            </a:r>
            <a:r>
              <a:rPr lang="fr-FR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the participation in the study, the </a:t>
            </a:r>
            <a:r>
              <a:rPr lang="fr-FR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</a:t>
            </a:r>
            <a:r>
              <a:rPr lang="fr-FR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</a:t>
            </a:r>
            <a:r>
              <a:rPr lang="fr-FR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not </a:t>
            </a:r>
            <a:r>
              <a:rPr lang="fr-FR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fr-FR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reported</a:t>
            </a:r>
            <a:endParaRPr lang="fr-FR" dirty="0">
              <a:effectLst/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780F70-D58A-B496-320C-96DE9E0FBA61}"/>
              </a:ext>
            </a:extLst>
          </p:cNvPr>
          <p:cNvSpPr/>
          <p:nvPr/>
        </p:nvSpPr>
        <p:spPr>
          <a:xfrm>
            <a:off x="2501462" y="5864772"/>
            <a:ext cx="9186041" cy="806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578568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82645DA-5F43-49EB-B246-86A06C86D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6423" y="5939457"/>
            <a:ext cx="2499577" cy="731583"/>
          </a:xfrm>
          <a:prstGeom prst="rect">
            <a:avLst/>
          </a:prstGeom>
          <a:noFill/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18D341D0-E638-3FF1-0ACA-CBB8D42C7D8D}"/>
              </a:ext>
            </a:extLst>
          </p:cNvPr>
          <p:cNvSpPr txBox="1">
            <a:spLocks/>
          </p:cNvSpPr>
          <p:nvPr/>
        </p:nvSpPr>
        <p:spPr>
          <a:xfrm>
            <a:off x="838198" y="-232759"/>
            <a:ext cx="10515600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FF0000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r>
              <a:rPr lang="fr-BE" sz="3200" b="1" dirty="0" err="1">
                <a:solidFill>
                  <a:srgbClr val="E63434"/>
                </a:solidFill>
                <a:latin typeface="Aptos Display" panose="020B0004020202020204" pitchFamily="34" charset="0"/>
              </a:rPr>
              <a:t>Bronnen</a:t>
            </a:r>
            <a:endParaRPr lang="fr-BE" sz="3200" b="1" i="1" dirty="0">
              <a:solidFill>
                <a:srgbClr val="E63434"/>
              </a:solidFill>
              <a:latin typeface="Aptos Display" panose="020B0004020202020204" pitchFamily="34" charset="0"/>
            </a:endParaRPr>
          </a:p>
        </p:txBody>
      </p:sp>
      <p:sp>
        <p:nvSpPr>
          <p:cNvPr id="9" name="ZoneTexte 6">
            <a:extLst>
              <a:ext uri="{FF2B5EF4-FFF2-40B4-BE49-F238E27FC236}">
                <a16:creationId xmlns:a16="http://schemas.microsoft.com/office/drawing/2014/main" id="{E92A9D58-E97D-E00D-4A12-8BC09372DFE4}"/>
              </a:ext>
            </a:extLst>
          </p:cNvPr>
          <p:cNvSpPr txBox="1"/>
          <p:nvPr/>
        </p:nvSpPr>
        <p:spPr>
          <a:xfrm>
            <a:off x="838200" y="1993493"/>
            <a:ext cx="706867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BE" sz="1400" dirty="0">
                <a:hlinkClick r:id="rId3"/>
              </a:rPr>
              <a:t>Home | ClinicalTrials.gov</a:t>
            </a:r>
            <a:endParaRPr lang="nl-BE" sz="1400" dirty="0"/>
          </a:p>
          <a:p>
            <a:pPr algn="just"/>
            <a:endParaRPr lang="nl-BE" sz="1400" dirty="0"/>
          </a:p>
          <a:p>
            <a:pPr algn="just"/>
            <a:r>
              <a:rPr lang="nl-BE" sz="1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ICH GCP Investigator Training, </a:t>
            </a:r>
            <a:r>
              <a:rPr lang="nl-BE" sz="1400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version</a:t>
            </a:r>
            <a:r>
              <a:rPr lang="nl-BE" sz="1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1 (astrazeneca.com)</a:t>
            </a:r>
            <a:endParaRPr lang="nl-BE" sz="1400" dirty="0"/>
          </a:p>
          <a:p>
            <a:pPr algn="just"/>
            <a:endParaRPr lang="nl-BE" sz="1400" dirty="0"/>
          </a:p>
          <a:p>
            <a:pPr algn="just"/>
            <a:r>
              <a:rPr lang="nl-BE" sz="1400" dirty="0" err="1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Good</a:t>
            </a:r>
            <a:r>
              <a:rPr lang="nl-BE" sz="14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nl-BE" sz="1400" dirty="0" err="1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clinical</a:t>
            </a:r>
            <a:r>
              <a:rPr lang="nl-BE" sz="14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nl-BE" sz="1400" dirty="0" err="1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practice</a:t>
            </a:r>
            <a:r>
              <a:rPr lang="nl-BE" sz="14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course UZ </a:t>
            </a:r>
            <a:r>
              <a:rPr lang="nl-BE" sz="1400" dirty="0" err="1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Ghent</a:t>
            </a:r>
            <a:endParaRPr lang="en-US" sz="1400" dirty="0"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780F70-D58A-B496-320C-96DE9E0FBA61}"/>
              </a:ext>
            </a:extLst>
          </p:cNvPr>
          <p:cNvSpPr/>
          <p:nvPr/>
        </p:nvSpPr>
        <p:spPr>
          <a:xfrm>
            <a:off x="2501462" y="5864772"/>
            <a:ext cx="9186041" cy="806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9529842-6948-490E-270D-D1489B5D7810}"/>
              </a:ext>
            </a:extLst>
          </p:cNvPr>
          <p:cNvSpPr txBox="1"/>
          <p:nvPr/>
        </p:nvSpPr>
        <p:spPr>
          <a:xfrm>
            <a:off x="838200" y="3354134"/>
            <a:ext cx="53870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Clinical trials – Health, innovation and research institute (hiruz.be)</a:t>
            </a:r>
            <a:endParaRPr lang="en-US" dirty="0"/>
          </a:p>
          <a:p>
            <a:endParaRPr lang="en-US" dirty="0"/>
          </a:p>
          <a:p>
            <a:r>
              <a:rPr lang="nl-BE" dirty="0">
                <a:hlinkClick r:id="rId7"/>
              </a:rPr>
              <a:t>Data </a:t>
            </a:r>
            <a:r>
              <a:rPr lang="nl-BE" dirty="0" err="1">
                <a:hlinkClick r:id="rId7"/>
              </a:rPr>
              <a:t>Protection</a:t>
            </a:r>
            <a:r>
              <a:rPr lang="nl-BE" dirty="0">
                <a:hlinkClick r:id="rId7"/>
              </a:rPr>
              <a:t> Impact Assessment (DPIA) | European Data </a:t>
            </a:r>
            <a:r>
              <a:rPr lang="nl-BE" dirty="0" err="1">
                <a:hlinkClick r:id="rId7"/>
              </a:rPr>
              <a:t>Protection</a:t>
            </a:r>
            <a:r>
              <a:rPr lang="nl-BE" dirty="0">
                <a:hlinkClick r:id="rId7"/>
              </a:rPr>
              <a:t> Supervisor (europa.eu)</a:t>
            </a:r>
            <a:endParaRPr lang="nl-BE" dirty="0"/>
          </a:p>
          <a:p>
            <a:endParaRPr lang="nl-BE" dirty="0"/>
          </a:p>
          <a:p>
            <a:r>
              <a:rPr lang="nl-BE" dirty="0"/>
              <a:t>dmponline.be 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11462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82645DA-5F43-49EB-B246-86A06C86D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423" y="5939457"/>
            <a:ext cx="2499577" cy="731583"/>
          </a:xfrm>
          <a:prstGeom prst="rect">
            <a:avLst/>
          </a:prstGeom>
          <a:noFill/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18D341D0-E638-3FF1-0ACA-CBB8D42C7D8D}"/>
              </a:ext>
            </a:extLst>
          </p:cNvPr>
          <p:cNvSpPr txBox="1">
            <a:spLocks/>
          </p:cNvSpPr>
          <p:nvPr/>
        </p:nvSpPr>
        <p:spPr>
          <a:xfrm>
            <a:off x="838198" y="-232759"/>
            <a:ext cx="10515600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FF0000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r>
              <a:rPr lang="fr-BE" sz="3200" b="1" dirty="0">
                <a:solidFill>
                  <a:srgbClr val="E63434"/>
                </a:solidFill>
                <a:latin typeface="Aptos Display" panose="020B0004020202020204" pitchFamily="34" charset="0"/>
              </a:rPr>
              <a:t>Clinical </a:t>
            </a:r>
            <a:r>
              <a:rPr lang="fr-BE" sz="3200" b="1" dirty="0" err="1">
                <a:solidFill>
                  <a:srgbClr val="E63434"/>
                </a:solidFill>
                <a:latin typeface="Aptos Display" panose="020B0004020202020204" pitchFamily="34" charset="0"/>
              </a:rPr>
              <a:t>Research</a:t>
            </a:r>
            <a:endParaRPr lang="fr-BE" sz="3200" b="1" i="1" dirty="0">
              <a:solidFill>
                <a:srgbClr val="E63434"/>
              </a:solidFill>
              <a:latin typeface="Aptos Display" panose="020B00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780F70-D58A-B496-320C-96DE9E0FBA61}"/>
              </a:ext>
            </a:extLst>
          </p:cNvPr>
          <p:cNvSpPr/>
          <p:nvPr/>
        </p:nvSpPr>
        <p:spPr>
          <a:xfrm>
            <a:off x="2501462" y="5864772"/>
            <a:ext cx="9186041" cy="806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2C166ECA-F895-C76F-C9CA-534F0231F5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668" t="29710" r="60322" b="27681"/>
          <a:stretch/>
        </p:blipFill>
        <p:spPr>
          <a:xfrm>
            <a:off x="4996069" y="1435236"/>
            <a:ext cx="7195931" cy="4309924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7FC3CD06-A6DF-3CC8-D52B-A8E99B3A5311}"/>
              </a:ext>
            </a:extLst>
          </p:cNvPr>
          <p:cNvSpPr txBox="1"/>
          <p:nvPr/>
        </p:nvSpPr>
        <p:spPr>
          <a:xfrm>
            <a:off x="9377863" y="5625548"/>
            <a:ext cx="2499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1" dirty="0">
                <a:solidFill>
                  <a:srgbClr val="707070"/>
                </a:solidFill>
                <a:effectLst/>
                <a:latin typeface="Open Sans" panose="020B0606030504020204" pitchFamily="34" charset="0"/>
              </a:rPr>
              <a:t>Image by clinicalinfo.hiv.gov</a:t>
            </a:r>
            <a:endParaRPr lang="nl-BE" sz="1400" dirty="0"/>
          </a:p>
        </p:txBody>
      </p:sp>
      <p:sp>
        <p:nvSpPr>
          <p:cNvPr id="9" name="ZoneTexte 6">
            <a:extLst>
              <a:ext uri="{FF2B5EF4-FFF2-40B4-BE49-F238E27FC236}">
                <a16:creationId xmlns:a16="http://schemas.microsoft.com/office/drawing/2014/main" id="{E92A9D58-E97D-E00D-4A12-8BC09372DFE4}"/>
              </a:ext>
            </a:extLst>
          </p:cNvPr>
          <p:cNvSpPr txBox="1"/>
          <p:nvPr/>
        </p:nvSpPr>
        <p:spPr>
          <a:xfrm>
            <a:off x="955910" y="1092804"/>
            <a:ext cx="7068672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b="1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Clinical trial phases </a:t>
            </a:r>
          </a:p>
          <a:p>
            <a:pPr algn="just"/>
            <a:endParaRPr lang="fr-FR" u="sng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1600" u="sng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Preclinical</a:t>
            </a:r>
            <a:r>
              <a:rPr lang="fr-FR" sz="1600" u="sng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phase</a:t>
            </a:r>
          </a:p>
          <a:p>
            <a:pPr algn="just"/>
            <a:r>
              <a:rPr lang="fr-FR" sz="1600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vitro + in vivo </a:t>
            </a:r>
            <a:r>
              <a:rPr lang="fr-FR" sz="1600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endParaRPr lang="fr-FR" sz="1600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fr-FR" sz="1600" u="sng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1600" u="sng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 1</a:t>
            </a:r>
            <a:r>
              <a:rPr lang="fr-FR" sz="1600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fr-FR" sz="1600" b="1" dirty="0">
                <a:solidFill>
                  <a:srgbClr val="FF0000"/>
                </a:solidFill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Safety</a:t>
            </a:r>
            <a:endParaRPr lang="fr-FR" sz="1600" u="sng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1600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</a:t>
            </a:r>
            <a:r>
              <a:rPr lang="fr-FR" sz="1600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dose-</a:t>
            </a:r>
            <a:r>
              <a:rPr lang="fr-FR" sz="1600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limiting</a:t>
            </a:r>
            <a:r>
              <a:rPr lang="fr-FR" sz="1600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toxicities</a:t>
            </a:r>
            <a:r>
              <a:rPr lang="fr-FR" sz="1600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r-FR" sz="1600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DLTs</a:t>
            </a:r>
            <a:r>
              <a:rPr lang="fr-FR" sz="1600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fr-FR" sz="1600" b="1" dirty="0">
              <a:solidFill>
                <a:srgbClr val="FF0000"/>
              </a:solidFill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1600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Define</a:t>
            </a:r>
            <a:r>
              <a:rPr lang="fr-FR" sz="1600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fr-FR" sz="1600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recommended</a:t>
            </a:r>
            <a:r>
              <a:rPr lang="fr-FR" sz="1600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phase II dose</a:t>
            </a:r>
          </a:p>
          <a:p>
            <a:pPr algn="just"/>
            <a:r>
              <a:rPr lang="fr-FR" sz="1600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Pharmacokinetics</a:t>
            </a:r>
            <a:r>
              <a:rPr lang="fr-FR" sz="1600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fr-FR" sz="1600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pharmacodynamics</a:t>
            </a:r>
            <a:endParaRPr lang="fr-FR" sz="1600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1600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Way</a:t>
            </a:r>
            <a:r>
              <a:rPr lang="fr-FR" sz="1600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administration</a:t>
            </a:r>
          </a:p>
          <a:p>
            <a:pPr algn="just"/>
            <a:endParaRPr lang="fr-FR" sz="1600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1600" u="sng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 2</a:t>
            </a:r>
            <a:r>
              <a:rPr lang="fr-FR" sz="1600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fr-FR" sz="1600" b="1" dirty="0" err="1">
                <a:solidFill>
                  <a:srgbClr val="FF0000"/>
                </a:solidFill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Efficacy</a:t>
            </a:r>
            <a:endParaRPr lang="fr-FR" sz="1600" b="1" dirty="0">
              <a:solidFill>
                <a:srgbClr val="FF0000"/>
              </a:solidFill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1600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Side</a:t>
            </a:r>
            <a:r>
              <a:rPr lang="fr-FR" sz="1600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effects</a:t>
            </a:r>
            <a:endParaRPr lang="fr-FR" sz="1600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1600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Pharmacokinetics</a:t>
            </a:r>
            <a:r>
              <a:rPr lang="fr-FR" sz="1600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fr-FR" sz="1600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pharmacodynamics</a:t>
            </a:r>
            <a:endParaRPr lang="fr-FR" sz="1600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fr-FR" sz="1600" u="sng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1600" u="sng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 3</a:t>
            </a:r>
            <a:r>
              <a:rPr lang="fr-FR" sz="1600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Proof of </a:t>
            </a:r>
            <a:r>
              <a:rPr lang="fr-FR" sz="1600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Efficacy</a:t>
            </a:r>
            <a:endParaRPr lang="fr-FR" sz="1600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1600" b="1" dirty="0" err="1">
                <a:solidFill>
                  <a:srgbClr val="FF0000"/>
                </a:solidFill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Randomization</a:t>
            </a:r>
            <a:r>
              <a:rPr lang="fr-FR" sz="1600" b="1" dirty="0">
                <a:solidFill>
                  <a:srgbClr val="FF0000"/>
                </a:solidFill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fr-FR" sz="1600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 </a:t>
            </a:r>
            <a:r>
              <a:rPr lang="fr-FR" sz="1600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</a:t>
            </a:r>
            <a:r>
              <a:rPr lang="fr-FR" sz="1600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safety</a:t>
            </a:r>
            <a:endParaRPr lang="fr-FR" sz="1600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fr-FR" sz="1600" u="sng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1600" u="sng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 4 </a:t>
            </a:r>
          </a:p>
          <a:p>
            <a:pPr algn="just"/>
            <a:r>
              <a:rPr lang="fr-FR" sz="1600" b="1" dirty="0">
                <a:solidFill>
                  <a:srgbClr val="FF0000"/>
                </a:solidFill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 marketing </a:t>
            </a:r>
            <a:r>
              <a:rPr lang="fr-FR" sz="1600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surveillance</a:t>
            </a:r>
          </a:p>
          <a:p>
            <a:pPr algn="just"/>
            <a:r>
              <a:rPr lang="fr-FR" sz="1600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 rare </a:t>
            </a:r>
            <a:r>
              <a:rPr lang="fr-FR" sz="1600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side</a:t>
            </a:r>
            <a:r>
              <a:rPr lang="fr-FR" sz="1600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effects</a:t>
            </a:r>
            <a:endParaRPr lang="fr-FR" sz="1600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1600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</a:t>
            </a:r>
            <a:r>
              <a:rPr lang="fr-FR" sz="1600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life</a:t>
            </a:r>
            <a:endParaRPr lang="en-BE" sz="1600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814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82645DA-5F43-49EB-B246-86A06C86D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423" y="5939457"/>
            <a:ext cx="2499577" cy="731583"/>
          </a:xfrm>
          <a:prstGeom prst="rect">
            <a:avLst/>
          </a:prstGeom>
          <a:noFill/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18D341D0-E638-3FF1-0ACA-CBB8D42C7D8D}"/>
              </a:ext>
            </a:extLst>
          </p:cNvPr>
          <p:cNvSpPr txBox="1">
            <a:spLocks/>
          </p:cNvSpPr>
          <p:nvPr/>
        </p:nvSpPr>
        <p:spPr>
          <a:xfrm>
            <a:off x="838198" y="-232759"/>
            <a:ext cx="10515600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FF0000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r>
              <a:rPr lang="fr-BE" sz="3200" b="1" dirty="0">
                <a:solidFill>
                  <a:srgbClr val="E63434"/>
                </a:solidFill>
                <a:latin typeface="Aptos Display" panose="020B0004020202020204" pitchFamily="34" charset="0"/>
              </a:rPr>
              <a:t>ICH GCP Guidelines</a:t>
            </a:r>
          </a:p>
        </p:txBody>
      </p:sp>
      <p:sp>
        <p:nvSpPr>
          <p:cNvPr id="9" name="ZoneTexte 6">
            <a:extLst>
              <a:ext uri="{FF2B5EF4-FFF2-40B4-BE49-F238E27FC236}">
                <a16:creationId xmlns:a16="http://schemas.microsoft.com/office/drawing/2014/main" id="{E92A9D58-E97D-E00D-4A12-8BC09372DFE4}"/>
              </a:ext>
            </a:extLst>
          </p:cNvPr>
          <p:cNvSpPr txBox="1"/>
          <p:nvPr/>
        </p:nvSpPr>
        <p:spPr>
          <a:xfrm>
            <a:off x="838200" y="1993493"/>
            <a:ext cx="8362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b="1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International </a:t>
            </a:r>
            <a:r>
              <a:rPr lang="fr-FR" b="1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fr-FR" b="1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Harmonisation and Good Clinical Practice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780F70-D58A-B496-320C-96DE9E0FBA61}"/>
              </a:ext>
            </a:extLst>
          </p:cNvPr>
          <p:cNvSpPr/>
          <p:nvPr/>
        </p:nvSpPr>
        <p:spPr>
          <a:xfrm>
            <a:off x="2501462" y="5864772"/>
            <a:ext cx="9186041" cy="806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A81A3EE-2648-8B62-FAA4-C16847088A5D}"/>
              </a:ext>
            </a:extLst>
          </p:cNvPr>
          <p:cNvSpPr txBox="1"/>
          <p:nvPr/>
        </p:nvSpPr>
        <p:spPr>
          <a:xfrm>
            <a:off x="4452144" y="3956566"/>
            <a:ext cx="1527048" cy="461665"/>
          </a:xfrm>
          <a:prstGeom prst="rect">
            <a:avLst/>
          </a:prstGeom>
          <a:solidFill>
            <a:srgbClr val="FE7676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dirty="0">
                <a:latin typeface="Aptos Display" panose="020B0004020202020204" pitchFamily="34" charset="0"/>
              </a:rPr>
              <a:t>ICH-GCP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E079822-80C6-2430-1266-E784F8462680}"/>
              </a:ext>
            </a:extLst>
          </p:cNvPr>
          <p:cNvSpPr txBox="1"/>
          <p:nvPr/>
        </p:nvSpPr>
        <p:spPr>
          <a:xfrm>
            <a:off x="4758468" y="2832627"/>
            <a:ext cx="914400" cy="36933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latin typeface="Aptos Display" panose="020B0004020202020204" pitchFamily="34" charset="0"/>
              </a:rPr>
              <a:t>Design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7A0882D-E9FB-1AE1-871A-FB5F17E5D7D8}"/>
              </a:ext>
            </a:extLst>
          </p:cNvPr>
          <p:cNvSpPr txBox="1"/>
          <p:nvPr/>
        </p:nvSpPr>
        <p:spPr>
          <a:xfrm>
            <a:off x="6766560" y="3244334"/>
            <a:ext cx="1063392" cy="36933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dirty="0" err="1">
                <a:latin typeface="Aptos Display" panose="020B0004020202020204" pitchFamily="34" charset="0"/>
              </a:rPr>
              <a:t>Conduct</a:t>
            </a:r>
            <a:endParaRPr lang="nl-BE" dirty="0">
              <a:latin typeface="Aptos Display" panose="020B0004020202020204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DEF3DC5-FE41-561C-24BE-951BDD26243C}"/>
              </a:ext>
            </a:extLst>
          </p:cNvPr>
          <p:cNvSpPr txBox="1"/>
          <p:nvPr/>
        </p:nvSpPr>
        <p:spPr>
          <a:xfrm>
            <a:off x="7708392" y="4002733"/>
            <a:ext cx="1417320" cy="36933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latin typeface="Aptos Display" panose="020B0004020202020204" pitchFamily="34" charset="0"/>
              </a:rPr>
              <a:t>Performance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CD4D2F4-2B7F-1CC0-B2FB-F128C70D4559}"/>
              </a:ext>
            </a:extLst>
          </p:cNvPr>
          <p:cNvSpPr txBox="1"/>
          <p:nvPr/>
        </p:nvSpPr>
        <p:spPr>
          <a:xfrm>
            <a:off x="6766560" y="4943684"/>
            <a:ext cx="1063392" cy="36933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latin typeface="Aptos Display" panose="020B0004020202020204" pitchFamily="34" charset="0"/>
              </a:rPr>
              <a:t>Monitor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50BF3A9-23F8-6271-06FF-BC2D956F45B5}"/>
              </a:ext>
            </a:extLst>
          </p:cNvPr>
          <p:cNvSpPr txBox="1"/>
          <p:nvPr/>
        </p:nvSpPr>
        <p:spPr>
          <a:xfrm>
            <a:off x="4860846" y="5570125"/>
            <a:ext cx="709644" cy="36933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BE" dirty="0">
                <a:latin typeface="Aptos Display" panose="020B0004020202020204" pitchFamily="34" charset="0"/>
              </a:rPr>
              <a:t>Audit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D5D24FE9-61AA-40B9-4329-7E7FC4989B90}"/>
              </a:ext>
            </a:extLst>
          </p:cNvPr>
          <p:cNvSpPr txBox="1"/>
          <p:nvPr/>
        </p:nvSpPr>
        <p:spPr>
          <a:xfrm>
            <a:off x="2894162" y="4948480"/>
            <a:ext cx="859536" cy="36933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BE" dirty="0">
                <a:latin typeface="Aptos Display" panose="020B0004020202020204" pitchFamily="34" charset="0"/>
              </a:rPr>
              <a:t>Record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FFEB76C-CE78-C3AF-71E5-C6FC9C6BAC2A}"/>
              </a:ext>
            </a:extLst>
          </p:cNvPr>
          <p:cNvSpPr txBox="1"/>
          <p:nvPr/>
        </p:nvSpPr>
        <p:spPr>
          <a:xfrm>
            <a:off x="1694736" y="4002732"/>
            <a:ext cx="929592" cy="36933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latin typeface="Aptos Display" panose="020B0004020202020204" pitchFamily="34" charset="0"/>
              </a:rPr>
              <a:t>Analyse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668BE87F-6A86-023D-ECF9-1562258E1D1B}"/>
              </a:ext>
            </a:extLst>
          </p:cNvPr>
          <p:cNvSpPr txBox="1"/>
          <p:nvPr/>
        </p:nvSpPr>
        <p:spPr>
          <a:xfrm>
            <a:off x="2834640" y="3234662"/>
            <a:ext cx="859536" cy="36933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BE" dirty="0">
                <a:latin typeface="Aptos Display" panose="020B0004020202020204" pitchFamily="34" charset="0"/>
              </a:rPr>
              <a:t>Report</a:t>
            </a:r>
          </a:p>
        </p:txBody>
      </p:sp>
    </p:spTree>
    <p:extLst>
      <p:ext uri="{BB962C8B-B14F-4D97-AF65-F5344CB8AC3E}">
        <p14:creationId xmlns:p14="http://schemas.microsoft.com/office/powerpoint/2010/main" val="1272836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82645DA-5F43-49EB-B246-86A06C86D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423" y="5939457"/>
            <a:ext cx="2499577" cy="731583"/>
          </a:xfrm>
          <a:prstGeom prst="rect">
            <a:avLst/>
          </a:prstGeom>
          <a:noFill/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18D341D0-E638-3FF1-0ACA-CBB8D42C7D8D}"/>
              </a:ext>
            </a:extLst>
          </p:cNvPr>
          <p:cNvSpPr txBox="1">
            <a:spLocks/>
          </p:cNvSpPr>
          <p:nvPr/>
        </p:nvSpPr>
        <p:spPr>
          <a:xfrm>
            <a:off x="838198" y="-232759"/>
            <a:ext cx="10515600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FF0000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r>
              <a:rPr lang="fr-BE" sz="3200" b="1" dirty="0">
                <a:solidFill>
                  <a:srgbClr val="E63434"/>
                </a:solidFill>
                <a:latin typeface="Aptos Display" panose="020B0004020202020204" pitchFamily="34" charset="0"/>
              </a:rPr>
              <a:t>Principles of ICH GCP</a:t>
            </a:r>
            <a:endParaRPr lang="fr-BE" sz="3200" b="1" i="1" dirty="0">
              <a:solidFill>
                <a:srgbClr val="E63434"/>
              </a:solidFill>
              <a:latin typeface="Aptos Display" panose="020B0004020202020204" pitchFamily="34" charset="0"/>
            </a:endParaRPr>
          </a:p>
        </p:txBody>
      </p:sp>
      <p:sp>
        <p:nvSpPr>
          <p:cNvPr id="9" name="ZoneTexte 6">
            <a:extLst>
              <a:ext uri="{FF2B5EF4-FFF2-40B4-BE49-F238E27FC236}">
                <a16:creationId xmlns:a16="http://schemas.microsoft.com/office/drawing/2014/main" id="{E92A9D58-E97D-E00D-4A12-8BC09372DFE4}"/>
              </a:ext>
            </a:extLst>
          </p:cNvPr>
          <p:cNvSpPr txBox="1"/>
          <p:nvPr/>
        </p:nvSpPr>
        <p:spPr>
          <a:xfrm>
            <a:off x="838200" y="1526768"/>
            <a:ext cx="7734300" cy="4485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b="1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 Principles</a:t>
            </a:r>
          </a:p>
          <a:p>
            <a:pPr algn="just"/>
            <a:endParaRPr lang="fr-FR" b="1" dirty="0">
              <a:effectLst/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en-US" sz="180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Conduct the trial ethically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arenR"/>
            </a:pPr>
            <a:endParaRPr lang="nl-BE" sz="1800" dirty="0">
              <a:effectLst/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en-US" sz="180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any possible risks and benefits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arenR"/>
            </a:pPr>
            <a:endParaRPr lang="nl-BE" sz="1800" dirty="0">
              <a:effectLst/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en-US" sz="180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Prioritize the health of the patient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arenR"/>
            </a:pPr>
            <a:endParaRPr lang="nl-BE" sz="1800" dirty="0">
              <a:effectLst/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en-US" sz="180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the trial with all available information on the investigational product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arenR"/>
            </a:pPr>
            <a:endParaRPr lang="nl-BE" sz="1800" dirty="0">
              <a:effectLst/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en-US" sz="180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Clinical trials should be scientifically sound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arenR"/>
            </a:pPr>
            <a:endParaRPr lang="nl-BE" sz="1800" dirty="0">
              <a:effectLst/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en-US" sz="180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 all trials according to the protocol 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arenR"/>
            </a:pPr>
            <a:endParaRPr lang="en-US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en-US" sz="180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Responsible for the medical care and decisions</a:t>
            </a:r>
            <a:endParaRPr lang="nl-BE" sz="1800" dirty="0">
              <a:effectLst/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780F70-D58A-B496-320C-96DE9E0FBA61}"/>
              </a:ext>
            </a:extLst>
          </p:cNvPr>
          <p:cNvSpPr/>
          <p:nvPr/>
        </p:nvSpPr>
        <p:spPr>
          <a:xfrm>
            <a:off x="2730062" y="5939457"/>
            <a:ext cx="9186041" cy="806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01475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82645DA-5F43-49EB-B246-86A06C86D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423" y="5939457"/>
            <a:ext cx="2499577" cy="731583"/>
          </a:xfrm>
          <a:prstGeom prst="rect">
            <a:avLst/>
          </a:prstGeom>
          <a:noFill/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18D341D0-E638-3FF1-0ACA-CBB8D42C7D8D}"/>
              </a:ext>
            </a:extLst>
          </p:cNvPr>
          <p:cNvSpPr txBox="1">
            <a:spLocks/>
          </p:cNvSpPr>
          <p:nvPr/>
        </p:nvSpPr>
        <p:spPr>
          <a:xfrm>
            <a:off x="838198" y="-232759"/>
            <a:ext cx="10515600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FF0000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r>
              <a:rPr lang="fr-BE" sz="3200" b="1" dirty="0">
                <a:solidFill>
                  <a:srgbClr val="E63434"/>
                </a:solidFill>
                <a:latin typeface="Aptos Display" panose="020B0004020202020204" pitchFamily="34" charset="0"/>
              </a:rPr>
              <a:t>Principles of ICH GCP</a:t>
            </a:r>
            <a:endParaRPr lang="fr-BE" sz="3200" b="1" i="1" dirty="0">
              <a:solidFill>
                <a:srgbClr val="E63434"/>
              </a:solidFill>
              <a:latin typeface="Aptos Display" panose="020B0004020202020204" pitchFamily="34" charset="0"/>
            </a:endParaRPr>
          </a:p>
        </p:txBody>
      </p:sp>
      <p:sp>
        <p:nvSpPr>
          <p:cNvPr id="9" name="ZoneTexte 6">
            <a:extLst>
              <a:ext uri="{FF2B5EF4-FFF2-40B4-BE49-F238E27FC236}">
                <a16:creationId xmlns:a16="http://schemas.microsoft.com/office/drawing/2014/main" id="{E92A9D58-E97D-E00D-4A12-8BC09372DFE4}"/>
              </a:ext>
            </a:extLst>
          </p:cNvPr>
          <p:cNvSpPr txBox="1"/>
          <p:nvPr/>
        </p:nvSpPr>
        <p:spPr>
          <a:xfrm>
            <a:off x="838199" y="1526768"/>
            <a:ext cx="9439275" cy="4588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b="1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 Principles</a:t>
            </a:r>
          </a:p>
          <a:p>
            <a:pPr algn="just"/>
            <a:endParaRPr lang="fr-FR" b="1" dirty="0">
              <a:effectLst/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arenR" startAt="8"/>
            </a:pPr>
            <a:r>
              <a:rPr lang="en-US" sz="180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Ensure qualified personnel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arenR" startAt="8"/>
            </a:pPr>
            <a:endParaRPr lang="nl-BE" sz="1800" dirty="0">
              <a:effectLst/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arenR" startAt="8"/>
            </a:pPr>
            <a:r>
              <a:rPr lang="en-US" sz="180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Obtain informed consent freely from each patient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arenR" startAt="8"/>
            </a:pPr>
            <a:endParaRPr lang="nl-BE" sz="1800" dirty="0">
              <a:effectLst/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arenR" startAt="8"/>
            </a:pPr>
            <a:r>
              <a:rPr lang="en-US" sz="180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Handle, record and store all trial information to allow accurate reporting, interpretation and verification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arenR" startAt="8"/>
            </a:pPr>
            <a:endParaRPr lang="nl-BE" sz="1800" dirty="0">
              <a:effectLst/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arenR" startAt="8"/>
            </a:pPr>
            <a:r>
              <a:rPr lang="en-US" sz="180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Protect the confidentiality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arenR" startAt="8"/>
            </a:pPr>
            <a:endParaRPr lang="nl-BE" sz="1800" dirty="0">
              <a:effectLst/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arenR" startAt="8"/>
            </a:pPr>
            <a:r>
              <a:rPr lang="en-US" sz="180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Handle the investigational products according to GMP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arenR" startAt="8"/>
            </a:pPr>
            <a:endParaRPr lang="nl-BE" sz="1800" dirty="0">
              <a:effectLst/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 startAt="8"/>
            </a:pPr>
            <a:r>
              <a:rPr lang="en-US" sz="180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Assure quality of every aspect of trial</a:t>
            </a:r>
            <a:endParaRPr lang="nl-BE" sz="1800" dirty="0">
              <a:effectLst/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arenR" startAt="8"/>
            </a:pP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780F70-D58A-B496-320C-96DE9E0FBA61}"/>
              </a:ext>
            </a:extLst>
          </p:cNvPr>
          <p:cNvSpPr/>
          <p:nvPr/>
        </p:nvSpPr>
        <p:spPr>
          <a:xfrm>
            <a:off x="2730062" y="5939457"/>
            <a:ext cx="9186041" cy="806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17975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82645DA-5F43-49EB-B246-86A06C86D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423" y="5939457"/>
            <a:ext cx="2499577" cy="731583"/>
          </a:xfrm>
          <a:prstGeom prst="rect">
            <a:avLst/>
          </a:prstGeom>
          <a:noFill/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18D341D0-E638-3FF1-0ACA-CBB8D42C7D8D}"/>
              </a:ext>
            </a:extLst>
          </p:cNvPr>
          <p:cNvSpPr txBox="1">
            <a:spLocks/>
          </p:cNvSpPr>
          <p:nvPr/>
        </p:nvSpPr>
        <p:spPr>
          <a:xfrm>
            <a:off x="838198" y="-232759"/>
            <a:ext cx="10515600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FF0000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r>
              <a:rPr lang="fr-BE" sz="3200" b="1" dirty="0">
                <a:solidFill>
                  <a:srgbClr val="E63434"/>
                </a:solidFill>
                <a:latin typeface="Aptos Display" panose="020B0004020202020204" pitchFamily="34" charset="0"/>
              </a:rPr>
              <a:t>PARTIES INVOLVED IN A CLINICAL TRIAL</a:t>
            </a:r>
            <a:endParaRPr lang="fr-BE" sz="3200" b="1" i="1" dirty="0">
              <a:solidFill>
                <a:srgbClr val="E63434"/>
              </a:solidFill>
              <a:latin typeface="Aptos Display" panose="020B00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780F70-D58A-B496-320C-96DE9E0FBA61}"/>
              </a:ext>
            </a:extLst>
          </p:cNvPr>
          <p:cNvSpPr/>
          <p:nvPr/>
        </p:nvSpPr>
        <p:spPr>
          <a:xfrm>
            <a:off x="2501462" y="5864772"/>
            <a:ext cx="9186041" cy="806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A331399-2EFF-63ED-2754-D8A08FC4B2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875" t="25942" r="12364" b="16376"/>
          <a:stretch/>
        </p:blipFill>
        <p:spPr>
          <a:xfrm>
            <a:off x="166677" y="3128942"/>
            <a:ext cx="5921519" cy="372905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A31C661-6DDF-2662-3B99-841415585D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957" t="22176" r="12446" b="26246"/>
          <a:stretch/>
        </p:blipFill>
        <p:spPr>
          <a:xfrm>
            <a:off x="6095997" y="3250473"/>
            <a:ext cx="6119801" cy="346811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41D66BB-11B2-5BA6-5A10-DDB72CEC4B3A}"/>
              </a:ext>
            </a:extLst>
          </p:cNvPr>
          <p:cNvSpPr txBox="1"/>
          <p:nvPr/>
        </p:nvSpPr>
        <p:spPr>
          <a:xfrm>
            <a:off x="4575017" y="1142569"/>
            <a:ext cx="3041961" cy="461665"/>
          </a:xfrm>
          <a:prstGeom prst="rect">
            <a:avLst/>
          </a:prstGeom>
          <a:solidFill>
            <a:srgbClr val="FE7676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dirty="0" err="1">
                <a:latin typeface="Aptos Display" panose="020B0004020202020204" pitchFamily="34" charset="0"/>
              </a:rPr>
              <a:t>Principal</a:t>
            </a:r>
            <a:r>
              <a:rPr lang="nl-BE" sz="2400" dirty="0">
                <a:latin typeface="Aptos Display" panose="020B0004020202020204" pitchFamily="34" charset="0"/>
              </a:rPr>
              <a:t> investigator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321C119-A1B9-07C5-922C-895BB0B86F46}"/>
              </a:ext>
            </a:extLst>
          </p:cNvPr>
          <p:cNvSpPr txBox="1"/>
          <p:nvPr/>
        </p:nvSpPr>
        <p:spPr>
          <a:xfrm>
            <a:off x="1293225" y="2256157"/>
            <a:ext cx="1940507" cy="36933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Sub-investigator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47754F9-E52F-7FED-38D5-F7213DE39BDB}"/>
              </a:ext>
            </a:extLst>
          </p:cNvPr>
          <p:cNvSpPr txBox="1"/>
          <p:nvPr/>
        </p:nvSpPr>
        <p:spPr>
          <a:xfrm>
            <a:off x="3549884" y="2256157"/>
            <a:ext cx="2067270" cy="36933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Study </a:t>
            </a:r>
            <a:r>
              <a:rPr lang="nl-BE" dirty="0" err="1"/>
              <a:t>Coordinator</a:t>
            </a:r>
            <a:endParaRPr lang="nl-BE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D57F4A8-2866-1352-A0C4-FDF74C3DD6AC}"/>
              </a:ext>
            </a:extLst>
          </p:cNvPr>
          <p:cNvSpPr txBox="1"/>
          <p:nvPr/>
        </p:nvSpPr>
        <p:spPr>
          <a:xfrm>
            <a:off x="5933306" y="2256157"/>
            <a:ext cx="1940507" cy="36933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Nurses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6C6649C-D701-5A2B-B3E7-2E31DA6E6478}"/>
              </a:ext>
            </a:extLst>
          </p:cNvPr>
          <p:cNvSpPr txBox="1"/>
          <p:nvPr/>
        </p:nvSpPr>
        <p:spPr>
          <a:xfrm>
            <a:off x="8189965" y="2111299"/>
            <a:ext cx="3856262" cy="61555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Health care professionals</a:t>
            </a:r>
          </a:p>
          <a:p>
            <a:pPr algn="ctr"/>
            <a:r>
              <a:rPr lang="nl-BE" sz="1600" dirty="0"/>
              <a:t> (e.g. </a:t>
            </a:r>
            <a:r>
              <a:rPr lang="nl-BE" sz="1600" dirty="0" err="1"/>
              <a:t>pharmacist</a:t>
            </a:r>
            <a:r>
              <a:rPr lang="nl-BE" sz="1600" dirty="0"/>
              <a:t>, </a:t>
            </a:r>
            <a:r>
              <a:rPr lang="nl-BE" sz="1600" dirty="0" err="1"/>
              <a:t>radiologist</a:t>
            </a:r>
            <a:r>
              <a:rPr lang="nl-BE" sz="1600" dirty="0"/>
              <a:t>, </a:t>
            </a:r>
            <a:r>
              <a:rPr lang="nl-BE" sz="1600" dirty="0" err="1"/>
              <a:t>pathologist</a:t>
            </a:r>
            <a:r>
              <a:rPr lang="nl-BE" sz="1600" dirty="0"/>
              <a:t>,… )</a:t>
            </a:r>
            <a:endParaRPr lang="nl-BE" dirty="0"/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95854098-71BE-1ED0-16A5-83023697F812}"/>
              </a:ext>
            </a:extLst>
          </p:cNvPr>
          <p:cNvCxnSpPr/>
          <p:nvPr/>
        </p:nvCxnSpPr>
        <p:spPr>
          <a:xfrm flipH="1">
            <a:off x="3127437" y="1598744"/>
            <a:ext cx="2912165" cy="528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6EF3995A-BBE2-A70F-CE37-A60F2C6924C8}"/>
              </a:ext>
            </a:extLst>
          </p:cNvPr>
          <p:cNvCxnSpPr>
            <a:cxnSpLocks/>
          </p:cNvCxnSpPr>
          <p:nvPr/>
        </p:nvCxnSpPr>
        <p:spPr>
          <a:xfrm flipH="1">
            <a:off x="4955948" y="1604736"/>
            <a:ext cx="1083654" cy="544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81B91691-A04C-51EF-CFB3-A217D66BE008}"/>
              </a:ext>
            </a:extLst>
          </p:cNvPr>
          <p:cNvCxnSpPr>
            <a:cxnSpLocks/>
          </p:cNvCxnSpPr>
          <p:nvPr/>
        </p:nvCxnSpPr>
        <p:spPr>
          <a:xfrm>
            <a:off x="6039602" y="1604736"/>
            <a:ext cx="585388" cy="527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DFD242CC-E3CB-3F08-DC2C-36B191AAEBAF}"/>
              </a:ext>
            </a:extLst>
          </p:cNvPr>
          <p:cNvCxnSpPr>
            <a:cxnSpLocks/>
          </p:cNvCxnSpPr>
          <p:nvPr/>
        </p:nvCxnSpPr>
        <p:spPr>
          <a:xfrm>
            <a:off x="6034080" y="1606599"/>
            <a:ext cx="2658080" cy="364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637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82645DA-5F43-49EB-B246-86A06C86D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423" y="5939457"/>
            <a:ext cx="2499577" cy="731583"/>
          </a:xfrm>
          <a:prstGeom prst="rect">
            <a:avLst/>
          </a:prstGeom>
          <a:noFill/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18D341D0-E638-3FF1-0ACA-CBB8D42C7D8D}"/>
              </a:ext>
            </a:extLst>
          </p:cNvPr>
          <p:cNvSpPr txBox="1">
            <a:spLocks/>
          </p:cNvSpPr>
          <p:nvPr/>
        </p:nvSpPr>
        <p:spPr>
          <a:xfrm>
            <a:off x="838198" y="-232759"/>
            <a:ext cx="10515600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FF0000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r>
              <a:rPr lang="fr-BE" sz="3200" b="1" dirty="0">
                <a:solidFill>
                  <a:srgbClr val="E63434"/>
                </a:solidFill>
                <a:latin typeface="Aptos Display" panose="020B0004020202020204" pitchFamily="34" charset="0"/>
              </a:rPr>
              <a:t>PARTIES INVOLVED IN A CLINICAL TRIAL</a:t>
            </a:r>
            <a:endParaRPr lang="fr-BE" sz="3200" b="1" i="1" dirty="0">
              <a:solidFill>
                <a:srgbClr val="E63434"/>
              </a:solidFill>
              <a:latin typeface="Aptos Display" panose="020B00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780F70-D58A-B496-320C-96DE9E0FBA61}"/>
              </a:ext>
            </a:extLst>
          </p:cNvPr>
          <p:cNvSpPr/>
          <p:nvPr/>
        </p:nvSpPr>
        <p:spPr>
          <a:xfrm>
            <a:off x="2501462" y="5864772"/>
            <a:ext cx="9186041" cy="806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9B8FF5D-0200-3DB5-3651-62243B72557B}"/>
              </a:ext>
            </a:extLst>
          </p:cNvPr>
          <p:cNvSpPr txBox="1"/>
          <p:nvPr/>
        </p:nvSpPr>
        <p:spPr>
          <a:xfrm>
            <a:off x="4684348" y="1312316"/>
            <a:ext cx="3041961" cy="461665"/>
          </a:xfrm>
          <a:prstGeom prst="rect">
            <a:avLst/>
          </a:prstGeom>
          <a:solidFill>
            <a:srgbClr val="FE7676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dirty="0">
                <a:latin typeface="Aptos Display" panose="020B0004020202020204" pitchFamily="34" charset="0"/>
              </a:rPr>
              <a:t>SPONSOR</a:t>
            </a:r>
          </a:p>
        </p:txBody>
      </p:sp>
      <p:sp>
        <p:nvSpPr>
          <p:cNvPr id="13" name="ZoneTexte 6">
            <a:extLst>
              <a:ext uri="{FF2B5EF4-FFF2-40B4-BE49-F238E27FC236}">
                <a16:creationId xmlns:a16="http://schemas.microsoft.com/office/drawing/2014/main" id="{3C76A594-E371-9D7D-EE32-5F117A96C9C1}"/>
              </a:ext>
            </a:extLst>
          </p:cNvPr>
          <p:cNvSpPr txBox="1"/>
          <p:nvPr/>
        </p:nvSpPr>
        <p:spPr>
          <a:xfrm>
            <a:off x="838199" y="1993493"/>
            <a:ext cx="11009243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b="1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An </a:t>
            </a:r>
            <a:r>
              <a:rPr lang="fr-FR" b="1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</a:t>
            </a:r>
            <a:r>
              <a:rPr lang="fr-FR" b="1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b="1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company</a:t>
            </a:r>
            <a:r>
              <a:rPr lang="fr-FR" b="1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institution, or </a:t>
            </a:r>
            <a:r>
              <a:rPr lang="fr-FR" b="1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</a:t>
            </a:r>
            <a:r>
              <a:rPr lang="fr-FR" b="1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fr-FR" b="1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takes</a:t>
            </a:r>
            <a:r>
              <a:rPr lang="fr-FR" b="1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responsibility</a:t>
            </a:r>
            <a:r>
              <a:rPr lang="fr-FR" b="1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the initiation, management, and/or </a:t>
            </a:r>
            <a:r>
              <a:rPr lang="fr-FR" b="1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financing</a:t>
            </a:r>
            <a:r>
              <a:rPr lang="fr-FR" b="1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a </a:t>
            </a:r>
            <a:r>
              <a:rPr lang="fr-FR" b="1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clinical</a:t>
            </a:r>
            <a:r>
              <a:rPr lang="fr-FR" b="1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trial</a:t>
            </a:r>
          </a:p>
          <a:p>
            <a:pPr algn="just"/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E.g.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pharmaceutical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/biotech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company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government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academic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institution</a:t>
            </a:r>
          </a:p>
          <a:p>
            <a:pPr algn="just"/>
            <a:endParaRPr lang="fr-FR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u="sng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Roles</a:t>
            </a:r>
            <a:r>
              <a:rPr lang="fr-FR" u="sng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fr-FR" u="sng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responsibilities</a:t>
            </a:r>
            <a:r>
              <a:rPr lang="fr-FR" u="sng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Protocol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</a:t>
            </a:r>
            <a:endParaRPr lang="fr-FR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Regulatory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compliance</a:t>
            </a:r>
          </a:p>
          <a:p>
            <a:pPr algn="just"/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Funding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budget management</a:t>
            </a:r>
          </a:p>
          <a:p>
            <a:pPr algn="just"/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Monitoring and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oversight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e.g</a:t>
            </a:r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CRA)</a:t>
            </a:r>
          </a:p>
          <a:p>
            <a:pPr algn="just"/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Safety </a:t>
            </a:r>
            <a:r>
              <a:rPr lang="fr-FR" dirty="0" err="1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reporting</a:t>
            </a:r>
            <a:endParaRPr lang="fr-FR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Data management (e.g. EDC)</a:t>
            </a:r>
          </a:p>
          <a:p>
            <a:pPr algn="just"/>
            <a:endParaRPr lang="en-BE" sz="1400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66B4ACA5-AB9E-C293-C66B-50FF5D8C321C}"/>
              </a:ext>
            </a:extLst>
          </p:cNvPr>
          <p:cNvSpPr txBox="1"/>
          <p:nvPr/>
        </p:nvSpPr>
        <p:spPr>
          <a:xfrm>
            <a:off x="4821839" y="5117425"/>
            <a:ext cx="3041961" cy="461665"/>
          </a:xfrm>
          <a:prstGeom prst="rect">
            <a:avLst/>
          </a:prstGeom>
          <a:solidFill>
            <a:srgbClr val="FE7676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dirty="0">
                <a:latin typeface="Aptos Display" panose="020B0004020202020204" pitchFamily="34" charset="0"/>
              </a:rPr>
              <a:t>CRO</a:t>
            </a:r>
          </a:p>
        </p:txBody>
      </p:sp>
      <p:sp>
        <p:nvSpPr>
          <p:cNvPr id="18" name="ZoneTexte 6">
            <a:extLst>
              <a:ext uri="{FF2B5EF4-FFF2-40B4-BE49-F238E27FC236}">
                <a16:creationId xmlns:a16="http://schemas.microsoft.com/office/drawing/2014/main" id="{B9ADCB34-B745-66BE-E31C-68486BBA04CA}"/>
              </a:ext>
            </a:extLst>
          </p:cNvPr>
          <p:cNvSpPr txBox="1"/>
          <p:nvPr/>
        </p:nvSpPr>
        <p:spPr>
          <a:xfrm>
            <a:off x="678260" y="5718630"/>
            <a:ext cx="110092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b="1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Clinical </a:t>
            </a:r>
            <a:r>
              <a:rPr lang="fr-FR" b="1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fr-FR" b="1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</a:t>
            </a:r>
            <a:endParaRPr lang="fr-FR" b="1" dirty="0">
              <a:effectLst/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b="1" dirty="0"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fr-FR" b="1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fr-FR" b="1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</a:t>
            </a:r>
            <a:r>
              <a:rPr lang="fr-FR" b="1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an </a:t>
            </a:r>
            <a:r>
              <a:rPr lang="fr-FR" b="1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</a:t>
            </a:r>
            <a:r>
              <a:rPr lang="fr-FR" b="1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contracted</a:t>
            </a:r>
            <a:r>
              <a:rPr lang="fr-FR" b="1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the sponsor to </a:t>
            </a:r>
            <a:r>
              <a:rPr lang="fr-FR" b="1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</a:t>
            </a:r>
            <a:r>
              <a:rPr lang="fr-FR" b="1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one or more of a </a:t>
            </a:r>
            <a:r>
              <a:rPr lang="fr-FR" b="1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sponsor’s</a:t>
            </a:r>
            <a:r>
              <a:rPr lang="fr-FR" b="1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trial-</a:t>
            </a:r>
            <a:r>
              <a:rPr lang="fr-FR" b="1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related</a:t>
            </a:r>
            <a:r>
              <a:rPr lang="fr-FR" b="1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duties</a:t>
            </a:r>
            <a:r>
              <a:rPr lang="fr-FR" b="1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fr-FR" b="1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functions</a:t>
            </a:r>
            <a:r>
              <a:rPr lang="fr-FR" b="1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BE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hteraccolade 21">
            <a:extLst>
              <a:ext uri="{FF2B5EF4-FFF2-40B4-BE49-F238E27FC236}">
                <a16:creationId xmlns:a16="http://schemas.microsoft.com/office/drawing/2014/main" id="{72AC4282-F9D0-E5A2-048D-32779B006FD3}"/>
              </a:ext>
            </a:extLst>
          </p:cNvPr>
          <p:cNvSpPr/>
          <p:nvPr/>
        </p:nvSpPr>
        <p:spPr>
          <a:xfrm>
            <a:off x="4373218" y="3429000"/>
            <a:ext cx="311131" cy="1570383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8" name="Pijl: gebogen omhoog 27">
            <a:extLst>
              <a:ext uri="{FF2B5EF4-FFF2-40B4-BE49-F238E27FC236}">
                <a16:creationId xmlns:a16="http://schemas.microsoft.com/office/drawing/2014/main" id="{F3E6C78C-A989-CDBD-AF46-5458E64F5074}"/>
              </a:ext>
            </a:extLst>
          </p:cNvPr>
          <p:cNvSpPr/>
          <p:nvPr/>
        </p:nvSpPr>
        <p:spPr>
          <a:xfrm rot="16200000">
            <a:off x="5506060" y="3583951"/>
            <a:ext cx="748896" cy="1636941"/>
          </a:xfrm>
          <a:prstGeom prst="bentUpArrow">
            <a:avLst/>
          </a:prstGeom>
          <a:solidFill>
            <a:srgbClr val="FFCDCD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9854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82645DA-5F43-49EB-B246-86A06C86D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423" y="5939457"/>
            <a:ext cx="2499577" cy="731583"/>
          </a:xfrm>
          <a:prstGeom prst="rect">
            <a:avLst/>
          </a:prstGeom>
          <a:noFill/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18D341D0-E638-3FF1-0ACA-CBB8D42C7D8D}"/>
              </a:ext>
            </a:extLst>
          </p:cNvPr>
          <p:cNvSpPr txBox="1">
            <a:spLocks/>
          </p:cNvSpPr>
          <p:nvPr/>
        </p:nvSpPr>
        <p:spPr>
          <a:xfrm>
            <a:off x="838198" y="-232759"/>
            <a:ext cx="10515600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FF0000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r>
              <a:rPr lang="fr-BE" sz="3200" b="1" dirty="0">
                <a:solidFill>
                  <a:srgbClr val="E63434"/>
                </a:solidFill>
                <a:latin typeface="Aptos Display" panose="020B0004020202020204" pitchFamily="34" charset="0"/>
              </a:rPr>
              <a:t>PARTIES INVOLVED IN A CLINICAL TRIAL</a:t>
            </a:r>
            <a:endParaRPr lang="fr-BE" sz="3200" b="1" i="1" dirty="0">
              <a:solidFill>
                <a:srgbClr val="E63434"/>
              </a:solidFill>
              <a:latin typeface="Aptos Display" panose="020B00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780F70-D58A-B496-320C-96DE9E0FBA61}"/>
              </a:ext>
            </a:extLst>
          </p:cNvPr>
          <p:cNvSpPr/>
          <p:nvPr/>
        </p:nvSpPr>
        <p:spPr>
          <a:xfrm>
            <a:off x="2501462" y="5864772"/>
            <a:ext cx="9186041" cy="806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4F2F8E4-8513-0A7D-5119-9CD10830298C}"/>
              </a:ext>
            </a:extLst>
          </p:cNvPr>
          <p:cNvSpPr txBox="1"/>
          <p:nvPr/>
        </p:nvSpPr>
        <p:spPr>
          <a:xfrm>
            <a:off x="4575017" y="2232292"/>
            <a:ext cx="3041961" cy="830997"/>
          </a:xfrm>
          <a:prstGeom prst="rect">
            <a:avLst/>
          </a:prstGeom>
          <a:solidFill>
            <a:srgbClr val="FE7676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dirty="0">
                <a:latin typeface="Aptos Display" panose="020B0004020202020204" pitchFamily="34" charset="0"/>
              </a:rPr>
              <a:t>IRB/IEC</a:t>
            </a:r>
          </a:p>
          <a:p>
            <a:pPr algn="ctr"/>
            <a:r>
              <a:rPr lang="nl-BE" sz="2400" dirty="0" err="1">
                <a:latin typeface="Aptos Display" panose="020B0004020202020204" pitchFamily="34" charset="0"/>
              </a:rPr>
              <a:t>Regulatory</a:t>
            </a:r>
            <a:r>
              <a:rPr lang="nl-BE" sz="2400" dirty="0">
                <a:latin typeface="Aptos Display" panose="020B0004020202020204" pitchFamily="34" charset="0"/>
              </a:rPr>
              <a:t> </a:t>
            </a:r>
            <a:r>
              <a:rPr lang="nl-BE" sz="2400" dirty="0" err="1">
                <a:latin typeface="Aptos Display" panose="020B0004020202020204" pitchFamily="34" charset="0"/>
              </a:rPr>
              <a:t>authorities</a:t>
            </a:r>
            <a:endParaRPr lang="nl-BE" sz="2400" dirty="0">
              <a:latin typeface="Aptos Display" panose="020B0004020202020204" pitchFamily="34" charset="0"/>
            </a:endParaRPr>
          </a:p>
        </p:txBody>
      </p:sp>
      <p:pic>
        <p:nvPicPr>
          <p:cNvPr id="1026" name="Picture 2" descr="manage it | IT-Strategien und Lösungen">
            <a:extLst>
              <a:ext uri="{FF2B5EF4-FFF2-40B4-BE49-F238E27FC236}">
                <a16:creationId xmlns:a16="http://schemas.microsoft.com/office/drawing/2014/main" id="{B5BEBDA3-3D69-5A2C-A379-18E6F8BDA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293" y="4218091"/>
            <a:ext cx="3818489" cy="208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579EBC4-842D-E57C-3810-58A2DC793DCA}"/>
              </a:ext>
            </a:extLst>
          </p:cNvPr>
          <p:cNvSpPr txBox="1"/>
          <p:nvPr/>
        </p:nvSpPr>
        <p:spPr>
          <a:xfrm>
            <a:off x="1431235" y="3694307"/>
            <a:ext cx="51385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Responsibilities</a:t>
            </a:r>
            <a:r>
              <a:rPr lang="nl-BE" dirty="0"/>
              <a:t>:</a:t>
            </a:r>
          </a:p>
          <a:p>
            <a:endParaRPr lang="nl-BE" dirty="0"/>
          </a:p>
          <a:p>
            <a:r>
              <a:rPr lang="nl-BE" dirty="0"/>
              <a:t>- </a:t>
            </a:r>
            <a:r>
              <a:rPr lang="nl-BE" dirty="0" err="1"/>
              <a:t>protection</a:t>
            </a:r>
            <a:endParaRPr lang="nl-BE" dirty="0"/>
          </a:p>
          <a:p>
            <a:r>
              <a:rPr lang="nl-BE" dirty="0"/>
              <a:t>- review of trial protocol</a:t>
            </a:r>
          </a:p>
          <a:p>
            <a:r>
              <a:rPr lang="nl-BE" dirty="0"/>
              <a:t>- review of </a:t>
            </a:r>
            <a:r>
              <a:rPr lang="nl-BE" dirty="0" err="1"/>
              <a:t>methods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materials</a:t>
            </a:r>
            <a:r>
              <a:rPr lang="nl-BE" dirty="0"/>
              <a:t> in ICF </a:t>
            </a:r>
            <a:r>
              <a:rPr lang="nl-BE" dirty="0" err="1"/>
              <a:t>process</a:t>
            </a:r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36693975"/>
      </p:ext>
    </p:extLst>
  </p:cSld>
  <p:clrMapOvr>
    <a:masterClrMapping/>
  </p:clrMapOvr>
</p:sld>
</file>

<file path=ppt/theme/theme1.xml><?xml version="1.0" encoding="utf-8"?>
<a:theme xmlns:a="http://schemas.openxmlformats.org/drawingml/2006/main" name="DIA_GAM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HS_GAM2022_Hybrid" id="{64C8540F-73FC-4FFF-A9AB-61CBA732F300}" vid="{1C2A29A9-8C49-4AE4-864F-3455FDF8397E}"/>
    </a:ext>
  </a:extLst>
</a:theme>
</file>

<file path=ppt/theme/theme2.xml><?xml version="1.0" encoding="utf-8"?>
<a:theme xmlns:a="http://schemas.openxmlformats.org/drawingml/2006/main" name="DIA_lectu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HS_GAM2022_Hybrid" id="{64C8540F-73FC-4FFF-A9AB-61CBA732F300}" vid="{EA8BE46B-853D-49DC-8CFD-8C1A5835F6B1}"/>
    </a:ext>
  </a:extLst>
</a:theme>
</file>

<file path=ppt/theme/theme3.xml><?xml version="1.0" encoding="utf-8"?>
<a:theme xmlns:a="http://schemas.openxmlformats.org/drawingml/2006/main" name="DIA_tite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HS_GAM2022_Hybrid" id="{64C8540F-73FC-4FFF-A9AB-61CBA732F300}" vid="{B47B4C21-4064-4053-AD99-31A6DA5E6574}"/>
    </a:ext>
  </a:extLst>
</a:theme>
</file>

<file path=ppt/theme/theme4.xml><?xml version="1.0" encoding="utf-8"?>
<a:theme xmlns:a="http://schemas.openxmlformats.org/drawingml/2006/main" name="DIA_tekst+illustrat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HS_GAM2022_Hybrid" id="{64C8540F-73FC-4FFF-A9AB-61CBA732F300}" vid="{A7AF31EA-3412-4910-8360-6490B10BD35F}"/>
    </a:ext>
  </a:extLst>
</a:theme>
</file>

<file path=ppt/theme/theme5.xml><?xml version="1.0" encoding="utf-8"?>
<a:theme xmlns:a="http://schemas.openxmlformats.org/drawingml/2006/main" name="DIA_lee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HS_GAM2022_Hybrid" id="{64C8540F-73FC-4FFF-A9AB-61CBA732F300}" vid="{B0E8BFB1-0FC5-4511-8928-3B0425E76AC6}"/>
    </a:ext>
  </a:extLst>
</a:theme>
</file>

<file path=ppt/theme/theme6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73b0577-bea7-4f6e-b8dc-03f5f4926057">
      <Terms xmlns="http://schemas.microsoft.com/office/infopath/2007/PartnerControls"/>
    </lcf76f155ced4ddcb4097134ff3c332f>
    <TaxCatchAll xmlns="e6bdda7f-f63a-4a4e-a1f5-2bf3d3b5961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E043986995834BB7EA35D839EB81AA" ma:contentTypeVersion="18" ma:contentTypeDescription="Create a new document." ma:contentTypeScope="" ma:versionID="18a2df41be50cb9d61bec542d03720d5">
  <xsd:schema xmlns:xsd="http://www.w3.org/2001/XMLSchema" xmlns:xs="http://www.w3.org/2001/XMLSchema" xmlns:p="http://schemas.microsoft.com/office/2006/metadata/properties" xmlns:ns2="773b0577-bea7-4f6e-b8dc-03f5f4926057" xmlns:ns3="e6bdda7f-f63a-4a4e-a1f5-2bf3d3b59618" targetNamespace="http://schemas.microsoft.com/office/2006/metadata/properties" ma:root="true" ma:fieldsID="b7dc5d9c31d55cdd389bba68f28c78ef" ns2:_="" ns3:_="">
    <xsd:import namespace="773b0577-bea7-4f6e-b8dc-03f5f4926057"/>
    <xsd:import namespace="e6bdda7f-f63a-4a4e-a1f5-2bf3d3b596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3b0577-bea7-4f6e-b8dc-03f5f49260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5503ba6-c77d-4a47-a49f-513eb447c3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bdda7f-f63a-4a4e-a1f5-2bf3d3b59618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828a188e-1154-408b-b676-01eb762938b7}" ma:internalName="TaxCatchAll" ma:showField="CatchAllData" ma:web="e6bdda7f-f63a-4a4e-a1f5-2bf3d3b596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F45A2A-99F8-4BBA-AB06-347EA4199E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9B89FD-BFB6-4BDF-94EC-BE3EF3B6827C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15e73c8c-683f-435d-b296-b761e7b2b7cc"/>
    <ds:schemaRef ds:uri="http://www.w3.org/XML/1998/namespace"/>
    <ds:schemaRef ds:uri="773b0577-bea7-4f6e-b8dc-03f5f4926057"/>
    <ds:schemaRef ds:uri="e6bdda7f-f63a-4a4e-a1f5-2bf3d3b59618"/>
    <ds:schemaRef ds:uri="ea759aec-9602-4cfb-a4d6-76210f1c4c69"/>
    <ds:schemaRef ds:uri="0858bc24-9fe5-48cd-8c9b-429408622c91"/>
  </ds:schemaRefs>
</ds:datastoreItem>
</file>

<file path=customXml/itemProps3.xml><?xml version="1.0" encoding="utf-8"?>
<ds:datastoreItem xmlns:ds="http://schemas.openxmlformats.org/officeDocument/2006/customXml" ds:itemID="{AF1265DD-0A71-418A-9346-A47FAFDEA30F}"/>
</file>

<file path=docProps/app.xml><?xml version="1.0" encoding="utf-8"?>
<Properties xmlns="http://schemas.openxmlformats.org/officeDocument/2006/extended-properties" xmlns:vt="http://schemas.openxmlformats.org/officeDocument/2006/docPropsVTypes">
  <Template>BHS_GAM2022_Hybrid</Template>
  <TotalTime>0</TotalTime>
  <Words>1746</Words>
  <Application>Microsoft Office PowerPoint</Application>
  <PresentationFormat>Grand écran</PresentationFormat>
  <Paragraphs>324</Paragraphs>
  <Slides>26</Slides>
  <Notes>25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26</vt:i4>
      </vt:variant>
    </vt:vector>
  </HeadingPairs>
  <TitlesOfParts>
    <vt:vector size="39" baseType="lpstr">
      <vt:lpstr>Aptos Display</vt:lpstr>
      <vt:lpstr>Arial</vt:lpstr>
      <vt:lpstr>Calibri</vt:lpstr>
      <vt:lpstr>Open Sans</vt:lpstr>
      <vt:lpstr>Source Sans Pro</vt:lpstr>
      <vt:lpstr>Symbol</vt:lpstr>
      <vt:lpstr>Trebuchet MS</vt:lpstr>
      <vt:lpstr>Wingdings</vt:lpstr>
      <vt:lpstr>DIA_GAM2022</vt:lpstr>
      <vt:lpstr>DIA_lecture</vt:lpstr>
      <vt:lpstr>DIA_titel</vt:lpstr>
      <vt:lpstr>DIA_tekst+illustratie</vt:lpstr>
      <vt:lpstr>DIA_leeg</vt:lpstr>
      <vt:lpstr>Clinical Research ICH GCP Guidelines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Lorela Lohan</dc:creator>
  <cp:lastModifiedBy>Marie Vico</cp:lastModifiedBy>
  <cp:revision>158</cp:revision>
  <dcterms:created xsi:type="dcterms:W3CDTF">2022-02-17T08:33:52Z</dcterms:created>
  <dcterms:modified xsi:type="dcterms:W3CDTF">2024-04-20T07:24:14Z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0x01010022E043986995834BB7EA35D839EB81AA</vt:lpwstr>
  </property>
  <property fmtid="{D5CDD505-2E9C-101B-9397-08002B2CF9AE}" pid="3" name="MSIP_Label_5f1d2dfc-c0f1-4602-a116-0ea2345619fc_Enabled">
    <vt:lpwstr>true</vt:lpwstr>
  </property>
  <property fmtid="{D5CDD505-2E9C-101B-9397-08002B2CF9AE}" pid="4" name="MSIP_Label_5f1d2dfc-c0f1-4602-a116-0ea2345619fc_SetDate">
    <vt:lpwstr>2022-02-17T08:33:53Z</vt:lpwstr>
  </property>
  <property fmtid="{D5CDD505-2E9C-101B-9397-08002B2CF9AE}" pid="5" name="MSIP_Label_5f1d2dfc-c0f1-4602-a116-0ea2345619fc_Method">
    <vt:lpwstr>Standard</vt:lpwstr>
  </property>
  <property fmtid="{D5CDD505-2E9C-101B-9397-08002B2CF9AE}" pid="6" name="MSIP_Label_5f1d2dfc-c0f1-4602-a116-0ea2345619fc_Name">
    <vt:lpwstr>Public</vt:lpwstr>
  </property>
  <property fmtid="{D5CDD505-2E9C-101B-9397-08002B2CF9AE}" pid="7" name="MSIP_Label_5f1d2dfc-c0f1-4602-a116-0ea2345619fc_SiteId">
    <vt:lpwstr>718f380a-e075-4eec-98a2-dae4811d1c79</vt:lpwstr>
  </property>
  <property fmtid="{D5CDD505-2E9C-101B-9397-08002B2CF9AE}" pid="8" name="MSIP_Label_5f1d2dfc-c0f1-4602-a116-0ea2345619fc_ActionId">
    <vt:lpwstr>3888ada3-3eda-4d3d-b25c-e88500a1f69d</vt:lpwstr>
  </property>
  <property fmtid="{D5CDD505-2E9C-101B-9397-08002B2CF9AE}" pid="9" name="MSIP_Label_5f1d2dfc-c0f1-4602-a116-0ea2345619fc_ContentBits">
    <vt:lpwstr>0</vt:lpwstr>
  </property>
  <property fmtid="{D5CDD505-2E9C-101B-9397-08002B2CF9AE}" pid="10" name="MediaServiceImageTags">
    <vt:lpwstr/>
  </property>
</Properties>
</file>