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5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colors7.xml" ContentType="application/vnd.openxmlformats-officedocument.drawingml.diagramColors+xml"/>
  <Override PartName="/ppt/diagrams/quickStyle7.xml" ContentType="application/vnd.openxmlformats-officedocument.drawingml.diagramStyl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7.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31" r:id="rId2"/>
    <p:sldMasterId id="2147483756" r:id="rId3"/>
    <p:sldMasterId id="2147483772" r:id="rId4"/>
  </p:sldMasterIdLst>
  <p:notesMasterIdLst>
    <p:notesMasterId r:id="rId51"/>
  </p:notesMasterIdLst>
  <p:sldIdLst>
    <p:sldId id="824" r:id="rId5"/>
    <p:sldId id="843" r:id="rId6"/>
    <p:sldId id="888" r:id="rId7"/>
    <p:sldId id="840" r:id="rId8"/>
    <p:sldId id="836" r:id="rId9"/>
    <p:sldId id="889" r:id="rId10"/>
    <p:sldId id="602" r:id="rId11"/>
    <p:sldId id="839" r:id="rId12"/>
    <p:sldId id="598" r:id="rId13"/>
    <p:sldId id="607" r:id="rId14"/>
    <p:sldId id="849" r:id="rId15"/>
    <p:sldId id="890" r:id="rId16"/>
    <p:sldId id="550" r:id="rId17"/>
    <p:sldId id="522" r:id="rId18"/>
    <p:sldId id="548" r:id="rId19"/>
    <p:sldId id="858" r:id="rId20"/>
    <p:sldId id="466" r:id="rId21"/>
    <p:sldId id="459" r:id="rId22"/>
    <p:sldId id="892" r:id="rId23"/>
    <p:sldId id="865" r:id="rId24"/>
    <p:sldId id="866" r:id="rId25"/>
    <p:sldId id="867" r:id="rId26"/>
    <p:sldId id="868" r:id="rId27"/>
    <p:sldId id="869" r:id="rId28"/>
    <p:sldId id="893" r:id="rId29"/>
    <p:sldId id="881" r:id="rId30"/>
    <p:sldId id="860" r:id="rId31"/>
    <p:sldId id="871" r:id="rId32"/>
    <p:sldId id="864" r:id="rId33"/>
    <p:sldId id="873" r:id="rId34"/>
    <p:sldId id="861" r:id="rId35"/>
    <p:sldId id="875" r:id="rId36"/>
    <p:sldId id="895" r:id="rId37"/>
    <p:sldId id="894" r:id="rId38"/>
    <p:sldId id="876" r:id="rId39"/>
    <p:sldId id="879" r:id="rId40"/>
    <p:sldId id="878" r:id="rId41"/>
    <p:sldId id="830" r:id="rId42"/>
    <p:sldId id="407" r:id="rId43"/>
    <p:sldId id="404" r:id="rId44"/>
    <p:sldId id="862" r:id="rId45"/>
    <p:sldId id="863" r:id="rId46"/>
    <p:sldId id="859" r:id="rId47"/>
    <p:sldId id="856" r:id="rId48"/>
    <p:sldId id="880" r:id="rId49"/>
    <p:sldId id="269" r:id="rId5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6486" autoAdjust="0"/>
  </p:normalViewPr>
  <p:slideViewPr>
    <p:cSldViewPr snapToGrid="0">
      <p:cViewPr varScale="1">
        <p:scale>
          <a:sx n="98" d="100"/>
          <a:sy n="98" d="100"/>
        </p:scale>
        <p:origin x="1062" y="96"/>
      </p:cViewPr>
      <p:guideLst/>
    </p:cSldViewPr>
  </p:slideViewPr>
  <p:notesTextViewPr>
    <p:cViewPr>
      <p:scale>
        <a:sx n="1" d="1"/>
        <a:sy n="1" d="1"/>
      </p:scale>
      <p:origin x="0" y="0"/>
    </p:cViewPr>
  </p:notesTextViewPr>
  <p:sorterViewPr>
    <p:cViewPr>
      <p:scale>
        <a:sx n="110" d="100"/>
        <a:sy n="110" d="100"/>
      </p:scale>
      <p:origin x="0" y="-10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ustomXml" Target="../customXml/item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ustomXml" Target="../customXml/item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4442BB-AF57-424C-AEFF-A52D857EA87F}"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nl-BE"/>
        </a:p>
      </dgm:t>
    </dgm:pt>
    <dgm:pt modelId="{4F57CC4E-BA0F-4AD3-8601-6E8F008D5366}">
      <dgm:prSet phldrT="[Tekst]"/>
      <dgm:spPr/>
      <dgm:t>
        <a:bodyPr/>
        <a:lstStyle/>
        <a:p>
          <a:r>
            <a:rPr lang="nl-BE" dirty="0"/>
            <a:t>CGA</a:t>
          </a:r>
        </a:p>
      </dgm:t>
    </dgm:pt>
    <dgm:pt modelId="{07FEA44B-1BB4-4BA0-ACD9-AB7BC08CDBA0}" type="parTrans" cxnId="{5D6A39C6-B59A-4087-9C8F-C7AAF6D2CD89}">
      <dgm:prSet/>
      <dgm:spPr/>
      <dgm:t>
        <a:bodyPr/>
        <a:lstStyle/>
        <a:p>
          <a:endParaRPr lang="nl-BE"/>
        </a:p>
      </dgm:t>
    </dgm:pt>
    <dgm:pt modelId="{387CE1F6-B4BA-4B71-BEAD-C900399F5DB8}" type="sibTrans" cxnId="{5D6A39C6-B59A-4087-9C8F-C7AAF6D2CD89}">
      <dgm:prSet/>
      <dgm:spPr/>
      <dgm:t>
        <a:bodyPr/>
        <a:lstStyle/>
        <a:p>
          <a:endParaRPr lang="nl-BE"/>
        </a:p>
      </dgm:t>
    </dgm:pt>
    <dgm:pt modelId="{88EB3728-224E-496C-8216-3D6AF9E66C3C}">
      <dgm:prSet phldrT="[Tekst]"/>
      <dgm:spPr/>
      <dgm:t>
        <a:bodyPr/>
        <a:lstStyle/>
        <a:p>
          <a:r>
            <a:rPr lang="nl-BE" dirty="0"/>
            <a:t>fit</a:t>
          </a:r>
        </a:p>
      </dgm:t>
    </dgm:pt>
    <dgm:pt modelId="{168ABC67-2209-4CB2-8500-2B160C3EFDCE}" type="parTrans" cxnId="{34C1157B-8840-4D1B-B95C-C2CCB5A48C5F}">
      <dgm:prSet>
        <dgm:style>
          <a:lnRef idx="2">
            <a:schemeClr val="accent4"/>
          </a:lnRef>
          <a:fillRef idx="0">
            <a:schemeClr val="accent4"/>
          </a:fillRef>
          <a:effectRef idx="1">
            <a:schemeClr val="accent4"/>
          </a:effectRef>
          <a:fontRef idx="minor">
            <a:schemeClr val="tx1"/>
          </a:fontRef>
        </dgm:style>
      </dgm:prSet>
      <dgm:spPr>
        <a:ln>
          <a:headEnd type="none" w="med" len="med"/>
          <a:tailEnd type="arrow" w="med" len="med"/>
        </a:ln>
      </dgm:spPr>
      <dgm:t>
        <a:bodyPr/>
        <a:lstStyle/>
        <a:p>
          <a:endParaRPr lang="nl-BE"/>
        </a:p>
      </dgm:t>
    </dgm:pt>
    <dgm:pt modelId="{EFC6342D-36B6-4FE8-8328-660ABCF6836F}" type="sibTrans" cxnId="{34C1157B-8840-4D1B-B95C-C2CCB5A48C5F}">
      <dgm:prSet/>
      <dgm:spPr/>
      <dgm:t>
        <a:bodyPr/>
        <a:lstStyle/>
        <a:p>
          <a:endParaRPr lang="nl-BE"/>
        </a:p>
      </dgm:t>
    </dgm:pt>
    <dgm:pt modelId="{CA713E53-327B-45C6-9716-1AC6064E7D6B}">
      <dgm:prSet phldrT="[Tekst]"/>
      <dgm:spPr/>
      <dgm:t>
        <a:bodyPr/>
        <a:lstStyle/>
        <a:p>
          <a:r>
            <a:rPr lang="nl-BE" dirty="0" err="1"/>
            <a:t>unfit</a:t>
          </a:r>
          <a:endParaRPr lang="nl-BE" dirty="0"/>
        </a:p>
      </dgm:t>
    </dgm:pt>
    <dgm:pt modelId="{AFB41301-5FF7-404B-A964-1872D8DD0D5A}" type="parTrans" cxnId="{3BB56BA8-651C-4431-9E5E-0F7C2420C58F}">
      <dgm:prSet>
        <dgm:style>
          <a:lnRef idx="2">
            <a:schemeClr val="accent4"/>
          </a:lnRef>
          <a:fillRef idx="0">
            <a:schemeClr val="accent4"/>
          </a:fillRef>
          <a:effectRef idx="1">
            <a:schemeClr val="accent4"/>
          </a:effectRef>
          <a:fontRef idx="minor">
            <a:schemeClr val="tx1"/>
          </a:fontRef>
        </dgm:style>
      </dgm:prSet>
      <dgm:spPr>
        <a:ln>
          <a:headEnd type="none" w="med" len="med"/>
          <a:tailEnd type="arrow" w="med" len="med"/>
        </a:ln>
      </dgm:spPr>
      <dgm:t>
        <a:bodyPr/>
        <a:lstStyle/>
        <a:p>
          <a:endParaRPr lang="nl-BE"/>
        </a:p>
      </dgm:t>
    </dgm:pt>
    <dgm:pt modelId="{D120AACC-63E7-40E0-8A90-17E502CB9171}" type="sibTrans" cxnId="{3BB56BA8-651C-4431-9E5E-0F7C2420C58F}">
      <dgm:prSet/>
      <dgm:spPr/>
      <dgm:t>
        <a:bodyPr/>
        <a:lstStyle/>
        <a:p>
          <a:endParaRPr lang="nl-BE"/>
        </a:p>
      </dgm:t>
    </dgm:pt>
    <dgm:pt modelId="{C75B364B-2929-48CE-B4ED-449156A9BEC1}">
      <dgm:prSet/>
      <dgm:spPr/>
      <dgm:t>
        <a:bodyPr/>
        <a:lstStyle/>
        <a:p>
          <a:r>
            <a:rPr lang="nl-BE" dirty="0" err="1"/>
            <a:t>frail</a:t>
          </a:r>
          <a:endParaRPr lang="nl-BE" dirty="0"/>
        </a:p>
      </dgm:t>
    </dgm:pt>
    <dgm:pt modelId="{67E336E5-840B-4109-BFF7-2DBD68AF32EB}" type="parTrans" cxnId="{89CFA3A2-7A58-4C59-8A1D-3A202CF5C01D}">
      <dgm:prSet>
        <dgm:style>
          <a:lnRef idx="2">
            <a:schemeClr val="accent4"/>
          </a:lnRef>
          <a:fillRef idx="0">
            <a:schemeClr val="accent4"/>
          </a:fillRef>
          <a:effectRef idx="1">
            <a:schemeClr val="accent4"/>
          </a:effectRef>
          <a:fontRef idx="minor">
            <a:schemeClr val="tx1"/>
          </a:fontRef>
        </dgm:style>
      </dgm:prSet>
      <dgm:spPr>
        <a:ln>
          <a:headEnd type="none" w="med" len="med"/>
          <a:tailEnd type="arrow" w="med" len="med"/>
        </a:ln>
      </dgm:spPr>
      <dgm:t>
        <a:bodyPr/>
        <a:lstStyle/>
        <a:p>
          <a:endParaRPr lang="nl-BE"/>
        </a:p>
      </dgm:t>
    </dgm:pt>
    <dgm:pt modelId="{0B20D00E-BEFD-478A-AFBC-812436ABC480}" type="sibTrans" cxnId="{89CFA3A2-7A58-4C59-8A1D-3A202CF5C01D}">
      <dgm:prSet/>
      <dgm:spPr/>
      <dgm:t>
        <a:bodyPr/>
        <a:lstStyle/>
        <a:p>
          <a:endParaRPr lang="nl-BE"/>
        </a:p>
      </dgm:t>
    </dgm:pt>
    <dgm:pt modelId="{EEB2EC2E-4138-4727-8239-7EDCBE139CF4}" type="pres">
      <dgm:prSet presAssocID="{7D4442BB-AF57-424C-AEFF-A52D857EA87F}" presName="hierChild1" presStyleCnt="0">
        <dgm:presLayoutVars>
          <dgm:chPref val="1"/>
          <dgm:dir/>
          <dgm:animOne val="branch"/>
          <dgm:animLvl val="lvl"/>
          <dgm:resizeHandles/>
        </dgm:presLayoutVars>
      </dgm:prSet>
      <dgm:spPr/>
    </dgm:pt>
    <dgm:pt modelId="{139312F3-A004-462F-8E13-8089346AD996}" type="pres">
      <dgm:prSet presAssocID="{4F57CC4E-BA0F-4AD3-8601-6E8F008D5366}" presName="hierRoot1" presStyleCnt="0"/>
      <dgm:spPr/>
    </dgm:pt>
    <dgm:pt modelId="{C7818043-DE73-4695-B40E-F223FC8DA8E6}" type="pres">
      <dgm:prSet presAssocID="{4F57CC4E-BA0F-4AD3-8601-6E8F008D5366}" presName="composite" presStyleCnt="0"/>
      <dgm:spPr/>
    </dgm:pt>
    <dgm:pt modelId="{C93DD93B-475B-4EE5-824D-BA5657EBE41B}" type="pres">
      <dgm:prSet presAssocID="{4F57CC4E-BA0F-4AD3-8601-6E8F008D5366}" presName="background" presStyleLbl="node0" presStyleIdx="0" presStyleCnt="1"/>
      <dgm:spPr/>
    </dgm:pt>
    <dgm:pt modelId="{76DDE68F-06FE-476E-AE8F-552022C6EBD9}" type="pres">
      <dgm:prSet presAssocID="{4F57CC4E-BA0F-4AD3-8601-6E8F008D5366}" presName="text" presStyleLbl="fgAcc0" presStyleIdx="0" presStyleCnt="1" custScaleX="133100" custScaleY="133100">
        <dgm:presLayoutVars>
          <dgm:chPref val="3"/>
        </dgm:presLayoutVars>
      </dgm:prSet>
      <dgm:spPr/>
    </dgm:pt>
    <dgm:pt modelId="{0E47B2C8-CFD8-4104-9BDF-93BBAAD27B48}" type="pres">
      <dgm:prSet presAssocID="{4F57CC4E-BA0F-4AD3-8601-6E8F008D5366}" presName="hierChild2" presStyleCnt="0"/>
      <dgm:spPr/>
    </dgm:pt>
    <dgm:pt modelId="{37636BB1-C742-45C5-9D79-F252E89C7ECD}" type="pres">
      <dgm:prSet presAssocID="{168ABC67-2209-4CB2-8500-2B160C3EFDCE}" presName="Name10" presStyleLbl="parChTrans1D2" presStyleIdx="0" presStyleCnt="3"/>
      <dgm:spPr/>
    </dgm:pt>
    <dgm:pt modelId="{10D9AFD9-2CFC-4A56-9EF8-F70FFC01E425}" type="pres">
      <dgm:prSet presAssocID="{88EB3728-224E-496C-8216-3D6AF9E66C3C}" presName="hierRoot2" presStyleCnt="0"/>
      <dgm:spPr/>
    </dgm:pt>
    <dgm:pt modelId="{B5492115-5DC0-4D15-949F-CDC5E1A35C22}" type="pres">
      <dgm:prSet presAssocID="{88EB3728-224E-496C-8216-3D6AF9E66C3C}" presName="composite2" presStyleCnt="0"/>
      <dgm:spPr/>
    </dgm:pt>
    <dgm:pt modelId="{745394B5-7D98-4FB9-A1CE-DFEFF1BCF8DC}" type="pres">
      <dgm:prSet presAssocID="{88EB3728-224E-496C-8216-3D6AF9E66C3C}" presName="background2" presStyleLbl="node2" presStyleIdx="0" presStyleCnt="3"/>
      <dgm:spPr/>
    </dgm:pt>
    <dgm:pt modelId="{9B6C20DC-0493-47D7-AFF4-06B4853B49B4}" type="pres">
      <dgm:prSet presAssocID="{88EB3728-224E-496C-8216-3D6AF9E66C3C}" presName="text2" presStyleLbl="fgAcc2" presStyleIdx="0" presStyleCnt="3" custScaleX="133100" custScaleY="133100" custLinFactNeighborX="-53971" custLinFactNeighborY="-1300">
        <dgm:presLayoutVars>
          <dgm:chPref val="3"/>
        </dgm:presLayoutVars>
      </dgm:prSet>
      <dgm:spPr/>
    </dgm:pt>
    <dgm:pt modelId="{13D36EA6-6E15-4928-96FF-1F5223670362}" type="pres">
      <dgm:prSet presAssocID="{88EB3728-224E-496C-8216-3D6AF9E66C3C}" presName="hierChild3" presStyleCnt="0"/>
      <dgm:spPr/>
    </dgm:pt>
    <dgm:pt modelId="{36448B84-8325-4DE5-8DCF-6BA73E7A08FD}" type="pres">
      <dgm:prSet presAssocID="{AFB41301-5FF7-404B-A964-1872D8DD0D5A}" presName="Name10" presStyleLbl="parChTrans1D2" presStyleIdx="1" presStyleCnt="3"/>
      <dgm:spPr/>
    </dgm:pt>
    <dgm:pt modelId="{CF596185-EBAA-4911-8A04-FED4069EA9A7}" type="pres">
      <dgm:prSet presAssocID="{CA713E53-327B-45C6-9716-1AC6064E7D6B}" presName="hierRoot2" presStyleCnt="0"/>
      <dgm:spPr/>
    </dgm:pt>
    <dgm:pt modelId="{756433EB-198E-46AE-92DC-E3654FA7745D}" type="pres">
      <dgm:prSet presAssocID="{CA713E53-327B-45C6-9716-1AC6064E7D6B}" presName="composite2" presStyleCnt="0"/>
      <dgm:spPr/>
    </dgm:pt>
    <dgm:pt modelId="{2D432298-6F4B-442F-A4DE-4516C9384C46}" type="pres">
      <dgm:prSet presAssocID="{CA713E53-327B-45C6-9716-1AC6064E7D6B}" presName="background2" presStyleLbl="node2" presStyleIdx="1" presStyleCnt="3"/>
      <dgm:spPr/>
    </dgm:pt>
    <dgm:pt modelId="{F25A5BF8-B591-48A1-9AB8-9EE16F9D4502}" type="pres">
      <dgm:prSet presAssocID="{CA713E53-327B-45C6-9716-1AC6064E7D6B}" presName="text2" presStyleLbl="fgAcc2" presStyleIdx="1" presStyleCnt="3" custScaleX="133100" custScaleY="133100">
        <dgm:presLayoutVars>
          <dgm:chPref val="3"/>
        </dgm:presLayoutVars>
      </dgm:prSet>
      <dgm:spPr/>
    </dgm:pt>
    <dgm:pt modelId="{945B92B5-04F4-4C47-BAA4-8689FEB6C5B7}" type="pres">
      <dgm:prSet presAssocID="{CA713E53-327B-45C6-9716-1AC6064E7D6B}" presName="hierChild3" presStyleCnt="0"/>
      <dgm:spPr/>
    </dgm:pt>
    <dgm:pt modelId="{0E7E1E20-0236-4F2A-96F3-6E91F0C31100}" type="pres">
      <dgm:prSet presAssocID="{67E336E5-840B-4109-BFF7-2DBD68AF32EB}" presName="Name10" presStyleLbl="parChTrans1D2" presStyleIdx="2" presStyleCnt="3"/>
      <dgm:spPr/>
    </dgm:pt>
    <dgm:pt modelId="{1D146D68-385D-4836-BBEE-665932F06237}" type="pres">
      <dgm:prSet presAssocID="{C75B364B-2929-48CE-B4ED-449156A9BEC1}" presName="hierRoot2" presStyleCnt="0"/>
      <dgm:spPr/>
    </dgm:pt>
    <dgm:pt modelId="{89B60CD7-FD63-4CEC-AF56-09889BBB2BCC}" type="pres">
      <dgm:prSet presAssocID="{C75B364B-2929-48CE-B4ED-449156A9BEC1}" presName="composite2" presStyleCnt="0"/>
      <dgm:spPr/>
    </dgm:pt>
    <dgm:pt modelId="{0C9D1C62-37AE-4148-9185-074B90660504}" type="pres">
      <dgm:prSet presAssocID="{C75B364B-2929-48CE-B4ED-449156A9BEC1}" presName="background2" presStyleLbl="node2" presStyleIdx="2" presStyleCnt="3"/>
      <dgm:spPr/>
    </dgm:pt>
    <dgm:pt modelId="{A3676643-4A8C-4DED-857C-66BC4C8AB4CA}" type="pres">
      <dgm:prSet presAssocID="{C75B364B-2929-48CE-B4ED-449156A9BEC1}" presName="text2" presStyleLbl="fgAcc2" presStyleIdx="2" presStyleCnt="3" custScaleX="133100" custScaleY="133100" custLinFactNeighborX="73762" custLinFactNeighborY="3534">
        <dgm:presLayoutVars>
          <dgm:chPref val="3"/>
        </dgm:presLayoutVars>
      </dgm:prSet>
      <dgm:spPr/>
    </dgm:pt>
    <dgm:pt modelId="{A532C730-6091-4B3B-BD27-E4461154D8D2}" type="pres">
      <dgm:prSet presAssocID="{C75B364B-2929-48CE-B4ED-449156A9BEC1}" presName="hierChild3" presStyleCnt="0"/>
      <dgm:spPr/>
    </dgm:pt>
  </dgm:ptLst>
  <dgm:cxnLst>
    <dgm:cxn modelId="{ABCC390D-0ECD-419A-BCEA-A44F3D4777FE}" type="presOf" srcId="{4F57CC4E-BA0F-4AD3-8601-6E8F008D5366}" destId="{76DDE68F-06FE-476E-AE8F-552022C6EBD9}" srcOrd="0" destOrd="0" presId="urn:microsoft.com/office/officeart/2005/8/layout/hierarchy1"/>
    <dgm:cxn modelId="{9C09F022-F8DB-4F40-9483-FDB020243DDB}" type="presOf" srcId="{7D4442BB-AF57-424C-AEFF-A52D857EA87F}" destId="{EEB2EC2E-4138-4727-8239-7EDCBE139CF4}" srcOrd="0" destOrd="0" presId="urn:microsoft.com/office/officeart/2005/8/layout/hierarchy1"/>
    <dgm:cxn modelId="{91673368-D640-4D3A-A589-B9E38B18BF23}" type="presOf" srcId="{C75B364B-2929-48CE-B4ED-449156A9BEC1}" destId="{A3676643-4A8C-4DED-857C-66BC4C8AB4CA}" srcOrd="0" destOrd="0" presId="urn:microsoft.com/office/officeart/2005/8/layout/hierarchy1"/>
    <dgm:cxn modelId="{18A4304A-0A9A-471C-B022-0A90B46F3FEF}" type="presOf" srcId="{88EB3728-224E-496C-8216-3D6AF9E66C3C}" destId="{9B6C20DC-0493-47D7-AFF4-06B4853B49B4}" srcOrd="0" destOrd="0" presId="urn:microsoft.com/office/officeart/2005/8/layout/hierarchy1"/>
    <dgm:cxn modelId="{34C1157B-8840-4D1B-B95C-C2CCB5A48C5F}" srcId="{4F57CC4E-BA0F-4AD3-8601-6E8F008D5366}" destId="{88EB3728-224E-496C-8216-3D6AF9E66C3C}" srcOrd="0" destOrd="0" parTransId="{168ABC67-2209-4CB2-8500-2B160C3EFDCE}" sibTransId="{EFC6342D-36B6-4FE8-8328-660ABCF6836F}"/>
    <dgm:cxn modelId="{A53B5F7C-1F71-4631-86B1-AD5C56220687}" type="presOf" srcId="{AFB41301-5FF7-404B-A964-1872D8DD0D5A}" destId="{36448B84-8325-4DE5-8DCF-6BA73E7A08FD}" srcOrd="0" destOrd="0" presId="urn:microsoft.com/office/officeart/2005/8/layout/hierarchy1"/>
    <dgm:cxn modelId="{A3267A88-5F4E-4AFB-9B09-4A95541CDAE2}" type="presOf" srcId="{67E336E5-840B-4109-BFF7-2DBD68AF32EB}" destId="{0E7E1E20-0236-4F2A-96F3-6E91F0C31100}" srcOrd="0" destOrd="0" presId="urn:microsoft.com/office/officeart/2005/8/layout/hierarchy1"/>
    <dgm:cxn modelId="{7C6BDE99-A10C-4AB2-B548-BDF5FC1D923C}" type="presOf" srcId="{CA713E53-327B-45C6-9716-1AC6064E7D6B}" destId="{F25A5BF8-B591-48A1-9AB8-9EE16F9D4502}" srcOrd="0" destOrd="0" presId="urn:microsoft.com/office/officeart/2005/8/layout/hierarchy1"/>
    <dgm:cxn modelId="{89CFA3A2-7A58-4C59-8A1D-3A202CF5C01D}" srcId="{4F57CC4E-BA0F-4AD3-8601-6E8F008D5366}" destId="{C75B364B-2929-48CE-B4ED-449156A9BEC1}" srcOrd="2" destOrd="0" parTransId="{67E336E5-840B-4109-BFF7-2DBD68AF32EB}" sibTransId="{0B20D00E-BEFD-478A-AFBC-812436ABC480}"/>
    <dgm:cxn modelId="{3BB56BA8-651C-4431-9E5E-0F7C2420C58F}" srcId="{4F57CC4E-BA0F-4AD3-8601-6E8F008D5366}" destId="{CA713E53-327B-45C6-9716-1AC6064E7D6B}" srcOrd="1" destOrd="0" parTransId="{AFB41301-5FF7-404B-A964-1872D8DD0D5A}" sibTransId="{D120AACC-63E7-40E0-8A90-17E502CB9171}"/>
    <dgm:cxn modelId="{5D6A39C6-B59A-4087-9C8F-C7AAF6D2CD89}" srcId="{7D4442BB-AF57-424C-AEFF-A52D857EA87F}" destId="{4F57CC4E-BA0F-4AD3-8601-6E8F008D5366}" srcOrd="0" destOrd="0" parTransId="{07FEA44B-1BB4-4BA0-ACD9-AB7BC08CDBA0}" sibTransId="{387CE1F6-B4BA-4B71-BEAD-C900399F5DB8}"/>
    <dgm:cxn modelId="{80C662DB-BFF7-4EE6-BAC9-40F450F8C3FE}" type="presOf" srcId="{168ABC67-2209-4CB2-8500-2B160C3EFDCE}" destId="{37636BB1-C742-45C5-9D79-F252E89C7ECD}" srcOrd="0" destOrd="0" presId="urn:microsoft.com/office/officeart/2005/8/layout/hierarchy1"/>
    <dgm:cxn modelId="{229E1081-D3E5-4108-B6CF-F0CACF2105F7}" type="presParOf" srcId="{EEB2EC2E-4138-4727-8239-7EDCBE139CF4}" destId="{139312F3-A004-462F-8E13-8089346AD996}" srcOrd="0" destOrd="0" presId="urn:microsoft.com/office/officeart/2005/8/layout/hierarchy1"/>
    <dgm:cxn modelId="{10D31B76-4AAA-4DFE-914A-F73ADF8A91A1}" type="presParOf" srcId="{139312F3-A004-462F-8E13-8089346AD996}" destId="{C7818043-DE73-4695-B40E-F223FC8DA8E6}" srcOrd="0" destOrd="0" presId="urn:microsoft.com/office/officeart/2005/8/layout/hierarchy1"/>
    <dgm:cxn modelId="{D0851F67-EAC1-40C8-A5DA-333A874E730A}" type="presParOf" srcId="{C7818043-DE73-4695-B40E-F223FC8DA8E6}" destId="{C93DD93B-475B-4EE5-824D-BA5657EBE41B}" srcOrd="0" destOrd="0" presId="urn:microsoft.com/office/officeart/2005/8/layout/hierarchy1"/>
    <dgm:cxn modelId="{4FA9C246-5FB4-43C8-B67D-E480D3A406B5}" type="presParOf" srcId="{C7818043-DE73-4695-B40E-F223FC8DA8E6}" destId="{76DDE68F-06FE-476E-AE8F-552022C6EBD9}" srcOrd="1" destOrd="0" presId="urn:microsoft.com/office/officeart/2005/8/layout/hierarchy1"/>
    <dgm:cxn modelId="{CE39A928-DE1B-473B-A008-9BA4B71B1318}" type="presParOf" srcId="{139312F3-A004-462F-8E13-8089346AD996}" destId="{0E47B2C8-CFD8-4104-9BDF-93BBAAD27B48}" srcOrd="1" destOrd="0" presId="urn:microsoft.com/office/officeart/2005/8/layout/hierarchy1"/>
    <dgm:cxn modelId="{F496D986-D8AF-4A41-BDA6-42F171EFDF19}" type="presParOf" srcId="{0E47B2C8-CFD8-4104-9BDF-93BBAAD27B48}" destId="{37636BB1-C742-45C5-9D79-F252E89C7ECD}" srcOrd="0" destOrd="0" presId="urn:microsoft.com/office/officeart/2005/8/layout/hierarchy1"/>
    <dgm:cxn modelId="{743BA13C-EF21-435C-9D56-45EA9BE558C1}" type="presParOf" srcId="{0E47B2C8-CFD8-4104-9BDF-93BBAAD27B48}" destId="{10D9AFD9-2CFC-4A56-9EF8-F70FFC01E425}" srcOrd="1" destOrd="0" presId="urn:microsoft.com/office/officeart/2005/8/layout/hierarchy1"/>
    <dgm:cxn modelId="{A07BA629-16F9-473E-A0AB-0A59A6ECA7D1}" type="presParOf" srcId="{10D9AFD9-2CFC-4A56-9EF8-F70FFC01E425}" destId="{B5492115-5DC0-4D15-949F-CDC5E1A35C22}" srcOrd="0" destOrd="0" presId="urn:microsoft.com/office/officeart/2005/8/layout/hierarchy1"/>
    <dgm:cxn modelId="{34FC2CD3-D982-447B-8FC4-4780404B9C9D}" type="presParOf" srcId="{B5492115-5DC0-4D15-949F-CDC5E1A35C22}" destId="{745394B5-7D98-4FB9-A1CE-DFEFF1BCF8DC}" srcOrd="0" destOrd="0" presId="urn:microsoft.com/office/officeart/2005/8/layout/hierarchy1"/>
    <dgm:cxn modelId="{1FB8138F-4875-46CC-81D0-02608CCCD35C}" type="presParOf" srcId="{B5492115-5DC0-4D15-949F-CDC5E1A35C22}" destId="{9B6C20DC-0493-47D7-AFF4-06B4853B49B4}" srcOrd="1" destOrd="0" presId="urn:microsoft.com/office/officeart/2005/8/layout/hierarchy1"/>
    <dgm:cxn modelId="{005C7FDE-5293-41EC-9AB9-D9CBBC3C7E5B}" type="presParOf" srcId="{10D9AFD9-2CFC-4A56-9EF8-F70FFC01E425}" destId="{13D36EA6-6E15-4928-96FF-1F5223670362}" srcOrd="1" destOrd="0" presId="urn:microsoft.com/office/officeart/2005/8/layout/hierarchy1"/>
    <dgm:cxn modelId="{5D17DD0E-056F-4029-931A-DE51553BC3FD}" type="presParOf" srcId="{0E47B2C8-CFD8-4104-9BDF-93BBAAD27B48}" destId="{36448B84-8325-4DE5-8DCF-6BA73E7A08FD}" srcOrd="2" destOrd="0" presId="urn:microsoft.com/office/officeart/2005/8/layout/hierarchy1"/>
    <dgm:cxn modelId="{16ABBBE2-0ACF-49B1-85A1-6B51A2CF1912}" type="presParOf" srcId="{0E47B2C8-CFD8-4104-9BDF-93BBAAD27B48}" destId="{CF596185-EBAA-4911-8A04-FED4069EA9A7}" srcOrd="3" destOrd="0" presId="urn:microsoft.com/office/officeart/2005/8/layout/hierarchy1"/>
    <dgm:cxn modelId="{34A5898C-6E50-406E-B997-65641DACBFDE}" type="presParOf" srcId="{CF596185-EBAA-4911-8A04-FED4069EA9A7}" destId="{756433EB-198E-46AE-92DC-E3654FA7745D}" srcOrd="0" destOrd="0" presId="urn:microsoft.com/office/officeart/2005/8/layout/hierarchy1"/>
    <dgm:cxn modelId="{8A9DFD18-9AFC-44FF-8934-E6251D4D884F}" type="presParOf" srcId="{756433EB-198E-46AE-92DC-E3654FA7745D}" destId="{2D432298-6F4B-442F-A4DE-4516C9384C46}" srcOrd="0" destOrd="0" presId="urn:microsoft.com/office/officeart/2005/8/layout/hierarchy1"/>
    <dgm:cxn modelId="{2B14DC90-B447-4748-9B3D-744DA8196171}" type="presParOf" srcId="{756433EB-198E-46AE-92DC-E3654FA7745D}" destId="{F25A5BF8-B591-48A1-9AB8-9EE16F9D4502}" srcOrd="1" destOrd="0" presId="urn:microsoft.com/office/officeart/2005/8/layout/hierarchy1"/>
    <dgm:cxn modelId="{885BEA80-56F7-49E3-8E09-CE4EB6332D4F}" type="presParOf" srcId="{CF596185-EBAA-4911-8A04-FED4069EA9A7}" destId="{945B92B5-04F4-4C47-BAA4-8689FEB6C5B7}" srcOrd="1" destOrd="0" presId="urn:microsoft.com/office/officeart/2005/8/layout/hierarchy1"/>
    <dgm:cxn modelId="{FB033B70-FC31-4B39-85EE-4787B5C8B92C}" type="presParOf" srcId="{0E47B2C8-CFD8-4104-9BDF-93BBAAD27B48}" destId="{0E7E1E20-0236-4F2A-96F3-6E91F0C31100}" srcOrd="4" destOrd="0" presId="urn:microsoft.com/office/officeart/2005/8/layout/hierarchy1"/>
    <dgm:cxn modelId="{9F9EFBDE-E357-42FC-91E1-7FF23DD460D2}" type="presParOf" srcId="{0E47B2C8-CFD8-4104-9BDF-93BBAAD27B48}" destId="{1D146D68-385D-4836-BBEE-665932F06237}" srcOrd="5" destOrd="0" presId="urn:microsoft.com/office/officeart/2005/8/layout/hierarchy1"/>
    <dgm:cxn modelId="{921A6F4A-BAA9-40FB-B820-6ADC28D3FD86}" type="presParOf" srcId="{1D146D68-385D-4836-BBEE-665932F06237}" destId="{89B60CD7-FD63-4CEC-AF56-09889BBB2BCC}" srcOrd="0" destOrd="0" presId="urn:microsoft.com/office/officeart/2005/8/layout/hierarchy1"/>
    <dgm:cxn modelId="{F3CDB16F-C8AB-477E-9A0E-9161B2DDCAB2}" type="presParOf" srcId="{89B60CD7-FD63-4CEC-AF56-09889BBB2BCC}" destId="{0C9D1C62-37AE-4148-9185-074B90660504}" srcOrd="0" destOrd="0" presId="urn:microsoft.com/office/officeart/2005/8/layout/hierarchy1"/>
    <dgm:cxn modelId="{66094505-8644-4997-A4BC-AA31FF3C919E}" type="presParOf" srcId="{89B60CD7-FD63-4CEC-AF56-09889BBB2BCC}" destId="{A3676643-4A8C-4DED-857C-66BC4C8AB4CA}" srcOrd="1" destOrd="0" presId="urn:microsoft.com/office/officeart/2005/8/layout/hierarchy1"/>
    <dgm:cxn modelId="{EC9C0C03-53A0-4C15-8DCA-51E4A23C852D}" type="presParOf" srcId="{1D146D68-385D-4836-BBEE-665932F06237}" destId="{A532C730-6091-4B3B-BD27-E4461154D8D2}"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08EBA-03A7-4A72-A4F6-497595A314F7}" type="doc">
      <dgm:prSet loTypeId="urn:microsoft.com/office/officeart/2005/8/layout/list1" loCatId="list" qsTypeId="urn:microsoft.com/office/officeart/2005/8/quickstyle/simple1" qsCatId="simple" csTypeId="urn:microsoft.com/office/officeart/2005/8/colors/accent3_2" csCatId="accent3"/>
      <dgm:spPr/>
      <dgm:t>
        <a:bodyPr/>
        <a:lstStyle/>
        <a:p>
          <a:endParaRPr lang="en-US"/>
        </a:p>
      </dgm:t>
    </dgm:pt>
    <dgm:pt modelId="{CAB7B6DB-97C7-443A-8B97-DA0551DEF1FB}">
      <dgm:prSet/>
      <dgm:spPr/>
      <dgm:t>
        <a:bodyPr/>
        <a:lstStyle/>
        <a:p>
          <a:pPr>
            <a:lnSpc>
              <a:spcPct val="100000"/>
            </a:lnSpc>
          </a:pPr>
          <a:r>
            <a:rPr lang="nl-BE"/>
            <a:t>First study published in 2006</a:t>
          </a:r>
          <a:endParaRPr lang="en-US"/>
        </a:p>
      </dgm:t>
    </dgm:pt>
    <dgm:pt modelId="{F63490A6-187C-40EB-BD96-51454ACEA665}" type="parTrans" cxnId="{F45A82D7-E5B8-4766-A690-AEDA88876EC8}">
      <dgm:prSet/>
      <dgm:spPr/>
      <dgm:t>
        <a:bodyPr/>
        <a:lstStyle/>
        <a:p>
          <a:endParaRPr lang="en-US"/>
        </a:p>
      </dgm:t>
    </dgm:pt>
    <dgm:pt modelId="{5A38F115-FDF6-4786-918C-51E6CBF86CDF}" type="sibTrans" cxnId="{F45A82D7-E5B8-4766-A690-AEDA88876EC8}">
      <dgm:prSet/>
      <dgm:spPr/>
      <dgm:t>
        <a:bodyPr/>
        <a:lstStyle/>
        <a:p>
          <a:endParaRPr lang="en-US"/>
        </a:p>
      </dgm:t>
    </dgm:pt>
    <dgm:pt modelId="{7EF2D392-C739-4CCB-8D97-9AE68E0EED5B}">
      <dgm:prSet/>
      <dgm:spPr/>
      <dgm:t>
        <a:bodyPr/>
        <a:lstStyle/>
        <a:p>
          <a:pPr>
            <a:lnSpc>
              <a:spcPct val="100000"/>
            </a:lnSpc>
          </a:pPr>
          <a:r>
            <a:rPr lang="nl-BE"/>
            <a:t>44 studies, 73% in recent 5 years</a:t>
          </a:r>
          <a:endParaRPr lang="en-US"/>
        </a:p>
      </dgm:t>
    </dgm:pt>
    <dgm:pt modelId="{5CBEBC80-54EB-41C3-9EB8-709DC3285C3D}" type="parTrans" cxnId="{C40C9410-2D0C-4E75-B64B-C3345888A663}">
      <dgm:prSet/>
      <dgm:spPr/>
      <dgm:t>
        <a:bodyPr/>
        <a:lstStyle/>
        <a:p>
          <a:endParaRPr lang="en-US"/>
        </a:p>
      </dgm:t>
    </dgm:pt>
    <dgm:pt modelId="{7170E8EB-05BE-4C82-A1D6-0934633ADCF2}" type="sibTrans" cxnId="{C40C9410-2D0C-4E75-B64B-C3345888A663}">
      <dgm:prSet/>
      <dgm:spPr/>
      <dgm:t>
        <a:bodyPr/>
        <a:lstStyle/>
        <a:p>
          <a:endParaRPr lang="en-US"/>
        </a:p>
      </dgm:t>
    </dgm:pt>
    <dgm:pt modelId="{16B42BAD-B51B-4269-8CEF-720A8DD84492}">
      <dgm:prSet/>
      <dgm:spPr/>
      <dgm:t>
        <a:bodyPr/>
        <a:lstStyle/>
        <a:p>
          <a:pPr>
            <a:lnSpc>
              <a:spcPct val="100000"/>
            </a:lnSpc>
          </a:pPr>
          <a:r>
            <a:rPr lang="nl-BE"/>
            <a:t>Content of CGA</a:t>
          </a:r>
          <a:endParaRPr lang="en-US"/>
        </a:p>
      </dgm:t>
    </dgm:pt>
    <dgm:pt modelId="{5D487C95-5721-4E4C-BB25-C65A80CBA7CE}" type="parTrans" cxnId="{A2D040FB-2B86-4473-BAF5-404EAF583493}">
      <dgm:prSet/>
      <dgm:spPr/>
      <dgm:t>
        <a:bodyPr/>
        <a:lstStyle/>
        <a:p>
          <a:endParaRPr lang="en-US"/>
        </a:p>
      </dgm:t>
    </dgm:pt>
    <dgm:pt modelId="{86CFDDB6-F41D-4BDF-AB16-C0EA0DD84EAD}" type="sibTrans" cxnId="{A2D040FB-2B86-4473-BAF5-404EAF583493}">
      <dgm:prSet/>
      <dgm:spPr/>
      <dgm:t>
        <a:bodyPr/>
        <a:lstStyle/>
        <a:p>
          <a:endParaRPr lang="en-US"/>
        </a:p>
      </dgm:t>
    </dgm:pt>
    <dgm:pt modelId="{04BC3DB1-C6EB-4E81-90D7-4941C22A5466}">
      <dgm:prSet/>
      <dgm:spPr/>
      <dgm:t>
        <a:bodyPr/>
        <a:lstStyle/>
        <a:p>
          <a:pPr>
            <a:lnSpc>
              <a:spcPct val="100000"/>
            </a:lnSpc>
          </a:pPr>
          <a:r>
            <a:rPr lang="nl-BE"/>
            <a:t>Median of 4 domains</a:t>
          </a:r>
          <a:endParaRPr lang="en-US"/>
        </a:p>
      </dgm:t>
    </dgm:pt>
    <dgm:pt modelId="{3EAD9A44-3A93-4CA4-84BC-0EBE49811BC7}" type="parTrans" cxnId="{0829D0B3-5284-425C-9656-226242641487}">
      <dgm:prSet/>
      <dgm:spPr/>
      <dgm:t>
        <a:bodyPr/>
        <a:lstStyle/>
        <a:p>
          <a:endParaRPr lang="en-US"/>
        </a:p>
      </dgm:t>
    </dgm:pt>
    <dgm:pt modelId="{1383CA66-BD09-43E1-8133-0ACEBB9B358F}" type="sibTrans" cxnId="{0829D0B3-5284-425C-9656-226242641487}">
      <dgm:prSet/>
      <dgm:spPr/>
      <dgm:t>
        <a:bodyPr/>
        <a:lstStyle/>
        <a:p>
          <a:endParaRPr lang="en-US"/>
        </a:p>
      </dgm:t>
    </dgm:pt>
    <dgm:pt modelId="{C62468A4-6B73-4F36-816C-33765418026E}">
      <dgm:prSet/>
      <dgm:spPr/>
      <dgm:t>
        <a:bodyPr/>
        <a:lstStyle/>
        <a:p>
          <a:pPr>
            <a:lnSpc>
              <a:spcPct val="100000"/>
            </a:lnSpc>
          </a:pPr>
          <a:r>
            <a:rPr lang="nl-BE"/>
            <a:t>In order of frequency:</a:t>
          </a:r>
          <a:endParaRPr lang="en-US"/>
        </a:p>
      </dgm:t>
    </dgm:pt>
    <dgm:pt modelId="{3077FBFF-19B2-476C-8C05-8EAED5AC2458}" type="parTrans" cxnId="{E74BB466-A778-4294-A220-31F9398ED1DE}">
      <dgm:prSet/>
      <dgm:spPr/>
      <dgm:t>
        <a:bodyPr/>
        <a:lstStyle/>
        <a:p>
          <a:endParaRPr lang="en-US"/>
        </a:p>
      </dgm:t>
    </dgm:pt>
    <dgm:pt modelId="{5DFF6A96-6973-405E-8479-895D08FC2DA6}" type="sibTrans" cxnId="{E74BB466-A778-4294-A220-31F9398ED1DE}">
      <dgm:prSet/>
      <dgm:spPr/>
      <dgm:t>
        <a:bodyPr/>
        <a:lstStyle/>
        <a:p>
          <a:endParaRPr lang="en-US"/>
        </a:p>
      </dgm:t>
    </dgm:pt>
    <dgm:pt modelId="{5DBF888F-4715-4F25-B99B-BFAAE52EC9DB}">
      <dgm:prSet/>
      <dgm:spPr/>
      <dgm:t>
        <a:bodyPr/>
        <a:lstStyle/>
        <a:p>
          <a:r>
            <a:rPr lang="nl-BE"/>
            <a:t>IADL, ADL, cognition, mood, physical capacity, polypharmacy, nutrition, frailty, social support</a:t>
          </a:r>
          <a:endParaRPr lang="en-US"/>
        </a:p>
      </dgm:t>
    </dgm:pt>
    <dgm:pt modelId="{3567C31F-A8BC-43B1-9CE3-542995AB83D7}" type="parTrans" cxnId="{3A3C6C95-1BFE-4F9E-A4C3-5F87ECB38A77}">
      <dgm:prSet/>
      <dgm:spPr/>
      <dgm:t>
        <a:bodyPr/>
        <a:lstStyle/>
        <a:p>
          <a:endParaRPr lang="en-US"/>
        </a:p>
      </dgm:t>
    </dgm:pt>
    <dgm:pt modelId="{928021FC-AF3F-4B8E-A279-09FDDD1DE38D}" type="sibTrans" cxnId="{3A3C6C95-1BFE-4F9E-A4C3-5F87ECB38A77}">
      <dgm:prSet/>
      <dgm:spPr/>
      <dgm:t>
        <a:bodyPr/>
        <a:lstStyle/>
        <a:p>
          <a:endParaRPr lang="en-US"/>
        </a:p>
      </dgm:t>
    </dgm:pt>
    <dgm:pt modelId="{B7343016-B8CA-4860-B7F3-14201F51CF24}">
      <dgm:prSet/>
      <dgm:spPr/>
      <dgm:t>
        <a:bodyPr/>
        <a:lstStyle/>
        <a:p>
          <a:pPr>
            <a:lnSpc>
              <a:spcPct val="100000"/>
            </a:lnSpc>
          </a:pPr>
          <a:r>
            <a:rPr lang="nl-BE"/>
            <a:t>Outcomes</a:t>
          </a:r>
          <a:endParaRPr lang="en-US"/>
        </a:p>
      </dgm:t>
    </dgm:pt>
    <dgm:pt modelId="{281A54B9-CC0D-4D42-A79B-85673BE28B7D}" type="parTrans" cxnId="{8B09A1D1-D3AC-41EB-8BBB-0E05F4D82C10}">
      <dgm:prSet/>
      <dgm:spPr/>
      <dgm:t>
        <a:bodyPr/>
        <a:lstStyle/>
        <a:p>
          <a:endParaRPr lang="en-US"/>
        </a:p>
      </dgm:t>
    </dgm:pt>
    <dgm:pt modelId="{7A855C6B-5C9F-4D4C-BDA1-12FFD6F350C9}" type="sibTrans" cxnId="{8B09A1D1-D3AC-41EB-8BBB-0E05F4D82C10}">
      <dgm:prSet/>
      <dgm:spPr/>
      <dgm:t>
        <a:bodyPr/>
        <a:lstStyle/>
        <a:p>
          <a:endParaRPr lang="en-US"/>
        </a:p>
      </dgm:t>
    </dgm:pt>
    <dgm:pt modelId="{F52FC20B-38BF-4E1D-9ADB-665D9958ED77}">
      <dgm:prSet/>
      <dgm:spPr/>
      <dgm:t>
        <a:bodyPr/>
        <a:lstStyle/>
        <a:p>
          <a:pPr>
            <a:lnSpc>
              <a:spcPct val="100000"/>
            </a:lnSpc>
          </a:pPr>
          <a:r>
            <a:rPr lang="nl-BE"/>
            <a:t>Mortality</a:t>
          </a:r>
          <a:endParaRPr lang="en-US"/>
        </a:p>
      </dgm:t>
    </dgm:pt>
    <dgm:pt modelId="{A1FD41FE-C7F3-42A6-8088-E554DE34F19C}" type="parTrans" cxnId="{FFFFED85-208A-45EB-82AB-22574F907536}">
      <dgm:prSet/>
      <dgm:spPr/>
      <dgm:t>
        <a:bodyPr/>
        <a:lstStyle/>
        <a:p>
          <a:endParaRPr lang="en-US"/>
        </a:p>
      </dgm:t>
    </dgm:pt>
    <dgm:pt modelId="{EBB7784A-1744-48F2-BDF3-232D394567E6}" type="sibTrans" cxnId="{FFFFED85-208A-45EB-82AB-22574F907536}">
      <dgm:prSet/>
      <dgm:spPr/>
      <dgm:t>
        <a:bodyPr/>
        <a:lstStyle/>
        <a:p>
          <a:endParaRPr lang="en-US"/>
        </a:p>
      </dgm:t>
    </dgm:pt>
    <dgm:pt modelId="{EF07F35D-527D-4CE7-B95D-9F7A95172844}">
      <dgm:prSet/>
      <dgm:spPr/>
      <dgm:t>
        <a:bodyPr/>
        <a:lstStyle/>
        <a:p>
          <a:pPr>
            <a:lnSpc>
              <a:spcPct val="100000"/>
            </a:lnSpc>
          </a:pPr>
          <a:r>
            <a:rPr lang="nl-BE"/>
            <a:t>Treatment-related toxicity</a:t>
          </a:r>
          <a:endParaRPr lang="en-US"/>
        </a:p>
      </dgm:t>
    </dgm:pt>
    <dgm:pt modelId="{A690401D-9CAC-43D7-9C90-8ACDB52490F9}" type="parTrans" cxnId="{B8A1AC40-3AB8-4AC8-ADF8-E3085497A799}">
      <dgm:prSet/>
      <dgm:spPr/>
      <dgm:t>
        <a:bodyPr/>
        <a:lstStyle/>
        <a:p>
          <a:endParaRPr lang="en-US"/>
        </a:p>
      </dgm:t>
    </dgm:pt>
    <dgm:pt modelId="{A85BC47B-F3B4-4530-BF59-77A98D73FE54}" type="sibTrans" cxnId="{B8A1AC40-3AB8-4AC8-ADF8-E3085497A799}">
      <dgm:prSet/>
      <dgm:spPr/>
      <dgm:t>
        <a:bodyPr/>
        <a:lstStyle/>
        <a:p>
          <a:endParaRPr lang="en-US"/>
        </a:p>
      </dgm:t>
    </dgm:pt>
    <dgm:pt modelId="{BA53999C-BC91-47F6-9542-AEDCC4F1A99D}">
      <dgm:prSet/>
      <dgm:spPr/>
      <dgm:t>
        <a:bodyPr/>
        <a:lstStyle/>
        <a:p>
          <a:pPr>
            <a:lnSpc>
              <a:spcPct val="100000"/>
            </a:lnSpc>
          </a:pPr>
          <a:r>
            <a:rPr lang="nl-BE"/>
            <a:t>Treatment completion</a:t>
          </a:r>
          <a:endParaRPr lang="en-US"/>
        </a:p>
      </dgm:t>
    </dgm:pt>
    <dgm:pt modelId="{863E36A9-7AEE-490C-8BDA-5BD14E41B2CD}" type="parTrans" cxnId="{38540CA5-8DC9-4FB3-9812-17642FD240C9}">
      <dgm:prSet/>
      <dgm:spPr/>
      <dgm:t>
        <a:bodyPr/>
        <a:lstStyle/>
        <a:p>
          <a:endParaRPr lang="en-US"/>
        </a:p>
      </dgm:t>
    </dgm:pt>
    <dgm:pt modelId="{17185215-611B-4B8A-B398-896E80F8FBB4}" type="sibTrans" cxnId="{38540CA5-8DC9-4FB3-9812-17642FD240C9}">
      <dgm:prSet/>
      <dgm:spPr/>
      <dgm:t>
        <a:bodyPr/>
        <a:lstStyle/>
        <a:p>
          <a:endParaRPr lang="en-US"/>
        </a:p>
      </dgm:t>
    </dgm:pt>
    <dgm:pt modelId="{E551FDE0-01BC-4A1C-BC56-F4AFBBD26620}">
      <dgm:prSet/>
      <dgm:spPr/>
      <dgm:t>
        <a:bodyPr/>
        <a:lstStyle/>
        <a:p>
          <a:pPr>
            <a:lnSpc>
              <a:spcPct val="100000"/>
            </a:lnSpc>
          </a:pPr>
          <a:r>
            <a:rPr lang="nl-BE"/>
            <a:t>Health care utilization</a:t>
          </a:r>
          <a:endParaRPr lang="en-US"/>
        </a:p>
      </dgm:t>
    </dgm:pt>
    <dgm:pt modelId="{4F3BB782-15CF-4EDE-BD4A-5059D1CFC003}" type="parTrans" cxnId="{A60CD2EE-5C15-4FE6-8E73-412150E05B0C}">
      <dgm:prSet/>
      <dgm:spPr/>
      <dgm:t>
        <a:bodyPr/>
        <a:lstStyle/>
        <a:p>
          <a:endParaRPr lang="en-US"/>
        </a:p>
      </dgm:t>
    </dgm:pt>
    <dgm:pt modelId="{5E002DBE-59F3-455C-A102-51547D75690E}" type="sibTrans" cxnId="{A60CD2EE-5C15-4FE6-8E73-412150E05B0C}">
      <dgm:prSet/>
      <dgm:spPr/>
      <dgm:t>
        <a:bodyPr/>
        <a:lstStyle/>
        <a:p>
          <a:endParaRPr lang="en-US"/>
        </a:p>
      </dgm:t>
    </dgm:pt>
    <dgm:pt modelId="{A740F0CF-2412-4348-BC56-B7460E77C03F}">
      <dgm:prSet/>
      <dgm:spPr/>
      <dgm:t>
        <a:bodyPr/>
        <a:lstStyle/>
        <a:p>
          <a:pPr>
            <a:lnSpc>
              <a:spcPct val="100000"/>
            </a:lnSpc>
          </a:pPr>
          <a:r>
            <a:rPr lang="nl-BE"/>
            <a:t>Nothing on quality of life</a:t>
          </a:r>
          <a:endParaRPr lang="en-US"/>
        </a:p>
      </dgm:t>
    </dgm:pt>
    <dgm:pt modelId="{0AE08097-1DC4-4D72-B874-B284C78A7E77}" type="parTrans" cxnId="{9FED4895-7DA9-4CD7-8362-3C6C326B0F4C}">
      <dgm:prSet/>
      <dgm:spPr/>
      <dgm:t>
        <a:bodyPr/>
        <a:lstStyle/>
        <a:p>
          <a:endParaRPr lang="en-US"/>
        </a:p>
      </dgm:t>
    </dgm:pt>
    <dgm:pt modelId="{394B6296-3BA0-46D1-A506-0950AFBB1EFE}" type="sibTrans" cxnId="{9FED4895-7DA9-4CD7-8362-3C6C326B0F4C}">
      <dgm:prSet/>
      <dgm:spPr/>
      <dgm:t>
        <a:bodyPr/>
        <a:lstStyle/>
        <a:p>
          <a:endParaRPr lang="en-US"/>
        </a:p>
      </dgm:t>
    </dgm:pt>
    <dgm:pt modelId="{8667B0CE-A98F-4123-9CE2-FFDA99174358}" type="pres">
      <dgm:prSet presAssocID="{4A708EBA-03A7-4A72-A4F6-497595A314F7}" presName="linear" presStyleCnt="0">
        <dgm:presLayoutVars>
          <dgm:dir/>
          <dgm:animLvl val="lvl"/>
          <dgm:resizeHandles val="exact"/>
        </dgm:presLayoutVars>
      </dgm:prSet>
      <dgm:spPr/>
    </dgm:pt>
    <dgm:pt modelId="{2D5B1D05-0662-4C9A-82C4-0D6F60CED0A0}" type="pres">
      <dgm:prSet presAssocID="{CAB7B6DB-97C7-443A-8B97-DA0551DEF1FB}" presName="parentLin" presStyleCnt="0"/>
      <dgm:spPr/>
    </dgm:pt>
    <dgm:pt modelId="{B9692486-F28A-44DB-9F7D-FB9F92714D85}" type="pres">
      <dgm:prSet presAssocID="{CAB7B6DB-97C7-443A-8B97-DA0551DEF1FB}" presName="parentLeftMargin" presStyleLbl="node1" presStyleIdx="0" presStyleCnt="4"/>
      <dgm:spPr/>
    </dgm:pt>
    <dgm:pt modelId="{5A6B4B80-85EA-429F-A74B-C0FE4BECE714}" type="pres">
      <dgm:prSet presAssocID="{CAB7B6DB-97C7-443A-8B97-DA0551DEF1FB}" presName="parentText" presStyleLbl="node1" presStyleIdx="0" presStyleCnt="4">
        <dgm:presLayoutVars>
          <dgm:chMax val="0"/>
          <dgm:bulletEnabled val="1"/>
        </dgm:presLayoutVars>
      </dgm:prSet>
      <dgm:spPr/>
    </dgm:pt>
    <dgm:pt modelId="{4C08D14C-9137-4DC3-8C98-3211E9C73F1E}" type="pres">
      <dgm:prSet presAssocID="{CAB7B6DB-97C7-443A-8B97-DA0551DEF1FB}" presName="negativeSpace" presStyleCnt="0"/>
      <dgm:spPr/>
    </dgm:pt>
    <dgm:pt modelId="{8F09DCB7-87B3-4541-A7B2-F821B2D18577}" type="pres">
      <dgm:prSet presAssocID="{CAB7B6DB-97C7-443A-8B97-DA0551DEF1FB}" presName="childText" presStyleLbl="conFgAcc1" presStyleIdx="0" presStyleCnt="4">
        <dgm:presLayoutVars>
          <dgm:bulletEnabled val="1"/>
        </dgm:presLayoutVars>
      </dgm:prSet>
      <dgm:spPr/>
    </dgm:pt>
    <dgm:pt modelId="{82FBD9FC-A45F-465B-9716-BF85B20E23FF}" type="pres">
      <dgm:prSet presAssocID="{5A38F115-FDF6-4786-918C-51E6CBF86CDF}" presName="spaceBetweenRectangles" presStyleCnt="0"/>
      <dgm:spPr/>
    </dgm:pt>
    <dgm:pt modelId="{C6F212C3-99BB-476A-BA1A-9DE8B21DF185}" type="pres">
      <dgm:prSet presAssocID="{7EF2D392-C739-4CCB-8D97-9AE68E0EED5B}" presName="parentLin" presStyleCnt="0"/>
      <dgm:spPr/>
    </dgm:pt>
    <dgm:pt modelId="{85BC0B58-FCBD-4016-99B3-78BF73A97C19}" type="pres">
      <dgm:prSet presAssocID="{7EF2D392-C739-4CCB-8D97-9AE68E0EED5B}" presName="parentLeftMargin" presStyleLbl="node1" presStyleIdx="0" presStyleCnt="4"/>
      <dgm:spPr/>
    </dgm:pt>
    <dgm:pt modelId="{3798C684-D5D8-4AE3-BBB8-63302CB4A05B}" type="pres">
      <dgm:prSet presAssocID="{7EF2D392-C739-4CCB-8D97-9AE68E0EED5B}" presName="parentText" presStyleLbl="node1" presStyleIdx="1" presStyleCnt="4">
        <dgm:presLayoutVars>
          <dgm:chMax val="0"/>
          <dgm:bulletEnabled val="1"/>
        </dgm:presLayoutVars>
      </dgm:prSet>
      <dgm:spPr/>
    </dgm:pt>
    <dgm:pt modelId="{C94A1078-D1F3-47F9-904B-62E982DB82DC}" type="pres">
      <dgm:prSet presAssocID="{7EF2D392-C739-4CCB-8D97-9AE68E0EED5B}" presName="negativeSpace" presStyleCnt="0"/>
      <dgm:spPr/>
    </dgm:pt>
    <dgm:pt modelId="{E59311A1-1088-4B66-B37C-E74ED8806C92}" type="pres">
      <dgm:prSet presAssocID="{7EF2D392-C739-4CCB-8D97-9AE68E0EED5B}" presName="childText" presStyleLbl="conFgAcc1" presStyleIdx="1" presStyleCnt="4">
        <dgm:presLayoutVars>
          <dgm:bulletEnabled val="1"/>
        </dgm:presLayoutVars>
      </dgm:prSet>
      <dgm:spPr/>
    </dgm:pt>
    <dgm:pt modelId="{5C975614-C8C7-4C3A-A61E-BB80DC73E56C}" type="pres">
      <dgm:prSet presAssocID="{7170E8EB-05BE-4C82-A1D6-0934633ADCF2}" presName="spaceBetweenRectangles" presStyleCnt="0"/>
      <dgm:spPr/>
    </dgm:pt>
    <dgm:pt modelId="{A28C07B6-4CD7-4FF6-90BB-AE5FF73DA099}" type="pres">
      <dgm:prSet presAssocID="{16B42BAD-B51B-4269-8CEF-720A8DD84492}" presName="parentLin" presStyleCnt="0"/>
      <dgm:spPr/>
    </dgm:pt>
    <dgm:pt modelId="{F01C34A2-50E9-4FB4-892D-DD928CCFDA43}" type="pres">
      <dgm:prSet presAssocID="{16B42BAD-B51B-4269-8CEF-720A8DD84492}" presName="parentLeftMargin" presStyleLbl="node1" presStyleIdx="1" presStyleCnt="4"/>
      <dgm:spPr/>
    </dgm:pt>
    <dgm:pt modelId="{4D4380D7-14D5-4AFC-B906-9A72B4E8B903}" type="pres">
      <dgm:prSet presAssocID="{16B42BAD-B51B-4269-8CEF-720A8DD84492}" presName="parentText" presStyleLbl="node1" presStyleIdx="2" presStyleCnt="4">
        <dgm:presLayoutVars>
          <dgm:chMax val="0"/>
          <dgm:bulletEnabled val="1"/>
        </dgm:presLayoutVars>
      </dgm:prSet>
      <dgm:spPr/>
    </dgm:pt>
    <dgm:pt modelId="{6C4FAF65-B2D7-4808-9190-0088626E3BA9}" type="pres">
      <dgm:prSet presAssocID="{16B42BAD-B51B-4269-8CEF-720A8DD84492}" presName="negativeSpace" presStyleCnt="0"/>
      <dgm:spPr/>
    </dgm:pt>
    <dgm:pt modelId="{8FD5DF40-A483-490B-A61C-55D74519379D}" type="pres">
      <dgm:prSet presAssocID="{16B42BAD-B51B-4269-8CEF-720A8DD84492}" presName="childText" presStyleLbl="conFgAcc1" presStyleIdx="2" presStyleCnt="4">
        <dgm:presLayoutVars>
          <dgm:bulletEnabled val="1"/>
        </dgm:presLayoutVars>
      </dgm:prSet>
      <dgm:spPr/>
    </dgm:pt>
    <dgm:pt modelId="{F9BB9968-5DEC-454C-BAC8-81FD4453ED1B}" type="pres">
      <dgm:prSet presAssocID="{86CFDDB6-F41D-4BDF-AB16-C0EA0DD84EAD}" presName="spaceBetweenRectangles" presStyleCnt="0"/>
      <dgm:spPr/>
    </dgm:pt>
    <dgm:pt modelId="{0943F7C1-4909-4C82-82DB-C0D578BADBF2}" type="pres">
      <dgm:prSet presAssocID="{B7343016-B8CA-4860-B7F3-14201F51CF24}" presName="parentLin" presStyleCnt="0"/>
      <dgm:spPr/>
    </dgm:pt>
    <dgm:pt modelId="{EE86D0D0-C57E-40E4-B329-7E051D9A132D}" type="pres">
      <dgm:prSet presAssocID="{B7343016-B8CA-4860-B7F3-14201F51CF24}" presName="parentLeftMargin" presStyleLbl="node1" presStyleIdx="2" presStyleCnt="4"/>
      <dgm:spPr/>
    </dgm:pt>
    <dgm:pt modelId="{D951B5B2-6A6D-4BDA-85A9-D87044FDB225}" type="pres">
      <dgm:prSet presAssocID="{B7343016-B8CA-4860-B7F3-14201F51CF24}" presName="parentText" presStyleLbl="node1" presStyleIdx="3" presStyleCnt="4">
        <dgm:presLayoutVars>
          <dgm:chMax val="0"/>
          <dgm:bulletEnabled val="1"/>
        </dgm:presLayoutVars>
      </dgm:prSet>
      <dgm:spPr/>
    </dgm:pt>
    <dgm:pt modelId="{41766333-70C4-4BEC-A8B4-EA3BB7B7DC21}" type="pres">
      <dgm:prSet presAssocID="{B7343016-B8CA-4860-B7F3-14201F51CF24}" presName="negativeSpace" presStyleCnt="0"/>
      <dgm:spPr/>
    </dgm:pt>
    <dgm:pt modelId="{E919C178-229D-4B56-92EB-33718BAB8AA4}" type="pres">
      <dgm:prSet presAssocID="{B7343016-B8CA-4860-B7F3-14201F51CF24}" presName="childText" presStyleLbl="conFgAcc1" presStyleIdx="3" presStyleCnt="4">
        <dgm:presLayoutVars>
          <dgm:bulletEnabled val="1"/>
        </dgm:presLayoutVars>
      </dgm:prSet>
      <dgm:spPr/>
    </dgm:pt>
  </dgm:ptLst>
  <dgm:cxnLst>
    <dgm:cxn modelId="{C40C9410-2D0C-4E75-B64B-C3345888A663}" srcId="{4A708EBA-03A7-4A72-A4F6-497595A314F7}" destId="{7EF2D392-C739-4CCB-8D97-9AE68E0EED5B}" srcOrd="1" destOrd="0" parTransId="{5CBEBC80-54EB-41C3-9EB8-709DC3285C3D}" sibTransId="{7170E8EB-05BE-4C82-A1D6-0934633ADCF2}"/>
    <dgm:cxn modelId="{794BFB1D-C642-487E-A25F-937DA0EBC636}" type="presOf" srcId="{04BC3DB1-C6EB-4E81-90D7-4941C22A5466}" destId="{8FD5DF40-A483-490B-A61C-55D74519379D}" srcOrd="0" destOrd="0" presId="urn:microsoft.com/office/officeart/2005/8/layout/list1"/>
    <dgm:cxn modelId="{E3F10D26-9EC4-421E-8946-4DF570F22D42}" type="presOf" srcId="{5DBF888F-4715-4F25-B99B-BFAAE52EC9DB}" destId="{8FD5DF40-A483-490B-A61C-55D74519379D}" srcOrd="0" destOrd="2" presId="urn:microsoft.com/office/officeart/2005/8/layout/list1"/>
    <dgm:cxn modelId="{130EDD26-9170-4A55-AD9E-FCC3F6B5B673}" type="presOf" srcId="{7EF2D392-C739-4CCB-8D97-9AE68E0EED5B}" destId="{85BC0B58-FCBD-4016-99B3-78BF73A97C19}" srcOrd="0" destOrd="0" presId="urn:microsoft.com/office/officeart/2005/8/layout/list1"/>
    <dgm:cxn modelId="{DBB37C31-04AA-46E7-A9B0-C1B0E7229EFB}" type="presOf" srcId="{16B42BAD-B51B-4269-8CEF-720A8DD84492}" destId="{4D4380D7-14D5-4AFC-B906-9A72B4E8B903}" srcOrd="1" destOrd="0" presId="urn:microsoft.com/office/officeart/2005/8/layout/list1"/>
    <dgm:cxn modelId="{B8A1AC40-3AB8-4AC8-ADF8-E3085497A799}" srcId="{B7343016-B8CA-4860-B7F3-14201F51CF24}" destId="{EF07F35D-527D-4CE7-B95D-9F7A95172844}" srcOrd="1" destOrd="0" parTransId="{A690401D-9CAC-43D7-9C90-8ACDB52490F9}" sibTransId="{A85BC47B-F3B4-4530-BF59-77A98D73FE54}"/>
    <dgm:cxn modelId="{E74BB466-A778-4294-A220-31F9398ED1DE}" srcId="{16B42BAD-B51B-4269-8CEF-720A8DD84492}" destId="{C62468A4-6B73-4F36-816C-33765418026E}" srcOrd="1" destOrd="0" parTransId="{3077FBFF-19B2-476C-8C05-8EAED5AC2458}" sibTransId="{5DFF6A96-6973-405E-8479-895D08FC2DA6}"/>
    <dgm:cxn modelId="{7F719C68-87E9-4C92-B3E8-1EEC201DBAA2}" type="presOf" srcId="{7EF2D392-C739-4CCB-8D97-9AE68E0EED5B}" destId="{3798C684-D5D8-4AE3-BBB8-63302CB4A05B}" srcOrd="1" destOrd="0" presId="urn:microsoft.com/office/officeart/2005/8/layout/list1"/>
    <dgm:cxn modelId="{A5A1E27B-24DE-4C12-AD88-AEF59B9825A1}" type="presOf" srcId="{CAB7B6DB-97C7-443A-8B97-DA0551DEF1FB}" destId="{B9692486-F28A-44DB-9F7D-FB9F92714D85}" srcOrd="0" destOrd="0" presId="urn:microsoft.com/office/officeart/2005/8/layout/list1"/>
    <dgm:cxn modelId="{776CE47B-0D08-4962-81C0-2E43298A90F2}" type="presOf" srcId="{EF07F35D-527D-4CE7-B95D-9F7A95172844}" destId="{E919C178-229D-4B56-92EB-33718BAB8AA4}" srcOrd="0" destOrd="1" presId="urn:microsoft.com/office/officeart/2005/8/layout/list1"/>
    <dgm:cxn modelId="{139EC97D-AEB6-4FD1-80DE-97EA3146297B}" type="presOf" srcId="{16B42BAD-B51B-4269-8CEF-720A8DD84492}" destId="{F01C34A2-50E9-4FB4-892D-DD928CCFDA43}" srcOrd="0" destOrd="0" presId="urn:microsoft.com/office/officeart/2005/8/layout/list1"/>
    <dgm:cxn modelId="{0E3D3B83-B0AA-4941-B44F-783D72AFD5DD}" type="presOf" srcId="{CAB7B6DB-97C7-443A-8B97-DA0551DEF1FB}" destId="{5A6B4B80-85EA-429F-A74B-C0FE4BECE714}" srcOrd="1" destOrd="0" presId="urn:microsoft.com/office/officeart/2005/8/layout/list1"/>
    <dgm:cxn modelId="{FFFFED85-208A-45EB-82AB-22574F907536}" srcId="{B7343016-B8CA-4860-B7F3-14201F51CF24}" destId="{F52FC20B-38BF-4E1D-9ADB-665D9958ED77}" srcOrd="0" destOrd="0" parTransId="{A1FD41FE-C7F3-42A6-8088-E554DE34F19C}" sibTransId="{EBB7784A-1744-48F2-BDF3-232D394567E6}"/>
    <dgm:cxn modelId="{9FED4895-7DA9-4CD7-8362-3C6C326B0F4C}" srcId="{B7343016-B8CA-4860-B7F3-14201F51CF24}" destId="{A740F0CF-2412-4348-BC56-B7460E77C03F}" srcOrd="4" destOrd="0" parTransId="{0AE08097-1DC4-4D72-B874-B284C78A7E77}" sibTransId="{394B6296-3BA0-46D1-A506-0950AFBB1EFE}"/>
    <dgm:cxn modelId="{3A3C6C95-1BFE-4F9E-A4C3-5F87ECB38A77}" srcId="{C62468A4-6B73-4F36-816C-33765418026E}" destId="{5DBF888F-4715-4F25-B99B-BFAAE52EC9DB}" srcOrd="0" destOrd="0" parTransId="{3567C31F-A8BC-43B1-9CE3-542995AB83D7}" sibTransId="{928021FC-AF3F-4B8E-A279-09FDDD1DE38D}"/>
    <dgm:cxn modelId="{BBD75FA3-4F1E-4359-AC19-0467DDB8B08F}" type="presOf" srcId="{F52FC20B-38BF-4E1D-9ADB-665D9958ED77}" destId="{E919C178-229D-4B56-92EB-33718BAB8AA4}" srcOrd="0" destOrd="0" presId="urn:microsoft.com/office/officeart/2005/8/layout/list1"/>
    <dgm:cxn modelId="{38540CA5-8DC9-4FB3-9812-17642FD240C9}" srcId="{B7343016-B8CA-4860-B7F3-14201F51CF24}" destId="{BA53999C-BC91-47F6-9542-AEDCC4F1A99D}" srcOrd="2" destOrd="0" parTransId="{863E36A9-7AEE-490C-8BDA-5BD14E41B2CD}" sibTransId="{17185215-611B-4B8A-B398-896E80F8FBB4}"/>
    <dgm:cxn modelId="{A04110AD-F58C-4187-BFDD-F20C68FB1725}" type="presOf" srcId="{B7343016-B8CA-4860-B7F3-14201F51CF24}" destId="{EE86D0D0-C57E-40E4-B329-7E051D9A132D}" srcOrd="0" destOrd="0" presId="urn:microsoft.com/office/officeart/2005/8/layout/list1"/>
    <dgm:cxn modelId="{0829D0B3-5284-425C-9656-226242641487}" srcId="{16B42BAD-B51B-4269-8CEF-720A8DD84492}" destId="{04BC3DB1-C6EB-4E81-90D7-4941C22A5466}" srcOrd="0" destOrd="0" parTransId="{3EAD9A44-3A93-4CA4-84BC-0EBE49811BC7}" sibTransId="{1383CA66-BD09-43E1-8133-0ACEBB9B358F}"/>
    <dgm:cxn modelId="{F8BEF1C1-08B7-49FE-814D-B047BD25F374}" type="presOf" srcId="{B7343016-B8CA-4860-B7F3-14201F51CF24}" destId="{D951B5B2-6A6D-4BDA-85A9-D87044FDB225}" srcOrd="1" destOrd="0" presId="urn:microsoft.com/office/officeart/2005/8/layout/list1"/>
    <dgm:cxn modelId="{7D72DFCB-1D43-4B31-BA84-75B0F9088F25}" type="presOf" srcId="{4A708EBA-03A7-4A72-A4F6-497595A314F7}" destId="{8667B0CE-A98F-4123-9CE2-FFDA99174358}" srcOrd="0" destOrd="0" presId="urn:microsoft.com/office/officeart/2005/8/layout/list1"/>
    <dgm:cxn modelId="{2FA6CCCE-872C-471D-94A6-029D3B4B776A}" type="presOf" srcId="{A740F0CF-2412-4348-BC56-B7460E77C03F}" destId="{E919C178-229D-4B56-92EB-33718BAB8AA4}" srcOrd="0" destOrd="4" presId="urn:microsoft.com/office/officeart/2005/8/layout/list1"/>
    <dgm:cxn modelId="{8B09A1D1-D3AC-41EB-8BBB-0E05F4D82C10}" srcId="{4A708EBA-03A7-4A72-A4F6-497595A314F7}" destId="{B7343016-B8CA-4860-B7F3-14201F51CF24}" srcOrd="3" destOrd="0" parTransId="{281A54B9-CC0D-4D42-A79B-85673BE28B7D}" sibTransId="{7A855C6B-5C9F-4D4C-BDA1-12FFD6F350C9}"/>
    <dgm:cxn modelId="{407B0AD7-FAD4-44BD-BEF1-E5DDCE571A01}" type="presOf" srcId="{BA53999C-BC91-47F6-9542-AEDCC4F1A99D}" destId="{E919C178-229D-4B56-92EB-33718BAB8AA4}" srcOrd="0" destOrd="2" presId="urn:microsoft.com/office/officeart/2005/8/layout/list1"/>
    <dgm:cxn modelId="{F45A82D7-E5B8-4766-A690-AEDA88876EC8}" srcId="{4A708EBA-03A7-4A72-A4F6-497595A314F7}" destId="{CAB7B6DB-97C7-443A-8B97-DA0551DEF1FB}" srcOrd="0" destOrd="0" parTransId="{F63490A6-187C-40EB-BD96-51454ACEA665}" sibTransId="{5A38F115-FDF6-4786-918C-51E6CBF86CDF}"/>
    <dgm:cxn modelId="{930F9FE4-8AD4-4657-9ADE-AF376E1591EF}" type="presOf" srcId="{C62468A4-6B73-4F36-816C-33765418026E}" destId="{8FD5DF40-A483-490B-A61C-55D74519379D}" srcOrd="0" destOrd="1" presId="urn:microsoft.com/office/officeart/2005/8/layout/list1"/>
    <dgm:cxn modelId="{6830B2EC-18A9-4E24-97FB-E2237EA56E7C}" type="presOf" srcId="{E551FDE0-01BC-4A1C-BC56-F4AFBBD26620}" destId="{E919C178-229D-4B56-92EB-33718BAB8AA4}" srcOrd="0" destOrd="3" presId="urn:microsoft.com/office/officeart/2005/8/layout/list1"/>
    <dgm:cxn modelId="{A60CD2EE-5C15-4FE6-8E73-412150E05B0C}" srcId="{B7343016-B8CA-4860-B7F3-14201F51CF24}" destId="{E551FDE0-01BC-4A1C-BC56-F4AFBBD26620}" srcOrd="3" destOrd="0" parTransId="{4F3BB782-15CF-4EDE-BD4A-5059D1CFC003}" sibTransId="{5E002DBE-59F3-455C-A102-51547D75690E}"/>
    <dgm:cxn modelId="{A2D040FB-2B86-4473-BAF5-404EAF583493}" srcId="{4A708EBA-03A7-4A72-A4F6-497595A314F7}" destId="{16B42BAD-B51B-4269-8CEF-720A8DD84492}" srcOrd="2" destOrd="0" parTransId="{5D487C95-5721-4E4C-BB25-C65A80CBA7CE}" sibTransId="{86CFDDB6-F41D-4BDF-AB16-C0EA0DD84EAD}"/>
    <dgm:cxn modelId="{2E717EAC-6016-4F5F-AAB9-FAB5CDE513A9}" type="presParOf" srcId="{8667B0CE-A98F-4123-9CE2-FFDA99174358}" destId="{2D5B1D05-0662-4C9A-82C4-0D6F60CED0A0}" srcOrd="0" destOrd="0" presId="urn:microsoft.com/office/officeart/2005/8/layout/list1"/>
    <dgm:cxn modelId="{FA7DD573-DA61-45AF-B9CD-6FAF0BB5CB3A}" type="presParOf" srcId="{2D5B1D05-0662-4C9A-82C4-0D6F60CED0A0}" destId="{B9692486-F28A-44DB-9F7D-FB9F92714D85}" srcOrd="0" destOrd="0" presId="urn:microsoft.com/office/officeart/2005/8/layout/list1"/>
    <dgm:cxn modelId="{86DA30AB-1491-400E-BA93-29FDC205206A}" type="presParOf" srcId="{2D5B1D05-0662-4C9A-82C4-0D6F60CED0A0}" destId="{5A6B4B80-85EA-429F-A74B-C0FE4BECE714}" srcOrd="1" destOrd="0" presId="urn:microsoft.com/office/officeart/2005/8/layout/list1"/>
    <dgm:cxn modelId="{94F49CFB-3955-4426-8E99-A880F5D26E09}" type="presParOf" srcId="{8667B0CE-A98F-4123-9CE2-FFDA99174358}" destId="{4C08D14C-9137-4DC3-8C98-3211E9C73F1E}" srcOrd="1" destOrd="0" presId="urn:microsoft.com/office/officeart/2005/8/layout/list1"/>
    <dgm:cxn modelId="{82BFD69B-69D3-43B1-A21D-AC9DED5E157F}" type="presParOf" srcId="{8667B0CE-A98F-4123-9CE2-FFDA99174358}" destId="{8F09DCB7-87B3-4541-A7B2-F821B2D18577}" srcOrd="2" destOrd="0" presId="urn:microsoft.com/office/officeart/2005/8/layout/list1"/>
    <dgm:cxn modelId="{BD6E3759-EC30-4F01-934C-9878EECF1447}" type="presParOf" srcId="{8667B0CE-A98F-4123-9CE2-FFDA99174358}" destId="{82FBD9FC-A45F-465B-9716-BF85B20E23FF}" srcOrd="3" destOrd="0" presId="urn:microsoft.com/office/officeart/2005/8/layout/list1"/>
    <dgm:cxn modelId="{8B124EFA-BBCC-4AD2-A921-1C7ECEF02E8E}" type="presParOf" srcId="{8667B0CE-A98F-4123-9CE2-FFDA99174358}" destId="{C6F212C3-99BB-476A-BA1A-9DE8B21DF185}" srcOrd="4" destOrd="0" presId="urn:microsoft.com/office/officeart/2005/8/layout/list1"/>
    <dgm:cxn modelId="{1B16106F-96B3-4A73-A67D-7F21D1CD41F6}" type="presParOf" srcId="{C6F212C3-99BB-476A-BA1A-9DE8B21DF185}" destId="{85BC0B58-FCBD-4016-99B3-78BF73A97C19}" srcOrd="0" destOrd="0" presId="urn:microsoft.com/office/officeart/2005/8/layout/list1"/>
    <dgm:cxn modelId="{F79A92E2-6D3C-4457-BDC5-ED3295632AC5}" type="presParOf" srcId="{C6F212C3-99BB-476A-BA1A-9DE8B21DF185}" destId="{3798C684-D5D8-4AE3-BBB8-63302CB4A05B}" srcOrd="1" destOrd="0" presId="urn:microsoft.com/office/officeart/2005/8/layout/list1"/>
    <dgm:cxn modelId="{3FB08A33-565B-4063-9868-1A4012366A75}" type="presParOf" srcId="{8667B0CE-A98F-4123-9CE2-FFDA99174358}" destId="{C94A1078-D1F3-47F9-904B-62E982DB82DC}" srcOrd="5" destOrd="0" presId="urn:microsoft.com/office/officeart/2005/8/layout/list1"/>
    <dgm:cxn modelId="{8F93AA5A-6B85-4BFA-A419-1EF5C3FF8817}" type="presParOf" srcId="{8667B0CE-A98F-4123-9CE2-FFDA99174358}" destId="{E59311A1-1088-4B66-B37C-E74ED8806C92}" srcOrd="6" destOrd="0" presId="urn:microsoft.com/office/officeart/2005/8/layout/list1"/>
    <dgm:cxn modelId="{D2EC7B09-BC85-4EF2-81DB-B27078BE6021}" type="presParOf" srcId="{8667B0CE-A98F-4123-9CE2-FFDA99174358}" destId="{5C975614-C8C7-4C3A-A61E-BB80DC73E56C}" srcOrd="7" destOrd="0" presId="urn:microsoft.com/office/officeart/2005/8/layout/list1"/>
    <dgm:cxn modelId="{560059E9-38B3-4F29-8294-73BC7471784F}" type="presParOf" srcId="{8667B0CE-A98F-4123-9CE2-FFDA99174358}" destId="{A28C07B6-4CD7-4FF6-90BB-AE5FF73DA099}" srcOrd="8" destOrd="0" presId="urn:microsoft.com/office/officeart/2005/8/layout/list1"/>
    <dgm:cxn modelId="{3A32BA84-D849-434C-AF2A-049E7E7EBA1E}" type="presParOf" srcId="{A28C07B6-4CD7-4FF6-90BB-AE5FF73DA099}" destId="{F01C34A2-50E9-4FB4-892D-DD928CCFDA43}" srcOrd="0" destOrd="0" presId="urn:microsoft.com/office/officeart/2005/8/layout/list1"/>
    <dgm:cxn modelId="{2CEA9A68-3CD6-4C73-849B-098F449CCC93}" type="presParOf" srcId="{A28C07B6-4CD7-4FF6-90BB-AE5FF73DA099}" destId="{4D4380D7-14D5-4AFC-B906-9A72B4E8B903}" srcOrd="1" destOrd="0" presId="urn:microsoft.com/office/officeart/2005/8/layout/list1"/>
    <dgm:cxn modelId="{8FC278CF-9736-45CF-BD72-D707F2356AC9}" type="presParOf" srcId="{8667B0CE-A98F-4123-9CE2-FFDA99174358}" destId="{6C4FAF65-B2D7-4808-9190-0088626E3BA9}" srcOrd="9" destOrd="0" presId="urn:microsoft.com/office/officeart/2005/8/layout/list1"/>
    <dgm:cxn modelId="{1CE92E23-0D71-45C6-A52B-9B8C9C3D811F}" type="presParOf" srcId="{8667B0CE-A98F-4123-9CE2-FFDA99174358}" destId="{8FD5DF40-A483-490B-A61C-55D74519379D}" srcOrd="10" destOrd="0" presId="urn:microsoft.com/office/officeart/2005/8/layout/list1"/>
    <dgm:cxn modelId="{44D0E1B4-B7E5-410F-8F5C-1ADFB2AD54B7}" type="presParOf" srcId="{8667B0CE-A98F-4123-9CE2-FFDA99174358}" destId="{F9BB9968-5DEC-454C-BAC8-81FD4453ED1B}" srcOrd="11" destOrd="0" presId="urn:microsoft.com/office/officeart/2005/8/layout/list1"/>
    <dgm:cxn modelId="{9C1DB749-4254-43DD-902B-60AB79C4FE5A}" type="presParOf" srcId="{8667B0CE-A98F-4123-9CE2-FFDA99174358}" destId="{0943F7C1-4909-4C82-82DB-C0D578BADBF2}" srcOrd="12" destOrd="0" presId="urn:microsoft.com/office/officeart/2005/8/layout/list1"/>
    <dgm:cxn modelId="{2FA1788D-9C28-472D-A5FB-505D765E521E}" type="presParOf" srcId="{0943F7C1-4909-4C82-82DB-C0D578BADBF2}" destId="{EE86D0D0-C57E-40E4-B329-7E051D9A132D}" srcOrd="0" destOrd="0" presId="urn:microsoft.com/office/officeart/2005/8/layout/list1"/>
    <dgm:cxn modelId="{A3A078AA-FF19-4806-B04A-860D0DCA5CD3}" type="presParOf" srcId="{0943F7C1-4909-4C82-82DB-C0D578BADBF2}" destId="{D951B5B2-6A6D-4BDA-85A9-D87044FDB225}" srcOrd="1" destOrd="0" presId="urn:microsoft.com/office/officeart/2005/8/layout/list1"/>
    <dgm:cxn modelId="{5D695F87-02BC-4FE6-9900-26E86B3A1BCB}" type="presParOf" srcId="{8667B0CE-A98F-4123-9CE2-FFDA99174358}" destId="{41766333-70C4-4BEC-A8B4-EA3BB7B7DC21}" srcOrd="13" destOrd="0" presId="urn:microsoft.com/office/officeart/2005/8/layout/list1"/>
    <dgm:cxn modelId="{3F807E88-A629-4823-8D11-6762A7DB379F}" type="presParOf" srcId="{8667B0CE-A98F-4123-9CE2-FFDA99174358}" destId="{E919C178-229D-4B56-92EB-33718BAB8AA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864306-9A7D-48F5-83E5-43E46ECAD3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6D9E40-9FCF-4255-9825-B85579D746D0}">
      <dgm:prSet custT="1"/>
      <dgm:spPr/>
      <dgm:t>
        <a:bodyPr/>
        <a:lstStyle/>
        <a:p>
          <a:pPr algn="l"/>
          <a:r>
            <a:rPr lang="nl-BE" sz="2400" dirty="0"/>
            <a:t>ADL, IADL, </a:t>
          </a:r>
          <a:r>
            <a:rPr lang="nl-BE" sz="2400" dirty="0" err="1"/>
            <a:t>impaired</a:t>
          </a:r>
          <a:r>
            <a:rPr lang="nl-BE" sz="2400" dirty="0"/>
            <a:t> </a:t>
          </a:r>
          <a:r>
            <a:rPr lang="nl-BE" sz="2400" dirty="0" err="1"/>
            <a:t>physical</a:t>
          </a:r>
          <a:r>
            <a:rPr lang="nl-BE" sz="2400" dirty="0"/>
            <a:t> </a:t>
          </a:r>
          <a:r>
            <a:rPr lang="nl-BE" sz="2400" dirty="0" err="1"/>
            <a:t>capacity</a:t>
          </a:r>
          <a:r>
            <a:rPr lang="nl-BE" sz="2400" dirty="0"/>
            <a:t> </a:t>
          </a:r>
          <a:r>
            <a:rPr lang="nl-BE" sz="2400" dirty="0" err="1"/>
            <a:t>and</a:t>
          </a:r>
          <a:r>
            <a:rPr lang="nl-BE" sz="2400" dirty="0"/>
            <a:t> </a:t>
          </a:r>
          <a:r>
            <a:rPr lang="nl-BE" sz="2400" dirty="0" err="1"/>
            <a:t>cognition</a:t>
          </a:r>
          <a:r>
            <a:rPr lang="nl-BE" sz="2400" dirty="0"/>
            <a:t> </a:t>
          </a:r>
          <a:r>
            <a:rPr lang="nl-BE" sz="2400" dirty="0" err="1"/>
            <a:t>remained</a:t>
          </a:r>
          <a:r>
            <a:rPr lang="nl-BE" sz="2400" dirty="0"/>
            <a:t> </a:t>
          </a:r>
          <a:r>
            <a:rPr lang="nl-BE" sz="2400" dirty="0" err="1"/>
            <a:t>associated</a:t>
          </a:r>
          <a:r>
            <a:rPr lang="nl-BE" sz="2400" dirty="0"/>
            <a:t> </a:t>
          </a:r>
          <a:r>
            <a:rPr lang="nl-BE" sz="2400" dirty="0" err="1"/>
            <a:t>with</a:t>
          </a:r>
          <a:r>
            <a:rPr lang="nl-BE" sz="2400" dirty="0"/>
            <a:t> </a:t>
          </a:r>
          <a:r>
            <a:rPr lang="nl-BE" sz="2400" dirty="0" err="1"/>
            <a:t>mortality</a:t>
          </a:r>
          <a:r>
            <a:rPr lang="nl-BE" sz="2400" dirty="0"/>
            <a:t> (40%, 62%, 50%, </a:t>
          </a:r>
          <a:r>
            <a:rPr lang="nl-BE" sz="2400" dirty="0" err="1"/>
            <a:t>and</a:t>
          </a:r>
          <a:r>
            <a:rPr lang="nl-BE" sz="2400" dirty="0"/>
            <a:t> 50% of studies </a:t>
          </a:r>
          <a:r>
            <a:rPr lang="nl-BE" sz="2400" dirty="0" err="1"/>
            <a:t>respectively</a:t>
          </a:r>
          <a:r>
            <a:rPr lang="nl-BE" sz="2400" dirty="0"/>
            <a:t>)°</a:t>
          </a:r>
          <a:endParaRPr lang="en-US" sz="2400" dirty="0"/>
        </a:p>
      </dgm:t>
    </dgm:pt>
    <dgm:pt modelId="{BB9D05FE-27D4-4E43-AF71-2495F5712544}" type="parTrans" cxnId="{A35DE068-739B-42D1-93CD-C1CD5707CAC1}">
      <dgm:prSet/>
      <dgm:spPr/>
      <dgm:t>
        <a:bodyPr/>
        <a:lstStyle/>
        <a:p>
          <a:endParaRPr lang="en-US"/>
        </a:p>
      </dgm:t>
    </dgm:pt>
    <dgm:pt modelId="{D993F5D5-7440-42D8-884B-AB5189F9FD08}" type="sibTrans" cxnId="{A35DE068-739B-42D1-93CD-C1CD5707CAC1}">
      <dgm:prSet/>
      <dgm:spPr/>
      <dgm:t>
        <a:bodyPr/>
        <a:lstStyle/>
        <a:p>
          <a:endParaRPr lang="en-US"/>
        </a:p>
      </dgm:t>
    </dgm:pt>
    <dgm:pt modelId="{8A19FF4B-A489-4A15-BED2-C4E19FC474A9}">
      <dgm:prSet custT="1"/>
      <dgm:spPr/>
      <dgm:t>
        <a:bodyPr/>
        <a:lstStyle/>
        <a:p>
          <a:pPr algn="l"/>
          <a:r>
            <a:rPr lang="nl-BE" sz="2400" dirty="0"/>
            <a:t>Frailty (</a:t>
          </a:r>
          <a:r>
            <a:rPr lang="nl-BE" sz="2400" dirty="0" err="1"/>
            <a:t>by</a:t>
          </a:r>
          <a:r>
            <a:rPr lang="nl-BE" sz="2400" dirty="0"/>
            <a:t> screening tool or </a:t>
          </a:r>
          <a:r>
            <a:rPr lang="nl-BE" sz="2400" dirty="0" err="1"/>
            <a:t>by</a:t>
          </a:r>
          <a:r>
            <a:rPr lang="nl-BE" sz="2400" dirty="0"/>
            <a:t> </a:t>
          </a:r>
          <a:r>
            <a:rPr lang="nl-BE" sz="2400" dirty="0" err="1"/>
            <a:t>summarizing</a:t>
          </a:r>
          <a:r>
            <a:rPr lang="nl-BE" sz="2400" dirty="0"/>
            <a:t> CGA) was </a:t>
          </a:r>
          <a:r>
            <a:rPr lang="nl-BE" sz="2400" dirty="0" err="1"/>
            <a:t>associated</a:t>
          </a:r>
          <a:r>
            <a:rPr lang="nl-BE" sz="2400" dirty="0"/>
            <a:t> </a:t>
          </a:r>
          <a:r>
            <a:rPr lang="nl-BE" sz="2400" dirty="0" err="1"/>
            <a:t>with</a:t>
          </a:r>
          <a:r>
            <a:rPr lang="nl-BE" sz="2400" dirty="0"/>
            <a:t> </a:t>
          </a:r>
          <a:r>
            <a:rPr lang="nl-BE" sz="2400" dirty="0" err="1"/>
            <a:t>mortality</a:t>
          </a:r>
          <a:r>
            <a:rPr lang="nl-BE" sz="2400" dirty="0"/>
            <a:t> in at </a:t>
          </a:r>
          <a:r>
            <a:rPr lang="nl-BE" sz="2400" dirty="0" err="1"/>
            <a:t>least</a:t>
          </a:r>
          <a:r>
            <a:rPr lang="nl-BE" sz="2400" dirty="0"/>
            <a:t> 75% of </a:t>
          </a:r>
          <a:r>
            <a:rPr lang="nl-BE" sz="2400" dirty="0" err="1"/>
            <a:t>all</a:t>
          </a:r>
          <a:r>
            <a:rPr lang="nl-BE" sz="2400" dirty="0"/>
            <a:t> studies </a:t>
          </a:r>
          <a:r>
            <a:rPr lang="nl-BE" sz="2400" dirty="0" err="1"/>
            <a:t>assessing</a:t>
          </a:r>
          <a:r>
            <a:rPr lang="nl-BE" sz="2400" dirty="0"/>
            <a:t> </a:t>
          </a:r>
          <a:r>
            <a:rPr lang="nl-BE" sz="2400" dirty="0" err="1"/>
            <a:t>frailty</a:t>
          </a:r>
          <a:r>
            <a:rPr lang="nl-BE" sz="2400" dirty="0"/>
            <a:t>°</a:t>
          </a:r>
          <a:endParaRPr lang="en-US" sz="2400" dirty="0"/>
        </a:p>
      </dgm:t>
    </dgm:pt>
    <dgm:pt modelId="{EB36FD9A-47A6-4960-A454-0947E128BDFE}" type="parTrans" cxnId="{77EABE69-544C-4D17-B145-2A93387E0B8C}">
      <dgm:prSet/>
      <dgm:spPr/>
      <dgm:t>
        <a:bodyPr/>
        <a:lstStyle/>
        <a:p>
          <a:endParaRPr lang="en-US"/>
        </a:p>
      </dgm:t>
    </dgm:pt>
    <dgm:pt modelId="{F1651E59-C86A-4004-AAF3-9C8DEF613889}" type="sibTrans" cxnId="{77EABE69-544C-4D17-B145-2A93387E0B8C}">
      <dgm:prSet/>
      <dgm:spPr/>
      <dgm:t>
        <a:bodyPr/>
        <a:lstStyle/>
        <a:p>
          <a:endParaRPr lang="en-US"/>
        </a:p>
      </dgm:t>
    </dgm:pt>
    <dgm:pt modelId="{40409B4A-7CFA-48EB-B5E6-9FE9756B8E41}">
      <dgm:prSet custT="1"/>
      <dgm:spPr/>
      <dgm:t>
        <a:bodyPr/>
        <a:lstStyle/>
        <a:p>
          <a:r>
            <a:rPr lang="nl-BE" sz="2400" dirty="0"/>
            <a:t>Age </a:t>
          </a:r>
          <a:r>
            <a:rPr lang="nl-BE" sz="2400" dirty="0" err="1"/>
            <a:t>and</a:t>
          </a:r>
          <a:r>
            <a:rPr lang="nl-BE" sz="2400" dirty="0"/>
            <a:t> </a:t>
          </a:r>
          <a:r>
            <a:rPr lang="nl-BE" sz="2400" dirty="0" err="1"/>
            <a:t>comorbidity</a:t>
          </a:r>
          <a:r>
            <a:rPr lang="nl-BE" sz="2400" dirty="0"/>
            <a:t> </a:t>
          </a:r>
          <a:r>
            <a:rPr lang="nl-BE" sz="2400" dirty="0" err="1"/>
            <a:t>remained</a:t>
          </a:r>
          <a:r>
            <a:rPr lang="nl-BE" sz="2400" dirty="0"/>
            <a:t> </a:t>
          </a:r>
          <a:r>
            <a:rPr lang="nl-BE" sz="2400" dirty="0" err="1"/>
            <a:t>asociated</a:t>
          </a:r>
          <a:r>
            <a:rPr lang="nl-BE" sz="2400" dirty="0"/>
            <a:t> </a:t>
          </a:r>
          <a:r>
            <a:rPr lang="nl-BE" sz="2400" dirty="0" err="1"/>
            <a:t>with</a:t>
          </a:r>
          <a:r>
            <a:rPr lang="nl-BE" sz="2400" dirty="0"/>
            <a:t> </a:t>
          </a:r>
          <a:r>
            <a:rPr lang="nl-BE" sz="2400" dirty="0" err="1"/>
            <a:t>mortality</a:t>
          </a:r>
          <a:r>
            <a:rPr lang="nl-BE" sz="2400" dirty="0"/>
            <a:t>; WHO performance status </a:t>
          </a:r>
          <a:r>
            <a:rPr lang="nl-BE" sz="2400" dirty="0" err="1"/>
            <a:t>however</a:t>
          </a:r>
          <a:r>
            <a:rPr lang="nl-BE" sz="2400" dirty="0"/>
            <a:t> </a:t>
          </a:r>
          <a:r>
            <a:rPr lang="nl-BE" sz="2400" dirty="0" err="1"/>
            <a:t>did</a:t>
          </a:r>
          <a:r>
            <a:rPr lang="nl-BE" sz="2400" dirty="0"/>
            <a:t> </a:t>
          </a:r>
          <a:r>
            <a:rPr lang="nl-BE" sz="2400" dirty="0" err="1"/>
            <a:t>not</a:t>
          </a:r>
          <a:r>
            <a:rPr lang="nl-BE" sz="2400" dirty="0"/>
            <a:t>°</a:t>
          </a:r>
        </a:p>
      </dgm:t>
    </dgm:pt>
    <dgm:pt modelId="{2FC8FB66-5481-44E0-96C1-61626D5872AD}" type="parTrans" cxnId="{496BDB2E-FA02-4DF4-9BBA-D1E05D98DA9F}">
      <dgm:prSet/>
      <dgm:spPr/>
      <dgm:t>
        <a:bodyPr/>
        <a:lstStyle/>
        <a:p>
          <a:endParaRPr lang="nl-BE"/>
        </a:p>
      </dgm:t>
    </dgm:pt>
    <dgm:pt modelId="{61469840-1706-40F0-B551-E5A71E325385}" type="sibTrans" cxnId="{496BDB2E-FA02-4DF4-9BBA-D1E05D98DA9F}">
      <dgm:prSet/>
      <dgm:spPr/>
      <dgm:t>
        <a:bodyPr/>
        <a:lstStyle/>
        <a:p>
          <a:endParaRPr lang="nl-BE"/>
        </a:p>
      </dgm:t>
    </dgm:pt>
    <dgm:pt modelId="{A4A6F867-7A9A-46C5-AF34-02BAF18F597F}" type="pres">
      <dgm:prSet presAssocID="{3A864306-9A7D-48F5-83E5-43E46ECAD375}" presName="linear" presStyleCnt="0">
        <dgm:presLayoutVars>
          <dgm:animLvl val="lvl"/>
          <dgm:resizeHandles val="exact"/>
        </dgm:presLayoutVars>
      </dgm:prSet>
      <dgm:spPr/>
    </dgm:pt>
    <dgm:pt modelId="{C786ACCC-F3C8-4E4D-91F0-E54E738B11A6}" type="pres">
      <dgm:prSet presAssocID="{B06D9E40-9FCF-4255-9825-B85579D746D0}" presName="parentText" presStyleLbl="node1" presStyleIdx="0" presStyleCnt="3">
        <dgm:presLayoutVars>
          <dgm:chMax val="0"/>
          <dgm:bulletEnabled val="1"/>
        </dgm:presLayoutVars>
      </dgm:prSet>
      <dgm:spPr/>
    </dgm:pt>
    <dgm:pt modelId="{C4112222-A39A-4979-86B5-C1E04F70E83A}" type="pres">
      <dgm:prSet presAssocID="{D993F5D5-7440-42D8-884B-AB5189F9FD08}" presName="spacer" presStyleCnt="0"/>
      <dgm:spPr/>
    </dgm:pt>
    <dgm:pt modelId="{1334E7A0-3A83-4480-863F-00EAA953302D}" type="pres">
      <dgm:prSet presAssocID="{8A19FF4B-A489-4A15-BED2-C4E19FC474A9}" presName="parentText" presStyleLbl="node1" presStyleIdx="1" presStyleCnt="3">
        <dgm:presLayoutVars>
          <dgm:chMax val="0"/>
          <dgm:bulletEnabled val="1"/>
        </dgm:presLayoutVars>
      </dgm:prSet>
      <dgm:spPr/>
    </dgm:pt>
    <dgm:pt modelId="{F15DB6FA-7D78-4A3B-9260-207A99566609}" type="pres">
      <dgm:prSet presAssocID="{F1651E59-C86A-4004-AAF3-9C8DEF613889}" presName="spacer" presStyleCnt="0"/>
      <dgm:spPr/>
    </dgm:pt>
    <dgm:pt modelId="{770EAFCA-8F9E-4A14-A0D6-B5BACBAACFCE}" type="pres">
      <dgm:prSet presAssocID="{40409B4A-7CFA-48EB-B5E6-9FE9756B8E41}" presName="parentText" presStyleLbl="node1" presStyleIdx="2" presStyleCnt="3">
        <dgm:presLayoutVars>
          <dgm:chMax val="0"/>
          <dgm:bulletEnabled val="1"/>
        </dgm:presLayoutVars>
      </dgm:prSet>
      <dgm:spPr/>
    </dgm:pt>
  </dgm:ptLst>
  <dgm:cxnLst>
    <dgm:cxn modelId="{496BDB2E-FA02-4DF4-9BBA-D1E05D98DA9F}" srcId="{3A864306-9A7D-48F5-83E5-43E46ECAD375}" destId="{40409B4A-7CFA-48EB-B5E6-9FE9756B8E41}" srcOrd="2" destOrd="0" parTransId="{2FC8FB66-5481-44E0-96C1-61626D5872AD}" sibTransId="{61469840-1706-40F0-B551-E5A71E325385}"/>
    <dgm:cxn modelId="{A35DE068-739B-42D1-93CD-C1CD5707CAC1}" srcId="{3A864306-9A7D-48F5-83E5-43E46ECAD375}" destId="{B06D9E40-9FCF-4255-9825-B85579D746D0}" srcOrd="0" destOrd="0" parTransId="{BB9D05FE-27D4-4E43-AF71-2495F5712544}" sibTransId="{D993F5D5-7440-42D8-884B-AB5189F9FD08}"/>
    <dgm:cxn modelId="{77EABE69-544C-4D17-B145-2A93387E0B8C}" srcId="{3A864306-9A7D-48F5-83E5-43E46ECAD375}" destId="{8A19FF4B-A489-4A15-BED2-C4E19FC474A9}" srcOrd="1" destOrd="0" parTransId="{EB36FD9A-47A6-4960-A454-0947E128BDFE}" sibTransId="{F1651E59-C86A-4004-AAF3-9C8DEF613889}"/>
    <dgm:cxn modelId="{63B9D1A7-BB29-42C8-84D2-14E91A70A78F}" type="presOf" srcId="{40409B4A-7CFA-48EB-B5E6-9FE9756B8E41}" destId="{770EAFCA-8F9E-4A14-A0D6-B5BACBAACFCE}" srcOrd="0" destOrd="0" presId="urn:microsoft.com/office/officeart/2005/8/layout/vList2"/>
    <dgm:cxn modelId="{2590B2E0-628C-4518-95A0-73D803C2B380}" type="presOf" srcId="{8A19FF4B-A489-4A15-BED2-C4E19FC474A9}" destId="{1334E7A0-3A83-4480-863F-00EAA953302D}" srcOrd="0" destOrd="0" presId="urn:microsoft.com/office/officeart/2005/8/layout/vList2"/>
    <dgm:cxn modelId="{9C4148E2-EB5D-4C04-A5EA-2EF7AB69E8AD}" type="presOf" srcId="{3A864306-9A7D-48F5-83E5-43E46ECAD375}" destId="{A4A6F867-7A9A-46C5-AF34-02BAF18F597F}" srcOrd="0" destOrd="0" presId="urn:microsoft.com/office/officeart/2005/8/layout/vList2"/>
    <dgm:cxn modelId="{266161F5-E3D7-49D2-91BE-18039E4CB36D}" type="presOf" srcId="{B06D9E40-9FCF-4255-9825-B85579D746D0}" destId="{C786ACCC-F3C8-4E4D-91F0-E54E738B11A6}" srcOrd="0" destOrd="0" presId="urn:microsoft.com/office/officeart/2005/8/layout/vList2"/>
    <dgm:cxn modelId="{275A1FA9-F324-4286-A586-37DD8117D31D}" type="presParOf" srcId="{A4A6F867-7A9A-46C5-AF34-02BAF18F597F}" destId="{C786ACCC-F3C8-4E4D-91F0-E54E738B11A6}" srcOrd="0" destOrd="0" presId="urn:microsoft.com/office/officeart/2005/8/layout/vList2"/>
    <dgm:cxn modelId="{4B078328-3E18-49A0-85CC-2148A8E1AB12}" type="presParOf" srcId="{A4A6F867-7A9A-46C5-AF34-02BAF18F597F}" destId="{C4112222-A39A-4979-86B5-C1E04F70E83A}" srcOrd="1" destOrd="0" presId="urn:microsoft.com/office/officeart/2005/8/layout/vList2"/>
    <dgm:cxn modelId="{7E24E095-6D9E-4B0A-ADD2-8C2A6F366860}" type="presParOf" srcId="{A4A6F867-7A9A-46C5-AF34-02BAF18F597F}" destId="{1334E7A0-3A83-4480-863F-00EAA953302D}" srcOrd="2" destOrd="0" presId="urn:microsoft.com/office/officeart/2005/8/layout/vList2"/>
    <dgm:cxn modelId="{9BE1A442-67A2-440E-A5B0-3DD9ACEF902B}" type="presParOf" srcId="{A4A6F867-7A9A-46C5-AF34-02BAF18F597F}" destId="{F15DB6FA-7D78-4A3B-9260-207A99566609}" srcOrd="3" destOrd="0" presId="urn:microsoft.com/office/officeart/2005/8/layout/vList2"/>
    <dgm:cxn modelId="{8B7387C5-21CA-49E1-9FB8-FD3E4ADEEDD6}" type="presParOf" srcId="{A4A6F867-7A9A-46C5-AF34-02BAF18F597F}" destId="{770EAFCA-8F9E-4A14-A0D6-B5BACBAACF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864306-9A7D-48F5-83E5-43E46ECAD3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6D9E40-9FCF-4255-9825-B85579D746D0}">
      <dgm:prSet custT="1"/>
      <dgm:spPr/>
      <dgm:t>
        <a:bodyPr/>
        <a:lstStyle/>
        <a:p>
          <a:r>
            <a:rPr lang="nl-BE" sz="2400" dirty="0"/>
            <a:t>4 out of 6 studies </a:t>
          </a:r>
          <a:r>
            <a:rPr lang="nl-BE" sz="2400" dirty="0" err="1"/>
            <a:t>assessing</a:t>
          </a:r>
          <a:r>
            <a:rPr lang="nl-BE" sz="2400" dirty="0"/>
            <a:t> </a:t>
          </a:r>
          <a:r>
            <a:rPr lang="nl-BE" sz="2400" dirty="0" err="1"/>
            <a:t>frailty</a:t>
          </a:r>
          <a:r>
            <a:rPr lang="nl-BE" sz="2400" dirty="0"/>
            <a:t> found </a:t>
          </a:r>
          <a:r>
            <a:rPr lang="nl-BE" sz="2400" dirty="0" err="1"/>
            <a:t>an</a:t>
          </a:r>
          <a:r>
            <a:rPr lang="nl-BE" sz="2400" dirty="0"/>
            <a:t> </a:t>
          </a:r>
          <a:r>
            <a:rPr lang="nl-BE" sz="2400" dirty="0" err="1"/>
            <a:t>association</a:t>
          </a:r>
          <a:r>
            <a:rPr lang="nl-BE" sz="2400" dirty="0"/>
            <a:t> </a:t>
          </a:r>
          <a:r>
            <a:rPr lang="nl-BE" sz="2400" dirty="0" err="1"/>
            <a:t>between</a:t>
          </a:r>
          <a:r>
            <a:rPr lang="nl-BE" sz="2400" dirty="0"/>
            <a:t> </a:t>
          </a:r>
          <a:r>
            <a:rPr lang="nl-BE" sz="2400" dirty="0" err="1"/>
            <a:t>frailty</a:t>
          </a:r>
          <a:r>
            <a:rPr lang="nl-BE" sz="2400" dirty="0"/>
            <a:t> </a:t>
          </a:r>
          <a:r>
            <a:rPr lang="nl-BE" sz="2400" dirty="0" err="1"/>
            <a:t>and</a:t>
          </a:r>
          <a:r>
            <a:rPr lang="nl-BE" sz="2400" dirty="0"/>
            <a:t> treatment-</a:t>
          </a:r>
          <a:r>
            <a:rPr lang="nl-BE" sz="2400" dirty="0" err="1"/>
            <a:t>related</a:t>
          </a:r>
          <a:r>
            <a:rPr lang="nl-BE" sz="2400" dirty="0"/>
            <a:t> </a:t>
          </a:r>
          <a:r>
            <a:rPr lang="nl-BE" sz="2400" dirty="0" err="1"/>
            <a:t>toxicity</a:t>
          </a:r>
          <a:endParaRPr lang="en-US" sz="2400" dirty="0"/>
        </a:p>
      </dgm:t>
    </dgm:pt>
    <dgm:pt modelId="{BB9D05FE-27D4-4E43-AF71-2495F5712544}" type="parTrans" cxnId="{A35DE068-739B-42D1-93CD-C1CD5707CAC1}">
      <dgm:prSet/>
      <dgm:spPr/>
      <dgm:t>
        <a:bodyPr/>
        <a:lstStyle/>
        <a:p>
          <a:endParaRPr lang="en-US"/>
        </a:p>
      </dgm:t>
    </dgm:pt>
    <dgm:pt modelId="{D993F5D5-7440-42D8-884B-AB5189F9FD08}" type="sibTrans" cxnId="{A35DE068-739B-42D1-93CD-C1CD5707CAC1}">
      <dgm:prSet/>
      <dgm:spPr/>
      <dgm:t>
        <a:bodyPr/>
        <a:lstStyle/>
        <a:p>
          <a:endParaRPr lang="en-US"/>
        </a:p>
      </dgm:t>
    </dgm:pt>
    <dgm:pt modelId="{8A19FF4B-A489-4A15-BED2-C4E19FC474A9}">
      <dgm:prSet custT="1"/>
      <dgm:spPr/>
      <dgm:t>
        <a:bodyPr/>
        <a:lstStyle/>
        <a:p>
          <a:r>
            <a:rPr lang="en-US" sz="1600" dirty="0"/>
            <a:t>Minimal evidence for IADL, physical capacity or cognition*</a:t>
          </a:r>
        </a:p>
      </dgm:t>
    </dgm:pt>
    <dgm:pt modelId="{EB36FD9A-47A6-4960-A454-0947E128BDFE}" type="parTrans" cxnId="{77EABE69-544C-4D17-B145-2A93387E0B8C}">
      <dgm:prSet/>
      <dgm:spPr/>
      <dgm:t>
        <a:bodyPr/>
        <a:lstStyle/>
        <a:p>
          <a:endParaRPr lang="en-US"/>
        </a:p>
      </dgm:t>
    </dgm:pt>
    <dgm:pt modelId="{F1651E59-C86A-4004-AAF3-9C8DEF613889}" type="sibTrans" cxnId="{77EABE69-544C-4D17-B145-2A93387E0B8C}">
      <dgm:prSet/>
      <dgm:spPr/>
      <dgm:t>
        <a:bodyPr/>
        <a:lstStyle/>
        <a:p>
          <a:endParaRPr lang="en-US"/>
        </a:p>
      </dgm:t>
    </dgm:pt>
    <dgm:pt modelId="{A4A6F867-7A9A-46C5-AF34-02BAF18F597F}" type="pres">
      <dgm:prSet presAssocID="{3A864306-9A7D-48F5-83E5-43E46ECAD375}" presName="linear" presStyleCnt="0">
        <dgm:presLayoutVars>
          <dgm:animLvl val="lvl"/>
          <dgm:resizeHandles val="exact"/>
        </dgm:presLayoutVars>
      </dgm:prSet>
      <dgm:spPr/>
    </dgm:pt>
    <dgm:pt modelId="{C786ACCC-F3C8-4E4D-91F0-E54E738B11A6}" type="pres">
      <dgm:prSet presAssocID="{B06D9E40-9FCF-4255-9825-B85579D746D0}" presName="parentText" presStyleLbl="node1" presStyleIdx="0" presStyleCnt="2">
        <dgm:presLayoutVars>
          <dgm:chMax val="0"/>
          <dgm:bulletEnabled val="1"/>
        </dgm:presLayoutVars>
      </dgm:prSet>
      <dgm:spPr/>
    </dgm:pt>
    <dgm:pt modelId="{C4112222-A39A-4979-86B5-C1E04F70E83A}" type="pres">
      <dgm:prSet presAssocID="{D993F5D5-7440-42D8-884B-AB5189F9FD08}" presName="spacer" presStyleCnt="0"/>
      <dgm:spPr/>
    </dgm:pt>
    <dgm:pt modelId="{1334E7A0-3A83-4480-863F-00EAA953302D}" type="pres">
      <dgm:prSet presAssocID="{8A19FF4B-A489-4A15-BED2-C4E19FC474A9}" presName="parentText" presStyleLbl="node1" presStyleIdx="1" presStyleCnt="2">
        <dgm:presLayoutVars>
          <dgm:chMax val="0"/>
          <dgm:bulletEnabled val="1"/>
        </dgm:presLayoutVars>
      </dgm:prSet>
      <dgm:spPr/>
    </dgm:pt>
  </dgm:ptLst>
  <dgm:cxnLst>
    <dgm:cxn modelId="{A35DE068-739B-42D1-93CD-C1CD5707CAC1}" srcId="{3A864306-9A7D-48F5-83E5-43E46ECAD375}" destId="{B06D9E40-9FCF-4255-9825-B85579D746D0}" srcOrd="0" destOrd="0" parTransId="{BB9D05FE-27D4-4E43-AF71-2495F5712544}" sibTransId="{D993F5D5-7440-42D8-884B-AB5189F9FD08}"/>
    <dgm:cxn modelId="{77EABE69-544C-4D17-B145-2A93387E0B8C}" srcId="{3A864306-9A7D-48F5-83E5-43E46ECAD375}" destId="{8A19FF4B-A489-4A15-BED2-C4E19FC474A9}" srcOrd="1" destOrd="0" parTransId="{EB36FD9A-47A6-4960-A454-0947E128BDFE}" sibTransId="{F1651E59-C86A-4004-AAF3-9C8DEF613889}"/>
    <dgm:cxn modelId="{2590B2E0-628C-4518-95A0-73D803C2B380}" type="presOf" srcId="{8A19FF4B-A489-4A15-BED2-C4E19FC474A9}" destId="{1334E7A0-3A83-4480-863F-00EAA953302D}" srcOrd="0" destOrd="0" presId="urn:microsoft.com/office/officeart/2005/8/layout/vList2"/>
    <dgm:cxn modelId="{9C4148E2-EB5D-4C04-A5EA-2EF7AB69E8AD}" type="presOf" srcId="{3A864306-9A7D-48F5-83E5-43E46ECAD375}" destId="{A4A6F867-7A9A-46C5-AF34-02BAF18F597F}" srcOrd="0" destOrd="0" presId="urn:microsoft.com/office/officeart/2005/8/layout/vList2"/>
    <dgm:cxn modelId="{266161F5-E3D7-49D2-91BE-18039E4CB36D}" type="presOf" srcId="{B06D9E40-9FCF-4255-9825-B85579D746D0}" destId="{C786ACCC-F3C8-4E4D-91F0-E54E738B11A6}" srcOrd="0" destOrd="0" presId="urn:microsoft.com/office/officeart/2005/8/layout/vList2"/>
    <dgm:cxn modelId="{275A1FA9-F324-4286-A586-37DD8117D31D}" type="presParOf" srcId="{A4A6F867-7A9A-46C5-AF34-02BAF18F597F}" destId="{C786ACCC-F3C8-4E4D-91F0-E54E738B11A6}" srcOrd="0" destOrd="0" presId="urn:microsoft.com/office/officeart/2005/8/layout/vList2"/>
    <dgm:cxn modelId="{4B078328-3E18-49A0-85CC-2148A8E1AB12}" type="presParOf" srcId="{A4A6F867-7A9A-46C5-AF34-02BAF18F597F}" destId="{C4112222-A39A-4979-86B5-C1E04F70E83A}" srcOrd="1" destOrd="0" presId="urn:microsoft.com/office/officeart/2005/8/layout/vList2"/>
    <dgm:cxn modelId="{7E24E095-6D9E-4B0A-ADD2-8C2A6F366860}" type="presParOf" srcId="{A4A6F867-7A9A-46C5-AF34-02BAF18F597F}" destId="{1334E7A0-3A83-4480-863F-00EAA953302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864306-9A7D-48F5-83E5-43E46ECAD3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6D9E40-9FCF-4255-9825-B85579D746D0}">
      <dgm:prSet/>
      <dgm:spPr/>
      <dgm:t>
        <a:bodyPr/>
        <a:lstStyle/>
        <a:p>
          <a:r>
            <a:rPr lang="nl-BE" dirty="0"/>
            <a:t>4 out of 5 studies found </a:t>
          </a:r>
          <a:r>
            <a:rPr lang="nl-BE" dirty="0" err="1"/>
            <a:t>an</a:t>
          </a:r>
          <a:r>
            <a:rPr lang="nl-BE" dirty="0"/>
            <a:t> </a:t>
          </a:r>
          <a:r>
            <a:rPr lang="nl-BE" dirty="0" err="1"/>
            <a:t>association</a:t>
          </a:r>
          <a:r>
            <a:rPr lang="nl-BE" dirty="0"/>
            <a:t> </a:t>
          </a:r>
          <a:r>
            <a:rPr lang="nl-BE" dirty="0" err="1"/>
            <a:t>between</a:t>
          </a:r>
          <a:r>
            <a:rPr lang="nl-BE" dirty="0"/>
            <a:t> </a:t>
          </a:r>
          <a:r>
            <a:rPr lang="nl-BE" dirty="0" err="1"/>
            <a:t>geriatric</a:t>
          </a:r>
          <a:r>
            <a:rPr lang="nl-BE" dirty="0"/>
            <a:t> </a:t>
          </a:r>
          <a:r>
            <a:rPr lang="nl-BE" dirty="0" err="1"/>
            <a:t>impairments</a:t>
          </a:r>
          <a:r>
            <a:rPr lang="nl-BE" dirty="0"/>
            <a:t> </a:t>
          </a:r>
          <a:r>
            <a:rPr lang="nl-BE" dirty="0" err="1"/>
            <a:t>and</a:t>
          </a:r>
          <a:r>
            <a:rPr lang="nl-BE" dirty="0"/>
            <a:t> treatment  </a:t>
          </a:r>
          <a:r>
            <a:rPr lang="nl-BE" dirty="0" err="1"/>
            <a:t>completion</a:t>
          </a:r>
          <a:endParaRPr lang="en-US" dirty="0"/>
        </a:p>
      </dgm:t>
    </dgm:pt>
    <dgm:pt modelId="{BB9D05FE-27D4-4E43-AF71-2495F5712544}" type="parTrans" cxnId="{A35DE068-739B-42D1-93CD-C1CD5707CAC1}">
      <dgm:prSet/>
      <dgm:spPr/>
      <dgm:t>
        <a:bodyPr/>
        <a:lstStyle/>
        <a:p>
          <a:endParaRPr lang="en-US"/>
        </a:p>
      </dgm:t>
    </dgm:pt>
    <dgm:pt modelId="{D993F5D5-7440-42D8-884B-AB5189F9FD08}" type="sibTrans" cxnId="{A35DE068-739B-42D1-93CD-C1CD5707CAC1}">
      <dgm:prSet/>
      <dgm:spPr/>
      <dgm:t>
        <a:bodyPr/>
        <a:lstStyle/>
        <a:p>
          <a:endParaRPr lang="en-US"/>
        </a:p>
      </dgm:t>
    </dgm:pt>
    <dgm:pt modelId="{8A19FF4B-A489-4A15-BED2-C4E19FC474A9}">
      <dgm:prSet/>
      <dgm:spPr/>
      <dgm:t>
        <a:bodyPr/>
        <a:lstStyle/>
        <a:p>
          <a:r>
            <a:rPr lang="en-US" dirty="0"/>
            <a:t>Risk of treatment non-completion was significantly higher in frail patients*</a:t>
          </a:r>
        </a:p>
      </dgm:t>
    </dgm:pt>
    <dgm:pt modelId="{EB36FD9A-47A6-4960-A454-0947E128BDFE}" type="parTrans" cxnId="{77EABE69-544C-4D17-B145-2A93387E0B8C}">
      <dgm:prSet/>
      <dgm:spPr/>
      <dgm:t>
        <a:bodyPr/>
        <a:lstStyle/>
        <a:p>
          <a:endParaRPr lang="en-US"/>
        </a:p>
      </dgm:t>
    </dgm:pt>
    <dgm:pt modelId="{F1651E59-C86A-4004-AAF3-9C8DEF613889}" type="sibTrans" cxnId="{77EABE69-544C-4D17-B145-2A93387E0B8C}">
      <dgm:prSet/>
      <dgm:spPr/>
      <dgm:t>
        <a:bodyPr/>
        <a:lstStyle/>
        <a:p>
          <a:endParaRPr lang="en-US"/>
        </a:p>
      </dgm:t>
    </dgm:pt>
    <dgm:pt modelId="{3EAD6EA0-7CFE-4AA0-A304-4F2DF6580F20}">
      <dgm:prSet custT="1"/>
      <dgm:spPr/>
      <dgm:t>
        <a:bodyPr/>
        <a:lstStyle/>
        <a:p>
          <a:r>
            <a:rPr lang="en-US" sz="1600" dirty="0"/>
            <a:t>Limited evidence for malnutrition in NHL </a:t>
          </a:r>
        </a:p>
      </dgm:t>
    </dgm:pt>
    <dgm:pt modelId="{27F0C66A-17E2-4CF3-A9DA-61A691A82F19}" type="parTrans" cxnId="{7001849A-F0B2-4DD0-B3AF-A539A3C0EAEA}">
      <dgm:prSet/>
      <dgm:spPr/>
      <dgm:t>
        <a:bodyPr/>
        <a:lstStyle/>
        <a:p>
          <a:endParaRPr lang="nl-BE"/>
        </a:p>
      </dgm:t>
    </dgm:pt>
    <dgm:pt modelId="{52765CA3-6ECC-4B34-A309-1F23B357110D}" type="sibTrans" cxnId="{7001849A-F0B2-4DD0-B3AF-A539A3C0EAEA}">
      <dgm:prSet/>
      <dgm:spPr/>
      <dgm:t>
        <a:bodyPr/>
        <a:lstStyle/>
        <a:p>
          <a:endParaRPr lang="nl-BE"/>
        </a:p>
      </dgm:t>
    </dgm:pt>
    <dgm:pt modelId="{877BD368-BC1B-4D09-B5D0-21A338835CD8}">
      <dgm:prSet custT="1"/>
      <dgm:spPr/>
      <dgm:t>
        <a:bodyPr/>
        <a:lstStyle/>
        <a:p>
          <a:r>
            <a:rPr lang="en-US" sz="1600" dirty="0"/>
            <a:t>Limited evidence for IADL, physical capacity or cognition in AML or MDS</a:t>
          </a:r>
        </a:p>
      </dgm:t>
    </dgm:pt>
    <dgm:pt modelId="{A49E755E-2FE1-4E5D-8450-28399153F07B}" type="parTrans" cxnId="{203585A4-AEDC-4ACF-90A9-CD8D7FFD9166}">
      <dgm:prSet/>
      <dgm:spPr/>
      <dgm:t>
        <a:bodyPr/>
        <a:lstStyle/>
        <a:p>
          <a:endParaRPr lang="nl-BE"/>
        </a:p>
      </dgm:t>
    </dgm:pt>
    <dgm:pt modelId="{49CC1AF1-C1EB-4EE2-A80E-0E56B637EC1B}" type="sibTrans" cxnId="{203585A4-AEDC-4ACF-90A9-CD8D7FFD9166}">
      <dgm:prSet/>
      <dgm:spPr/>
      <dgm:t>
        <a:bodyPr/>
        <a:lstStyle/>
        <a:p>
          <a:endParaRPr lang="nl-BE"/>
        </a:p>
      </dgm:t>
    </dgm:pt>
    <dgm:pt modelId="{A4A6F867-7A9A-46C5-AF34-02BAF18F597F}" type="pres">
      <dgm:prSet presAssocID="{3A864306-9A7D-48F5-83E5-43E46ECAD375}" presName="linear" presStyleCnt="0">
        <dgm:presLayoutVars>
          <dgm:animLvl val="lvl"/>
          <dgm:resizeHandles val="exact"/>
        </dgm:presLayoutVars>
      </dgm:prSet>
      <dgm:spPr/>
    </dgm:pt>
    <dgm:pt modelId="{C786ACCC-F3C8-4E4D-91F0-E54E738B11A6}" type="pres">
      <dgm:prSet presAssocID="{B06D9E40-9FCF-4255-9825-B85579D746D0}" presName="parentText" presStyleLbl="node1" presStyleIdx="0" presStyleCnt="4">
        <dgm:presLayoutVars>
          <dgm:chMax val="0"/>
          <dgm:bulletEnabled val="1"/>
        </dgm:presLayoutVars>
      </dgm:prSet>
      <dgm:spPr/>
    </dgm:pt>
    <dgm:pt modelId="{C4112222-A39A-4979-86B5-C1E04F70E83A}" type="pres">
      <dgm:prSet presAssocID="{D993F5D5-7440-42D8-884B-AB5189F9FD08}" presName="spacer" presStyleCnt="0"/>
      <dgm:spPr/>
    </dgm:pt>
    <dgm:pt modelId="{1334E7A0-3A83-4480-863F-00EAA953302D}" type="pres">
      <dgm:prSet presAssocID="{8A19FF4B-A489-4A15-BED2-C4E19FC474A9}" presName="parentText" presStyleLbl="node1" presStyleIdx="1" presStyleCnt="4">
        <dgm:presLayoutVars>
          <dgm:chMax val="0"/>
          <dgm:bulletEnabled val="1"/>
        </dgm:presLayoutVars>
      </dgm:prSet>
      <dgm:spPr/>
    </dgm:pt>
    <dgm:pt modelId="{3EA17211-AF08-4EDB-970A-17839C19E577}" type="pres">
      <dgm:prSet presAssocID="{F1651E59-C86A-4004-AAF3-9C8DEF613889}" presName="spacer" presStyleCnt="0"/>
      <dgm:spPr/>
    </dgm:pt>
    <dgm:pt modelId="{658DC8FE-AD1A-496D-9433-CA072C73C1CA}" type="pres">
      <dgm:prSet presAssocID="{3EAD6EA0-7CFE-4AA0-A304-4F2DF6580F20}" presName="parentText" presStyleLbl="node1" presStyleIdx="2" presStyleCnt="4">
        <dgm:presLayoutVars>
          <dgm:chMax val="0"/>
          <dgm:bulletEnabled val="1"/>
        </dgm:presLayoutVars>
      </dgm:prSet>
      <dgm:spPr/>
    </dgm:pt>
    <dgm:pt modelId="{2B1F8BE0-0019-4A07-8D07-E1BADB1B9805}" type="pres">
      <dgm:prSet presAssocID="{52765CA3-6ECC-4B34-A309-1F23B357110D}" presName="spacer" presStyleCnt="0"/>
      <dgm:spPr/>
    </dgm:pt>
    <dgm:pt modelId="{EC8D20F6-7879-4DB2-A17F-2A1A989FEE6C}" type="pres">
      <dgm:prSet presAssocID="{877BD368-BC1B-4D09-B5D0-21A338835CD8}" presName="parentText" presStyleLbl="node1" presStyleIdx="3" presStyleCnt="4">
        <dgm:presLayoutVars>
          <dgm:chMax val="0"/>
          <dgm:bulletEnabled val="1"/>
        </dgm:presLayoutVars>
      </dgm:prSet>
      <dgm:spPr/>
    </dgm:pt>
  </dgm:ptLst>
  <dgm:cxnLst>
    <dgm:cxn modelId="{3807163C-42DA-467F-8EC4-84580AC837B1}" type="presOf" srcId="{877BD368-BC1B-4D09-B5D0-21A338835CD8}" destId="{EC8D20F6-7879-4DB2-A17F-2A1A989FEE6C}" srcOrd="0" destOrd="0" presId="urn:microsoft.com/office/officeart/2005/8/layout/vList2"/>
    <dgm:cxn modelId="{A35DE068-739B-42D1-93CD-C1CD5707CAC1}" srcId="{3A864306-9A7D-48F5-83E5-43E46ECAD375}" destId="{B06D9E40-9FCF-4255-9825-B85579D746D0}" srcOrd="0" destOrd="0" parTransId="{BB9D05FE-27D4-4E43-AF71-2495F5712544}" sibTransId="{D993F5D5-7440-42D8-884B-AB5189F9FD08}"/>
    <dgm:cxn modelId="{77EABE69-544C-4D17-B145-2A93387E0B8C}" srcId="{3A864306-9A7D-48F5-83E5-43E46ECAD375}" destId="{8A19FF4B-A489-4A15-BED2-C4E19FC474A9}" srcOrd="1" destOrd="0" parTransId="{EB36FD9A-47A6-4960-A454-0947E128BDFE}" sibTransId="{F1651E59-C86A-4004-AAF3-9C8DEF613889}"/>
    <dgm:cxn modelId="{71A29993-EDBF-4559-9297-13C236093504}" type="presOf" srcId="{3EAD6EA0-7CFE-4AA0-A304-4F2DF6580F20}" destId="{658DC8FE-AD1A-496D-9433-CA072C73C1CA}" srcOrd="0" destOrd="0" presId="urn:microsoft.com/office/officeart/2005/8/layout/vList2"/>
    <dgm:cxn modelId="{7001849A-F0B2-4DD0-B3AF-A539A3C0EAEA}" srcId="{3A864306-9A7D-48F5-83E5-43E46ECAD375}" destId="{3EAD6EA0-7CFE-4AA0-A304-4F2DF6580F20}" srcOrd="2" destOrd="0" parTransId="{27F0C66A-17E2-4CF3-A9DA-61A691A82F19}" sibTransId="{52765CA3-6ECC-4B34-A309-1F23B357110D}"/>
    <dgm:cxn modelId="{203585A4-AEDC-4ACF-90A9-CD8D7FFD9166}" srcId="{3A864306-9A7D-48F5-83E5-43E46ECAD375}" destId="{877BD368-BC1B-4D09-B5D0-21A338835CD8}" srcOrd="3" destOrd="0" parTransId="{A49E755E-2FE1-4E5D-8450-28399153F07B}" sibTransId="{49CC1AF1-C1EB-4EE2-A80E-0E56B637EC1B}"/>
    <dgm:cxn modelId="{2590B2E0-628C-4518-95A0-73D803C2B380}" type="presOf" srcId="{8A19FF4B-A489-4A15-BED2-C4E19FC474A9}" destId="{1334E7A0-3A83-4480-863F-00EAA953302D}" srcOrd="0" destOrd="0" presId="urn:microsoft.com/office/officeart/2005/8/layout/vList2"/>
    <dgm:cxn modelId="{9C4148E2-EB5D-4C04-A5EA-2EF7AB69E8AD}" type="presOf" srcId="{3A864306-9A7D-48F5-83E5-43E46ECAD375}" destId="{A4A6F867-7A9A-46C5-AF34-02BAF18F597F}" srcOrd="0" destOrd="0" presId="urn:microsoft.com/office/officeart/2005/8/layout/vList2"/>
    <dgm:cxn modelId="{266161F5-E3D7-49D2-91BE-18039E4CB36D}" type="presOf" srcId="{B06D9E40-9FCF-4255-9825-B85579D746D0}" destId="{C786ACCC-F3C8-4E4D-91F0-E54E738B11A6}" srcOrd="0" destOrd="0" presId="urn:microsoft.com/office/officeart/2005/8/layout/vList2"/>
    <dgm:cxn modelId="{275A1FA9-F324-4286-A586-37DD8117D31D}" type="presParOf" srcId="{A4A6F867-7A9A-46C5-AF34-02BAF18F597F}" destId="{C786ACCC-F3C8-4E4D-91F0-E54E738B11A6}" srcOrd="0" destOrd="0" presId="urn:microsoft.com/office/officeart/2005/8/layout/vList2"/>
    <dgm:cxn modelId="{4B078328-3E18-49A0-85CC-2148A8E1AB12}" type="presParOf" srcId="{A4A6F867-7A9A-46C5-AF34-02BAF18F597F}" destId="{C4112222-A39A-4979-86B5-C1E04F70E83A}" srcOrd="1" destOrd="0" presId="urn:microsoft.com/office/officeart/2005/8/layout/vList2"/>
    <dgm:cxn modelId="{7E24E095-6D9E-4B0A-ADD2-8C2A6F366860}" type="presParOf" srcId="{A4A6F867-7A9A-46C5-AF34-02BAF18F597F}" destId="{1334E7A0-3A83-4480-863F-00EAA953302D}" srcOrd="2" destOrd="0" presId="urn:microsoft.com/office/officeart/2005/8/layout/vList2"/>
    <dgm:cxn modelId="{CDFCD0D7-7F70-45EC-B88A-DBAEB433EE02}" type="presParOf" srcId="{A4A6F867-7A9A-46C5-AF34-02BAF18F597F}" destId="{3EA17211-AF08-4EDB-970A-17839C19E577}" srcOrd="3" destOrd="0" presId="urn:microsoft.com/office/officeart/2005/8/layout/vList2"/>
    <dgm:cxn modelId="{F1F47162-24EC-42F0-B110-13C904528D44}" type="presParOf" srcId="{A4A6F867-7A9A-46C5-AF34-02BAF18F597F}" destId="{658DC8FE-AD1A-496D-9433-CA072C73C1CA}" srcOrd="4" destOrd="0" presId="urn:microsoft.com/office/officeart/2005/8/layout/vList2"/>
    <dgm:cxn modelId="{B6089890-A2EE-4208-9110-9669F6D92DB4}" type="presParOf" srcId="{A4A6F867-7A9A-46C5-AF34-02BAF18F597F}" destId="{2B1F8BE0-0019-4A07-8D07-E1BADB1B9805}" srcOrd="5" destOrd="0" presId="urn:microsoft.com/office/officeart/2005/8/layout/vList2"/>
    <dgm:cxn modelId="{68DB6607-614C-4C5B-948D-F23A8AE891B7}" type="presParOf" srcId="{A4A6F867-7A9A-46C5-AF34-02BAF18F597F}" destId="{EC8D20F6-7879-4DB2-A17F-2A1A989FEE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864306-9A7D-48F5-83E5-43E46ECAD3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6D9E40-9FCF-4255-9825-B85579D746D0}">
      <dgm:prSet custT="1"/>
      <dgm:spPr/>
      <dgm:t>
        <a:bodyPr/>
        <a:lstStyle/>
        <a:p>
          <a:r>
            <a:rPr lang="nl-BE" sz="2400" dirty="0"/>
            <a:t>6 out of 7 studies found </a:t>
          </a:r>
          <a:r>
            <a:rPr lang="nl-BE" sz="2400" dirty="0" err="1"/>
            <a:t>an</a:t>
          </a:r>
          <a:r>
            <a:rPr lang="nl-BE" sz="2400" dirty="0"/>
            <a:t> </a:t>
          </a:r>
          <a:r>
            <a:rPr lang="nl-BE" sz="2400" dirty="0" err="1"/>
            <a:t>association</a:t>
          </a:r>
          <a:r>
            <a:rPr lang="nl-BE" sz="2400" dirty="0"/>
            <a:t> </a:t>
          </a:r>
          <a:r>
            <a:rPr lang="nl-BE" sz="2400" dirty="0" err="1"/>
            <a:t>between</a:t>
          </a:r>
          <a:r>
            <a:rPr lang="nl-BE" sz="2400" dirty="0"/>
            <a:t> </a:t>
          </a:r>
          <a:r>
            <a:rPr lang="nl-BE" sz="2400" dirty="0" err="1"/>
            <a:t>geriatric</a:t>
          </a:r>
          <a:r>
            <a:rPr lang="nl-BE" sz="2400" dirty="0"/>
            <a:t> </a:t>
          </a:r>
          <a:r>
            <a:rPr lang="nl-BE" sz="2400" dirty="0" err="1"/>
            <a:t>impairments</a:t>
          </a:r>
          <a:r>
            <a:rPr lang="nl-BE" sz="2400" dirty="0"/>
            <a:t> </a:t>
          </a:r>
          <a:r>
            <a:rPr lang="nl-BE" sz="2400" dirty="0" err="1"/>
            <a:t>and</a:t>
          </a:r>
          <a:r>
            <a:rPr lang="nl-BE" sz="2400" dirty="0"/>
            <a:t> health care </a:t>
          </a:r>
          <a:r>
            <a:rPr lang="nl-BE" sz="2400" dirty="0" err="1"/>
            <a:t>utilization</a:t>
          </a:r>
          <a:endParaRPr lang="en-US" sz="2400" dirty="0"/>
        </a:p>
      </dgm:t>
    </dgm:pt>
    <dgm:pt modelId="{BB9D05FE-27D4-4E43-AF71-2495F5712544}" type="parTrans" cxnId="{A35DE068-739B-42D1-93CD-C1CD5707CAC1}">
      <dgm:prSet/>
      <dgm:spPr/>
      <dgm:t>
        <a:bodyPr/>
        <a:lstStyle/>
        <a:p>
          <a:endParaRPr lang="en-US"/>
        </a:p>
      </dgm:t>
    </dgm:pt>
    <dgm:pt modelId="{D993F5D5-7440-42D8-884B-AB5189F9FD08}" type="sibTrans" cxnId="{A35DE068-739B-42D1-93CD-C1CD5707CAC1}">
      <dgm:prSet/>
      <dgm:spPr/>
      <dgm:t>
        <a:bodyPr/>
        <a:lstStyle/>
        <a:p>
          <a:endParaRPr lang="en-US"/>
        </a:p>
      </dgm:t>
    </dgm:pt>
    <dgm:pt modelId="{8A19FF4B-A489-4A15-BED2-C4E19FC474A9}">
      <dgm:prSet custT="1"/>
      <dgm:spPr/>
      <dgm:t>
        <a:bodyPr/>
        <a:lstStyle/>
        <a:p>
          <a:r>
            <a:rPr lang="en-US" sz="1600" dirty="0"/>
            <a:t>Evidence for physical capacity, ADL, IADL, cognition, and mood in 1 or more studies</a:t>
          </a:r>
        </a:p>
      </dgm:t>
    </dgm:pt>
    <dgm:pt modelId="{EB36FD9A-47A6-4960-A454-0947E128BDFE}" type="parTrans" cxnId="{77EABE69-544C-4D17-B145-2A93387E0B8C}">
      <dgm:prSet/>
      <dgm:spPr/>
      <dgm:t>
        <a:bodyPr/>
        <a:lstStyle/>
        <a:p>
          <a:endParaRPr lang="en-US"/>
        </a:p>
      </dgm:t>
    </dgm:pt>
    <dgm:pt modelId="{F1651E59-C86A-4004-AAF3-9C8DEF613889}" type="sibTrans" cxnId="{77EABE69-544C-4D17-B145-2A93387E0B8C}">
      <dgm:prSet/>
      <dgm:spPr/>
      <dgm:t>
        <a:bodyPr/>
        <a:lstStyle/>
        <a:p>
          <a:endParaRPr lang="en-US"/>
        </a:p>
      </dgm:t>
    </dgm:pt>
    <dgm:pt modelId="{A4A6F867-7A9A-46C5-AF34-02BAF18F597F}" type="pres">
      <dgm:prSet presAssocID="{3A864306-9A7D-48F5-83E5-43E46ECAD375}" presName="linear" presStyleCnt="0">
        <dgm:presLayoutVars>
          <dgm:animLvl val="lvl"/>
          <dgm:resizeHandles val="exact"/>
        </dgm:presLayoutVars>
      </dgm:prSet>
      <dgm:spPr/>
    </dgm:pt>
    <dgm:pt modelId="{C786ACCC-F3C8-4E4D-91F0-E54E738B11A6}" type="pres">
      <dgm:prSet presAssocID="{B06D9E40-9FCF-4255-9825-B85579D746D0}" presName="parentText" presStyleLbl="node1" presStyleIdx="0" presStyleCnt="2">
        <dgm:presLayoutVars>
          <dgm:chMax val="0"/>
          <dgm:bulletEnabled val="1"/>
        </dgm:presLayoutVars>
      </dgm:prSet>
      <dgm:spPr/>
    </dgm:pt>
    <dgm:pt modelId="{C4112222-A39A-4979-86B5-C1E04F70E83A}" type="pres">
      <dgm:prSet presAssocID="{D993F5D5-7440-42D8-884B-AB5189F9FD08}" presName="spacer" presStyleCnt="0"/>
      <dgm:spPr/>
    </dgm:pt>
    <dgm:pt modelId="{1334E7A0-3A83-4480-863F-00EAA953302D}" type="pres">
      <dgm:prSet presAssocID="{8A19FF4B-A489-4A15-BED2-C4E19FC474A9}" presName="parentText" presStyleLbl="node1" presStyleIdx="1" presStyleCnt="2">
        <dgm:presLayoutVars>
          <dgm:chMax val="0"/>
          <dgm:bulletEnabled val="1"/>
        </dgm:presLayoutVars>
      </dgm:prSet>
      <dgm:spPr/>
    </dgm:pt>
  </dgm:ptLst>
  <dgm:cxnLst>
    <dgm:cxn modelId="{A35DE068-739B-42D1-93CD-C1CD5707CAC1}" srcId="{3A864306-9A7D-48F5-83E5-43E46ECAD375}" destId="{B06D9E40-9FCF-4255-9825-B85579D746D0}" srcOrd="0" destOrd="0" parTransId="{BB9D05FE-27D4-4E43-AF71-2495F5712544}" sibTransId="{D993F5D5-7440-42D8-884B-AB5189F9FD08}"/>
    <dgm:cxn modelId="{77EABE69-544C-4D17-B145-2A93387E0B8C}" srcId="{3A864306-9A7D-48F5-83E5-43E46ECAD375}" destId="{8A19FF4B-A489-4A15-BED2-C4E19FC474A9}" srcOrd="1" destOrd="0" parTransId="{EB36FD9A-47A6-4960-A454-0947E128BDFE}" sibTransId="{F1651E59-C86A-4004-AAF3-9C8DEF613889}"/>
    <dgm:cxn modelId="{2590B2E0-628C-4518-95A0-73D803C2B380}" type="presOf" srcId="{8A19FF4B-A489-4A15-BED2-C4E19FC474A9}" destId="{1334E7A0-3A83-4480-863F-00EAA953302D}" srcOrd="0" destOrd="0" presId="urn:microsoft.com/office/officeart/2005/8/layout/vList2"/>
    <dgm:cxn modelId="{9C4148E2-EB5D-4C04-A5EA-2EF7AB69E8AD}" type="presOf" srcId="{3A864306-9A7D-48F5-83E5-43E46ECAD375}" destId="{A4A6F867-7A9A-46C5-AF34-02BAF18F597F}" srcOrd="0" destOrd="0" presId="urn:microsoft.com/office/officeart/2005/8/layout/vList2"/>
    <dgm:cxn modelId="{266161F5-E3D7-49D2-91BE-18039E4CB36D}" type="presOf" srcId="{B06D9E40-9FCF-4255-9825-B85579D746D0}" destId="{C786ACCC-F3C8-4E4D-91F0-E54E738B11A6}" srcOrd="0" destOrd="0" presId="urn:microsoft.com/office/officeart/2005/8/layout/vList2"/>
    <dgm:cxn modelId="{275A1FA9-F324-4286-A586-37DD8117D31D}" type="presParOf" srcId="{A4A6F867-7A9A-46C5-AF34-02BAF18F597F}" destId="{C786ACCC-F3C8-4E4D-91F0-E54E738B11A6}" srcOrd="0" destOrd="0" presId="urn:microsoft.com/office/officeart/2005/8/layout/vList2"/>
    <dgm:cxn modelId="{4B078328-3E18-49A0-85CC-2148A8E1AB12}" type="presParOf" srcId="{A4A6F867-7A9A-46C5-AF34-02BAF18F597F}" destId="{C4112222-A39A-4979-86B5-C1E04F70E83A}" srcOrd="1" destOrd="0" presId="urn:microsoft.com/office/officeart/2005/8/layout/vList2"/>
    <dgm:cxn modelId="{7E24E095-6D9E-4B0A-ADD2-8C2A6F366860}" type="presParOf" srcId="{A4A6F867-7A9A-46C5-AF34-02BAF18F597F}" destId="{1334E7A0-3A83-4480-863F-00EAA953302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7A3E0B-4897-43F3-9A0F-204E27FD9C75}"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2BC04744-8C57-4425-9369-B0E4F0890396}">
      <dgm:prSet/>
      <dgm:spPr/>
      <dgm:t>
        <a:bodyPr/>
        <a:lstStyle/>
        <a:p>
          <a:r>
            <a:rPr lang="nl-BE"/>
            <a:t>424 patients with haematological malignancy (&gt;&gt; AML, MDS, lymphoma)</a:t>
          </a:r>
          <a:endParaRPr lang="en-US"/>
        </a:p>
      </dgm:t>
    </dgm:pt>
    <dgm:pt modelId="{976E70BD-74A5-4D27-9B62-9E7F9FF7220C}" type="parTrans" cxnId="{96915A7B-4518-485A-8472-B4F902B2DA60}">
      <dgm:prSet/>
      <dgm:spPr/>
      <dgm:t>
        <a:bodyPr/>
        <a:lstStyle/>
        <a:p>
          <a:endParaRPr lang="en-US"/>
        </a:p>
      </dgm:t>
    </dgm:pt>
    <dgm:pt modelId="{E0CEC59C-3BFF-445D-84EF-4D811E676E4B}" type="sibTrans" cxnId="{96915A7B-4518-485A-8472-B4F902B2DA60}">
      <dgm:prSet/>
      <dgm:spPr/>
      <dgm:t>
        <a:bodyPr/>
        <a:lstStyle/>
        <a:p>
          <a:endParaRPr lang="en-US"/>
        </a:p>
      </dgm:t>
    </dgm:pt>
    <dgm:pt modelId="{F94FE60E-3349-4E93-832D-F8ACB64323A1}">
      <dgm:prSet/>
      <dgm:spPr/>
      <dgm:t>
        <a:bodyPr/>
        <a:lstStyle/>
        <a:p>
          <a:r>
            <a:rPr lang="nl-BE" dirty="0" err="1"/>
            <a:t>Referred</a:t>
          </a:r>
          <a:r>
            <a:rPr lang="nl-BE" dirty="0"/>
            <a:t> </a:t>
          </a:r>
          <a:r>
            <a:rPr lang="nl-BE" dirty="0" err="1"/>
            <a:t>to</a:t>
          </a:r>
          <a:r>
            <a:rPr lang="nl-BE" dirty="0"/>
            <a:t> </a:t>
          </a:r>
          <a:r>
            <a:rPr lang="nl-BE" dirty="0" err="1"/>
            <a:t>oncogeriatric</a:t>
          </a:r>
          <a:r>
            <a:rPr lang="nl-BE" dirty="0"/>
            <a:t> consulting team (OGCT) </a:t>
          </a:r>
          <a:r>
            <a:rPr lang="nl-BE" dirty="0" err="1"/>
            <a:t>by</a:t>
          </a:r>
          <a:r>
            <a:rPr lang="nl-BE" dirty="0"/>
            <a:t> </a:t>
          </a:r>
          <a:r>
            <a:rPr lang="nl-BE" dirty="0" err="1"/>
            <a:t>haematologist</a:t>
          </a:r>
          <a:r>
            <a:rPr lang="nl-BE" dirty="0"/>
            <a:t>, </a:t>
          </a:r>
          <a:r>
            <a:rPr lang="nl-BE" dirty="0" err="1"/>
            <a:t>based</a:t>
          </a:r>
          <a:r>
            <a:rPr lang="nl-BE" dirty="0"/>
            <a:t> on </a:t>
          </a:r>
          <a:r>
            <a:rPr lang="nl-BE" dirty="0" err="1"/>
            <a:t>clinical</a:t>
          </a:r>
          <a:r>
            <a:rPr lang="nl-BE" dirty="0"/>
            <a:t> </a:t>
          </a:r>
          <a:r>
            <a:rPr lang="nl-BE" dirty="0" err="1"/>
            <a:t>judgement</a:t>
          </a:r>
          <a:r>
            <a:rPr lang="nl-BE" dirty="0"/>
            <a:t> – </a:t>
          </a:r>
          <a:r>
            <a:rPr lang="nl-BE" dirty="0" err="1"/>
            <a:t>before</a:t>
          </a:r>
          <a:r>
            <a:rPr lang="nl-BE" dirty="0"/>
            <a:t> </a:t>
          </a:r>
          <a:r>
            <a:rPr lang="nl-BE" dirty="0" err="1"/>
            <a:t>initial</a:t>
          </a:r>
          <a:r>
            <a:rPr lang="nl-BE" dirty="0"/>
            <a:t> treatment plan or </a:t>
          </a:r>
          <a:r>
            <a:rPr lang="nl-BE" dirty="0" err="1"/>
            <a:t>throughout</a:t>
          </a:r>
          <a:r>
            <a:rPr lang="nl-BE" dirty="0"/>
            <a:t> treatment plan</a:t>
          </a:r>
          <a:endParaRPr lang="en-US" dirty="0"/>
        </a:p>
      </dgm:t>
    </dgm:pt>
    <dgm:pt modelId="{76FD05AA-951F-402A-ACC6-92102BCFE573}" type="parTrans" cxnId="{28F0BE97-F1E3-4904-8CA5-321EC1A19EEE}">
      <dgm:prSet/>
      <dgm:spPr/>
      <dgm:t>
        <a:bodyPr/>
        <a:lstStyle/>
        <a:p>
          <a:endParaRPr lang="en-US"/>
        </a:p>
      </dgm:t>
    </dgm:pt>
    <dgm:pt modelId="{3D488206-3C28-4CC0-9203-7FA028D0014F}" type="sibTrans" cxnId="{28F0BE97-F1E3-4904-8CA5-321EC1A19EEE}">
      <dgm:prSet/>
      <dgm:spPr/>
      <dgm:t>
        <a:bodyPr/>
        <a:lstStyle/>
        <a:p>
          <a:endParaRPr lang="en-US"/>
        </a:p>
      </dgm:t>
    </dgm:pt>
    <dgm:pt modelId="{D1EA3DFA-0CF6-4376-B97B-12DCEC04BF37}">
      <dgm:prSet/>
      <dgm:spPr/>
      <dgm:t>
        <a:bodyPr/>
        <a:lstStyle/>
        <a:p>
          <a:r>
            <a:rPr lang="nl-BE" dirty="0"/>
            <a:t>OGCT was </a:t>
          </a:r>
          <a:r>
            <a:rPr lang="nl-BE" dirty="0" err="1"/>
            <a:t>informed</a:t>
          </a:r>
          <a:r>
            <a:rPr lang="nl-BE" dirty="0"/>
            <a:t> </a:t>
          </a:r>
          <a:r>
            <a:rPr lang="nl-BE" dirty="0" err="1"/>
            <a:t>about</a:t>
          </a:r>
          <a:r>
            <a:rPr lang="nl-BE" dirty="0"/>
            <a:t> </a:t>
          </a:r>
          <a:r>
            <a:rPr lang="nl-BE" dirty="0" err="1"/>
            <a:t>hematologist</a:t>
          </a:r>
          <a:r>
            <a:rPr lang="nl-BE" dirty="0"/>
            <a:t> </a:t>
          </a:r>
          <a:r>
            <a:rPr lang="nl-BE" dirty="0" err="1"/>
            <a:t>initial</a:t>
          </a:r>
          <a:r>
            <a:rPr lang="nl-BE" dirty="0"/>
            <a:t> treatment </a:t>
          </a:r>
          <a:r>
            <a:rPr lang="nl-BE" dirty="0" err="1"/>
            <a:t>suggestion</a:t>
          </a:r>
          <a:r>
            <a:rPr lang="nl-BE" dirty="0"/>
            <a:t> </a:t>
          </a:r>
          <a:r>
            <a:rPr lang="nl-BE" dirty="0" err="1"/>
            <a:t>before</a:t>
          </a:r>
          <a:r>
            <a:rPr lang="nl-BE" dirty="0"/>
            <a:t> CGA</a:t>
          </a:r>
          <a:endParaRPr lang="en-US" dirty="0"/>
        </a:p>
      </dgm:t>
    </dgm:pt>
    <dgm:pt modelId="{F7E9CAA3-110F-45D0-AB73-4854895DDA8B}" type="parTrans" cxnId="{F2164113-2653-4CD6-B20C-B3C43E69E0F1}">
      <dgm:prSet/>
      <dgm:spPr/>
      <dgm:t>
        <a:bodyPr/>
        <a:lstStyle/>
        <a:p>
          <a:endParaRPr lang="en-US"/>
        </a:p>
      </dgm:t>
    </dgm:pt>
    <dgm:pt modelId="{69255FD3-F368-42F7-947B-73F8F84979DA}" type="sibTrans" cxnId="{F2164113-2653-4CD6-B20C-B3C43E69E0F1}">
      <dgm:prSet/>
      <dgm:spPr/>
      <dgm:t>
        <a:bodyPr/>
        <a:lstStyle/>
        <a:p>
          <a:endParaRPr lang="en-US"/>
        </a:p>
      </dgm:t>
    </dgm:pt>
    <dgm:pt modelId="{24D8805F-75E2-4D22-988F-351CEB1E9BAC}">
      <dgm:prSet/>
      <dgm:spPr/>
      <dgm:t>
        <a:bodyPr/>
        <a:lstStyle/>
        <a:p>
          <a:r>
            <a:rPr lang="nl-BE" dirty="0"/>
            <a:t>Change in treatment plan was </a:t>
          </a:r>
          <a:r>
            <a:rPr lang="nl-BE" dirty="0" err="1"/>
            <a:t>proposed</a:t>
          </a:r>
          <a:r>
            <a:rPr lang="nl-BE" dirty="0"/>
            <a:t> </a:t>
          </a:r>
          <a:r>
            <a:rPr lang="nl-BE" dirty="0" err="1"/>
            <a:t>for</a:t>
          </a:r>
          <a:r>
            <a:rPr lang="nl-BE" dirty="0"/>
            <a:t> 21,7% of </a:t>
          </a:r>
          <a:r>
            <a:rPr lang="nl-BE" dirty="0" err="1"/>
            <a:t>patients</a:t>
          </a:r>
          <a:endParaRPr lang="en-US" dirty="0"/>
        </a:p>
      </dgm:t>
    </dgm:pt>
    <dgm:pt modelId="{EE9A43E0-629C-465B-914D-9D7ECDBC1410}" type="parTrans" cxnId="{D337A233-F58D-48AB-88BE-27561CDA1F68}">
      <dgm:prSet/>
      <dgm:spPr/>
      <dgm:t>
        <a:bodyPr/>
        <a:lstStyle/>
        <a:p>
          <a:endParaRPr lang="en-US"/>
        </a:p>
      </dgm:t>
    </dgm:pt>
    <dgm:pt modelId="{4961624B-EE7E-4989-A095-1C65B9DC6947}" type="sibTrans" cxnId="{D337A233-F58D-48AB-88BE-27561CDA1F68}">
      <dgm:prSet/>
      <dgm:spPr/>
      <dgm:t>
        <a:bodyPr/>
        <a:lstStyle/>
        <a:p>
          <a:endParaRPr lang="en-US"/>
        </a:p>
      </dgm:t>
    </dgm:pt>
    <dgm:pt modelId="{ACC84A12-6914-4FF1-B311-6A9717FDC61A}">
      <dgm:prSet/>
      <dgm:spPr/>
      <dgm:t>
        <a:bodyPr/>
        <a:lstStyle/>
        <a:p>
          <a:r>
            <a:rPr lang="nl-BE"/>
            <a:t>Palliative care in 11,3%</a:t>
          </a:r>
          <a:endParaRPr lang="en-US"/>
        </a:p>
      </dgm:t>
    </dgm:pt>
    <dgm:pt modelId="{0A60CEB6-BB7F-4C9C-89F4-EC75D90ABFED}" type="parTrans" cxnId="{69DDED83-F8C8-4F0A-A1BF-5117640E1E4F}">
      <dgm:prSet/>
      <dgm:spPr/>
      <dgm:t>
        <a:bodyPr/>
        <a:lstStyle/>
        <a:p>
          <a:endParaRPr lang="en-US"/>
        </a:p>
      </dgm:t>
    </dgm:pt>
    <dgm:pt modelId="{B0983FA7-DDBC-4280-A784-2C2F656E96C0}" type="sibTrans" cxnId="{69DDED83-F8C8-4F0A-A1BF-5117640E1E4F}">
      <dgm:prSet/>
      <dgm:spPr/>
      <dgm:t>
        <a:bodyPr/>
        <a:lstStyle/>
        <a:p>
          <a:endParaRPr lang="en-US"/>
        </a:p>
      </dgm:t>
    </dgm:pt>
    <dgm:pt modelId="{B0F1FC5E-3F88-4828-BC83-D89CAEDF289B}">
      <dgm:prSet/>
      <dgm:spPr/>
      <dgm:t>
        <a:bodyPr/>
        <a:lstStyle/>
        <a:p>
          <a:r>
            <a:rPr lang="nl-BE"/>
            <a:t>Decrease in dose in 0,9%</a:t>
          </a:r>
          <a:endParaRPr lang="en-US"/>
        </a:p>
      </dgm:t>
    </dgm:pt>
    <dgm:pt modelId="{A982D2D9-428A-44DF-A465-6C9332F43A66}" type="parTrans" cxnId="{90E6D48B-CEE3-4DF3-9B76-5876E8DBDC3D}">
      <dgm:prSet/>
      <dgm:spPr/>
      <dgm:t>
        <a:bodyPr/>
        <a:lstStyle/>
        <a:p>
          <a:endParaRPr lang="en-US"/>
        </a:p>
      </dgm:t>
    </dgm:pt>
    <dgm:pt modelId="{98315B76-4B89-45C3-9FDC-494AFE18C074}" type="sibTrans" cxnId="{90E6D48B-CEE3-4DF3-9B76-5876E8DBDC3D}">
      <dgm:prSet/>
      <dgm:spPr/>
      <dgm:t>
        <a:bodyPr/>
        <a:lstStyle/>
        <a:p>
          <a:endParaRPr lang="en-US"/>
        </a:p>
      </dgm:t>
    </dgm:pt>
    <dgm:pt modelId="{7217A113-91CF-4608-AC47-4FAA92F1AD59}">
      <dgm:prSet/>
      <dgm:spPr/>
      <dgm:t>
        <a:bodyPr/>
        <a:lstStyle/>
        <a:p>
          <a:r>
            <a:rPr lang="nl-BE"/>
            <a:t>Protocol change in 4,2%</a:t>
          </a:r>
          <a:endParaRPr lang="en-US"/>
        </a:p>
      </dgm:t>
    </dgm:pt>
    <dgm:pt modelId="{3E490F7F-7BD8-4528-ACAF-71B30910B51B}" type="parTrans" cxnId="{0DF45C33-CA17-41F5-814D-07AF05A3141D}">
      <dgm:prSet/>
      <dgm:spPr/>
      <dgm:t>
        <a:bodyPr/>
        <a:lstStyle/>
        <a:p>
          <a:endParaRPr lang="en-US"/>
        </a:p>
      </dgm:t>
    </dgm:pt>
    <dgm:pt modelId="{D8701BFB-728F-4649-A76B-927EA764669F}" type="sibTrans" cxnId="{0DF45C33-CA17-41F5-814D-07AF05A3141D}">
      <dgm:prSet/>
      <dgm:spPr/>
      <dgm:t>
        <a:bodyPr/>
        <a:lstStyle/>
        <a:p>
          <a:endParaRPr lang="en-US"/>
        </a:p>
      </dgm:t>
    </dgm:pt>
    <dgm:pt modelId="{9BA79A75-9CC7-4B16-B10F-34BFFF15D984}">
      <dgm:prSet/>
      <dgm:spPr/>
      <dgm:t>
        <a:bodyPr/>
        <a:lstStyle/>
        <a:p>
          <a:r>
            <a:rPr lang="nl-BE" dirty="0"/>
            <a:t>CGA in light of </a:t>
          </a:r>
          <a:r>
            <a:rPr lang="nl-BE" dirty="0" err="1"/>
            <a:t>reassessment</a:t>
          </a:r>
          <a:r>
            <a:rPr lang="nl-BE" dirty="0"/>
            <a:t> in 3,5%, </a:t>
          </a:r>
          <a:r>
            <a:rPr lang="nl-BE" dirty="0" err="1"/>
            <a:t>with</a:t>
          </a:r>
          <a:r>
            <a:rPr lang="nl-BE" dirty="0"/>
            <a:t> 9 out of 15 </a:t>
          </a:r>
          <a:r>
            <a:rPr lang="nl-BE" dirty="0" err="1"/>
            <a:t>continuing</a:t>
          </a:r>
          <a:r>
            <a:rPr lang="nl-BE" dirty="0"/>
            <a:t> </a:t>
          </a:r>
          <a:r>
            <a:rPr lang="nl-BE" dirty="0" err="1"/>
            <a:t>chemotherapy</a:t>
          </a:r>
          <a:endParaRPr lang="en-US" dirty="0"/>
        </a:p>
      </dgm:t>
    </dgm:pt>
    <dgm:pt modelId="{430D404B-40D4-4983-B4CA-A906B4D9A74A}" type="parTrans" cxnId="{B684104D-130A-4297-A09D-81B2A401EA25}">
      <dgm:prSet/>
      <dgm:spPr/>
      <dgm:t>
        <a:bodyPr/>
        <a:lstStyle/>
        <a:p>
          <a:endParaRPr lang="en-US"/>
        </a:p>
      </dgm:t>
    </dgm:pt>
    <dgm:pt modelId="{DE635B29-F2D2-48A8-9FA4-B39233A1662D}" type="sibTrans" cxnId="{B684104D-130A-4297-A09D-81B2A401EA25}">
      <dgm:prSet/>
      <dgm:spPr/>
      <dgm:t>
        <a:bodyPr/>
        <a:lstStyle/>
        <a:p>
          <a:endParaRPr lang="en-US"/>
        </a:p>
      </dgm:t>
    </dgm:pt>
    <dgm:pt modelId="{C3213943-1116-435C-A9FB-768E0CB84A1A}">
      <dgm:prSet/>
      <dgm:spPr/>
      <dgm:t>
        <a:bodyPr/>
        <a:lstStyle/>
        <a:p>
          <a:r>
            <a:rPr lang="nl-BE" dirty="0"/>
            <a:t>No information on </a:t>
          </a:r>
          <a:r>
            <a:rPr lang="nl-BE" dirty="0" err="1"/>
            <a:t>outcome</a:t>
          </a:r>
          <a:r>
            <a:rPr lang="nl-BE" dirty="0"/>
            <a:t> nor </a:t>
          </a:r>
          <a:r>
            <a:rPr lang="nl-BE" dirty="0" err="1"/>
            <a:t>geriatric</a:t>
          </a:r>
          <a:r>
            <a:rPr lang="nl-BE" dirty="0"/>
            <a:t> </a:t>
          </a:r>
          <a:r>
            <a:rPr lang="nl-BE" dirty="0" err="1"/>
            <a:t>interventions</a:t>
          </a:r>
          <a:endParaRPr lang="nl-BE" dirty="0"/>
        </a:p>
      </dgm:t>
    </dgm:pt>
    <dgm:pt modelId="{44202BB5-3142-4D2F-838E-F6A89262C34E}" type="parTrans" cxnId="{574C73F3-7DA5-40E1-9F52-F6588AF15479}">
      <dgm:prSet/>
      <dgm:spPr/>
      <dgm:t>
        <a:bodyPr/>
        <a:lstStyle/>
        <a:p>
          <a:endParaRPr lang="nl-BE"/>
        </a:p>
      </dgm:t>
    </dgm:pt>
    <dgm:pt modelId="{B9849FE9-8D28-4C13-94A9-B4906039B48C}" type="sibTrans" cxnId="{574C73F3-7DA5-40E1-9F52-F6588AF15479}">
      <dgm:prSet/>
      <dgm:spPr/>
      <dgm:t>
        <a:bodyPr/>
        <a:lstStyle/>
        <a:p>
          <a:endParaRPr lang="nl-BE"/>
        </a:p>
      </dgm:t>
    </dgm:pt>
    <dgm:pt modelId="{0DCB1328-D579-4765-8A60-304B48FCDB3E}" type="pres">
      <dgm:prSet presAssocID="{0E7A3E0B-4897-43F3-9A0F-204E27FD9C75}" presName="linear" presStyleCnt="0">
        <dgm:presLayoutVars>
          <dgm:dir/>
          <dgm:animLvl val="lvl"/>
          <dgm:resizeHandles val="exact"/>
        </dgm:presLayoutVars>
      </dgm:prSet>
      <dgm:spPr/>
    </dgm:pt>
    <dgm:pt modelId="{18808C9A-B16A-42F9-A0B8-098F1041A84E}" type="pres">
      <dgm:prSet presAssocID="{2BC04744-8C57-4425-9369-B0E4F0890396}" presName="parentLin" presStyleCnt="0"/>
      <dgm:spPr/>
    </dgm:pt>
    <dgm:pt modelId="{F950068B-DDE7-46D0-88A4-260AFA719898}" type="pres">
      <dgm:prSet presAssocID="{2BC04744-8C57-4425-9369-B0E4F0890396}" presName="parentLeftMargin" presStyleLbl="node1" presStyleIdx="0" presStyleCnt="5"/>
      <dgm:spPr/>
    </dgm:pt>
    <dgm:pt modelId="{3109AB37-C8FE-41D8-A95B-B245A01C075F}" type="pres">
      <dgm:prSet presAssocID="{2BC04744-8C57-4425-9369-B0E4F0890396}" presName="parentText" presStyleLbl="node1" presStyleIdx="0" presStyleCnt="5">
        <dgm:presLayoutVars>
          <dgm:chMax val="0"/>
          <dgm:bulletEnabled val="1"/>
        </dgm:presLayoutVars>
      </dgm:prSet>
      <dgm:spPr/>
    </dgm:pt>
    <dgm:pt modelId="{C0DE7612-E8AC-4CB4-A2F8-68D6ADD0B837}" type="pres">
      <dgm:prSet presAssocID="{2BC04744-8C57-4425-9369-B0E4F0890396}" presName="negativeSpace" presStyleCnt="0"/>
      <dgm:spPr/>
    </dgm:pt>
    <dgm:pt modelId="{B9032CD7-60C0-4CF8-A205-920DA2353ACF}" type="pres">
      <dgm:prSet presAssocID="{2BC04744-8C57-4425-9369-B0E4F0890396}" presName="childText" presStyleLbl="conFgAcc1" presStyleIdx="0" presStyleCnt="5">
        <dgm:presLayoutVars>
          <dgm:bulletEnabled val="1"/>
        </dgm:presLayoutVars>
      </dgm:prSet>
      <dgm:spPr/>
    </dgm:pt>
    <dgm:pt modelId="{8D82ED8F-245E-461A-BEDF-DFBA3E5A921A}" type="pres">
      <dgm:prSet presAssocID="{E0CEC59C-3BFF-445D-84EF-4D811E676E4B}" presName="spaceBetweenRectangles" presStyleCnt="0"/>
      <dgm:spPr/>
    </dgm:pt>
    <dgm:pt modelId="{82856A65-77FF-418E-A1CE-DC2657A3D17F}" type="pres">
      <dgm:prSet presAssocID="{F94FE60E-3349-4E93-832D-F8ACB64323A1}" presName="parentLin" presStyleCnt="0"/>
      <dgm:spPr/>
    </dgm:pt>
    <dgm:pt modelId="{14146621-412C-4A26-AB1F-0276AF0EE692}" type="pres">
      <dgm:prSet presAssocID="{F94FE60E-3349-4E93-832D-F8ACB64323A1}" presName="parentLeftMargin" presStyleLbl="node1" presStyleIdx="0" presStyleCnt="5"/>
      <dgm:spPr/>
    </dgm:pt>
    <dgm:pt modelId="{EF8DF804-6547-4264-8949-DC4E47DB1C0D}" type="pres">
      <dgm:prSet presAssocID="{F94FE60E-3349-4E93-832D-F8ACB64323A1}" presName="parentText" presStyleLbl="node1" presStyleIdx="1" presStyleCnt="5">
        <dgm:presLayoutVars>
          <dgm:chMax val="0"/>
          <dgm:bulletEnabled val="1"/>
        </dgm:presLayoutVars>
      </dgm:prSet>
      <dgm:spPr/>
    </dgm:pt>
    <dgm:pt modelId="{48172E3F-2FC3-40FD-A68B-1A720963D077}" type="pres">
      <dgm:prSet presAssocID="{F94FE60E-3349-4E93-832D-F8ACB64323A1}" presName="negativeSpace" presStyleCnt="0"/>
      <dgm:spPr/>
    </dgm:pt>
    <dgm:pt modelId="{C17EA887-0EA6-4570-A9F2-F9592AD4269A}" type="pres">
      <dgm:prSet presAssocID="{F94FE60E-3349-4E93-832D-F8ACB64323A1}" presName="childText" presStyleLbl="conFgAcc1" presStyleIdx="1" presStyleCnt="5">
        <dgm:presLayoutVars>
          <dgm:bulletEnabled val="1"/>
        </dgm:presLayoutVars>
      </dgm:prSet>
      <dgm:spPr/>
    </dgm:pt>
    <dgm:pt modelId="{283FCA4C-E578-48F9-B03F-28BF539E8D9A}" type="pres">
      <dgm:prSet presAssocID="{3D488206-3C28-4CC0-9203-7FA028D0014F}" presName="spaceBetweenRectangles" presStyleCnt="0"/>
      <dgm:spPr/>
    </dgm:pt>
    <dgm:pt modelId="{016052FF-2638-420D-9E48-24AE968EAFA1}" type="pres">
      <dgm:prSet presAssocID="{D1EA3DFA-0CF6-4376-B97B-12DCEC04BF37}" presName="parentLin" presStyleCnt="0"/>
      <dgm:spPr/>
    </dgm:pt>
    <dgm:pt modelId="{F9A37CA0-13F2-4E92-9B18-AF05AD6DB374}" type="pres">
      <dgm:prSet presAssocID="{D1EA3DFA-0CF6-4376-B97B-12DCEC04BF37}" presName="parentLeftMargin" presStyleLbl="node1" presStyleIdx="1" presStyleCnt="5"/>
      <dgm:spPr/>
    </dgm:pt>
    <dgm:pt modelId="{6E48581A-71AC-496E-B45E-DA4671C7E049}" type="pres">
      <dgm:prSet presAssocID="{D1EA3DFA-0CF6-4376-B97B-12DCEC04BF37}" presName="parentText" presStyleLbl="node1" presStyleIdx="2" presStyleCnt="5">
        <dgm:presLayoutVars>
          <dgm:chMax val="0"/>
          <dgm:bulletEnabled val="1"/>
        </dgm:presLayoutVars>
      </dgm:prSet>
      <dgm:spPr/>
    </dgm:pt>
    <dgm:pt modelId="{99445516-084D-40C9-A8B1-B604D95CD7E0}" type="pres">
      <dgm:prSet presAssocID="{D1EA3DFA-0CF6-4376-B97B-12DCEC04BF37}" presName="negativeSpace" presStyleCnt="0"/>
      <dgm:spPr/>
    </dgm:pt>
    <dgm:pt modelId="{3727644B-EDEE-40AB-8DD0-363477520558}" type="pres">
      <dgm:prSet presAssocID="{D1EA3DFA-0CF6-4376-B97B-12DCEC04BF37}" presName="childText" presStyleLbl="conFgAcc1" presStyleIdx="2" presStyleCnt="5">
        <dgm:presLayoutVars>
          <dgm:bulletEnabled val="1"/>
        </dgm:presLayoutVars>
      </dgm:prSet>
      <dgm:spPr/>
    </dgm:pt>
    <dgm:pt modelId="{E6997613-FFB5-431D-9D5E-AB79C16BB0BA}" type="pres">
      <dgm:prSet presAssocID="{69255FD3-F368-42F7-947B-73F8F84979DA}" presName="spaceBetweenRectangles" presStyleCnt="0"/>
      <dgm:spPr/>
    </dgm:pt>
    <dgm:pt modelId="{1D1FECFE-D561-43AB-8EA6-2AD96277BDDB}" type="pres">
      <dgm:prSet presAssocID="{24D8805F-75E2-4D22-988F-351CEB1E9BAC}" presName="parentLin" presStyleCnt="0"/>
      <dgm:spPr/>
    </dgm:pt>
    <dgm:pt modelId="{D32B1BAE-2F62-4081-A052-274F184391FE}" type="pres">
      <dgm:prSet presAssocID="{24D8805F-75E2-4D22-988F-351CEB1E9BAC}" presName="parentLeftMargin" presStyleLbl="node1" presStyleIdx="2" presStyleCnt="5"/>
      <dgm:spPr/>
    </dgm:pt>
    <dgm:pt modelId="{10F8D614-A71B-4AAF-8194-5A53C18B7F53}" type="pres">
      <dgm:prSet presAssocID="{24D8805F-75E2-4D22-988F-351CEB1E9BAC}" presName="parentText" presStyleLbl="node1" presStyleIdx="3" presStyleCnt="5">
        <dgm:presLayoutVars>
          <dgm:chMax val="0"/>
          <dgm:bulletEnabled val="1"/>
        </dgm:presLayoutVars>
      </dgm:prSet>
      <dgm:spPr/>
    </dgm:pt>
    <dgm:pt modelId="{7F609F6B-AADC-4EDA-9A08-F6626A40A9A8}" type="pres">
      <dgm:prSet presAssocID="{24D8805F-75E2-4D22-988F-351CEB1E9BAC}" presName="negativeSpace" presStyleCnt="0"/>
      <dgm:spPr/>
    </dgm:pt>
    <dgm:pt modelId="{2230C04C-6C7D-444C-B0CC-0D82E2A3A88D}" type="pres">
      <dgm:prSet presAssocID="{24D8805F-75E2-4D22-988F-351CEB1E9BAC}" presName="childText" presStyleLbl="conFgAcc1" presStyleIdx="3" presStyleCnt="5">
        <dgm:presLayoutVars>
          <dgm:bulletEnabled val="1"/>
        </dgm:presLayoutVars>
      </dgm:prSet>
      <dgm:spPr/>
    </dgm:pt>
    <dgm:pt modelId="{48024FA6-C514-4063-8BEC-27C987FB3FDB}" type="pres">
      <dgm:prSet presAssocID="{4961624B-EE7E-4989-A095-1C65B9DC6947}" presName="spaceBetweenRectangles" presStyleCnt="0"/>
      <dgm:spPr/>
    </dgm:pt>
    <dgm:pt modelId="{E7884507-50AF-4157-AF82-B84EF717DFC8}" type="pres">
      <dgm:prSet presAssocID="{C3213943-1116-435C-A9FB-768E0CB84A1A}" presName="parentLin" presStyleCnt="0"/>
      <dgm:spPr/>
    </dgm:pt>
    <dgm:pt modelId="{EC11D935-E8FB-47B0-8EC6-9BE42A047C4D}" type="pres">
      <dgm:prSet presAssocID="{C3213943-1116-435C-A9FB-768E0CB84A1A}" presName="parentLeftMargin" presStyleLbl="node1" presStyleIdx="3" presStyleCnt="5"/>
      <dgm:spPr/>
    </dgm:pt>
    <dgm:pt modelId="{EAE9F1DF-DF89-4FEC-B092-571F947829B8}" type="pres">
      <dgm:prSet presAssocID="{C3213943-1116-435C-A9FB-768E0CB84A1A}" presName="parentText" presStyleLbl="node1" presStyleIdx="4" presStyleCnt="5">
        <dgm:presLayoutVars>
          <dgm:chMax val="0"/>
          <dgm:bulletEnabled val="1"/>
        </dgm:presLayoutVars>
      </dgm:prSet>
      <dgm:spPr/>
    </dgm:pt>
    <dgm:pt modelId="{3821122B-334E-4D77-9238-7B343A56786C}" type="pres">
      <dgm:prSet presAssocID="{C3213943-1116-435C-A9FB-768E0CB84A1A}" presName="negativeSpace" presStyleCnt="0"/>
      <dgm:spPr/>
    </dgm:pt>
    <dgm:pt modelId="{3CC1AF75-A3A7-424B-98B5-CC226B529FFD}" type="pres">
      <dgm:prSet presAssocID="{C3213943-1116-435C-A9FB-768E0CB84A1A}" presName="childText" presStyleLbl="conFgAcc1" presStyleIdx="4" presStyleCnt="5">
        <dgm:presLayoutVars>
          <dgm:bulletEnabled val="1"/>
        </dgm:presLayoutVars>
      </dgm:prSet>
      <dgm:spPr/>
    </dgm:pt>
  </dgm:ptLst>
  <dgm:cxnLst>
    <dgm:cxn modelId="{D92AA30C-DD5E-49BD-BB97-A407079018A9}" type="presOf" srcId="{2BC04744-8C57-4425-9369-B0E4F0890396}" destId="{3109AB37-C8FE-41D8-A95B-B245A01C075F}" srcOrd="1" destOrd="0" presId="urn:microsoft.com/office/officeart/2005/8/layout/list1"/>
    <dgm:cxn modelId="{F2164113-2653-4CD6-B20C-B3C43E69E0F1}" srcId="{0E7A3E0B-4897-43F3-9A0F-204E27FD9C75}" destId="{D1EA3DFA-0CF6-4376-B97B-12DCEC04BF37}" srcOrd="2" destOrd="0" parTransId="{F7E9CAA3-110F-45D0-AB73-4854895DDA8B}" sibTransId="{69255FD3-F368-42F7-947B-73F8F84979DA}"/>
    <dgm:cxn modelId="{F8E41D17-493A-4B53-846D-6A31D36CB59F}" type="presOf" srcId="{C3213943-1116-435C-A9FB-768E0CB84A1A}" destId="{EC11D935-E8FB-47B0-8EC6-9BE42A047C4D}" srcOrd="0" destOrd="0" presId="urn:microsoft.com/office/officeart/2005/8/layout/list1"/>
    <dgm:cxn modelId="{B0D9DE23-3E27-413A-B492-CA6EFEA0F802}" type="presOf" srcId="{2BC04744-8C57-4425-9369-B0E4F0890396}" destId="{F950068B-DDE7-46D0-88A4-260AFA719898}" srcOrd="0" destOrd="0" presId="urn:microsoft.com/office/officeart/2005/8/layout/list1"/>
    <dgm:cxn modelId="{51A65524-A4D6-4373-8633-AA17E5BA226C}" type="presOf" srcId="{D1EA3DFA-0CF6-4376-B97B-12DCEC04BF37}" destId="{6E48581A-71AC-496E-B45E-DA4671C7E049}" srcOrd="1" destOrd="0" presId="urn:microsoft.com/office/officeart/2005/8/layout/list1"/>
    <dgm:cxn modelId="{0DF45C33-CA17-41F5-814D-07AF05A3141D}" srcId="{24D8805F-75E2-4D22-988F-351CEB1E9BAC}" destId="{7217A113-91CF-4608-AC47-4FAA92F1AD59}" srcOrd="2" destOrd="0" parTransId="{3E490F7F-7BD8-4528-ACAF-71B30910B51B}" sibTransId="{D8701BFB-728F-4649-A76B-927EA764669F}"/>
    <dgm:cxn modelId="{D337A233-F58D-48AB-88BE-27561CDA1F68}" srcId="{0E7A3E0B-4897-43F3-9A0F-204E27FD9C75}" destId="{24D8805F-75E2-4D22-988F-351CEB1E9BAC}" srcOrd="3" destOrd="0" parTransId="{EE9A43E0-629C-465B-914D-9D7ECDBC1410}" sibTransId="{4961624B-EE7E-4989-A095-1C65B9DC6947}"/>
    <dgm:cxn modelId="{B684104D-130A-4297-A09D-81B2A401EA25}" srcId="{24D8805F-75E2-4D22-988F-351CEB1E9BAC}" destId="{9BA79A75-9CC7-4B16-B10F-34BFFF15D984}" srcOrd="3" destOrd="0" parTransId="{430D404B-40D4-4983-B4CA-A906B4D9A74A}" sibTransId="{DE635B29-F2D2-48A8-9FA4-B39233A1662D}"/>
    <dgm:cxn modelId="{F954CF4D-75CF-41E0-AC45-E89C4B3B00FC}" type="presOf" srcId="{C3213943-1116-435C-A9FB-768E0CB84A1A}" destId="{EAE9F1DF-DF89-4FEC-B092-571F947829B8}" srcOrd="1" destOrd="0" presId="urn:microsoft.com/office/officeart/2005/8/layout/list1"/>
    <dgm:cxn modelId="{5162D76E-C0E6-492C-B2F2-4227125DDAE6}" type="presOf" srcId="{D1EA3DFA-0CF6-4376-B97B-12DCEC04BF37}" destId="{F9A37CA0-13F2-4E92-9B18-AF05AD6DB374}" srcOrd="0" destOrd="0" presId="urn:microsoft.com/office/officeart/2005/8/layout/list1"/>
    <dgm:cxn modelId="{96915A7B-4518-485A-8472-B4F902B2DA60}" srcId="{0E7A3E0B-4897-43F3-9A0F-204E27FD9C75}" destId="{2BC04744-8C57-4425-9369-B0E4F0890396}" srcOrd="0" destOrd="0" parTransId="{976E70BD-74A5-4D27-9B62-9E7F9FF7220C}" sibTransId="{E0CEC59C-3BFF-445D-84EF-4D811E676E4B}"/>
    <dgm:cxn modelId="{ED01D17B-6C61-4392-8042-828D8E1D0289}" type="presOf" srcId="{F94FE60E-3349-4E93-832D-F8ACB64323A1}" destId="{EF8DF804-6547-4264-8949-DC4E47DB1C0D}" srcOrd="1" destOrd="0" presId="urn:microsoft.com/office/officeart/2005/8/layout/list1"/>
    <dgm:cxn modelId="{A4FFD780-6417-49C9-AC44-6F9C789DDF26}" type="presOf" srcId="{0E7A3E0B-4897-43F3-9A0F-204E27FD9C75}" destId="{0DCB1328-D579-4765-8A60-304B48FCDB3E}" srcOrd="0" destOrd="0" presId="urn:microsoft.com/office/officeart/2005/8/layout/list1"/>
    <dgm:cxn modelId="{69DDED83-F8C8-4F0A-A1BF-5117640E1E4F}" srcId="{24D8805F-75E2-4D22-988F-351CEB1E9BAC}" destId="{ACC84A12-6914-4FF1-B311-6A9717FDC61A}" srcOrd="0" destOrd="0" parTransId="{0A60CEB6-BB7F-4C9C-89F4-EC75D90ABFED}" sibTransId="{B0983FA7-DDBC-4280-A784-2C2F656E96C0}"/>
    <dgm:cxn modelId="{90E6D48B-CEE3-4DF3-9B76-5876E8DBDC3D}" srcId="{24D8805F-75E2-4D22-988F-351CEB1E9BAC}" destId="{B0F1FC5E-3F88-4828-BC83-D89CAEDF289B}" srcOrd="1" destOrd="0" parTransId="{A982D2D9-428A-44DF-A465-6C9332F43A66}" sibTransId="{98315B76-4B89-45C3-9FDC-494AFE18C074}"/>
    <dgm:cxn modelId="{28F0BE97-F1E3-4904-8CA5-321EC1A19EEE}" srcId="{0E7A3E0B-4897-43F3-9A0F-204E27FD9C75}" destId="{F94FE60E-3349-4E93-832D-F8ACB64323A1}" srcOrd="1" destOrd="0" parTransId="{76FD05AA-951F-402A-ACC6-92102BCFE573}" sibTransId="{3D488206-3C28-4CC0-9203-7FA028D0014F}"/>
    <dgm:cxn modelId="{022BB898-33AF-44C7-95CE-9A808D17EAE0}" type="presOf" srcId="{9BA79A75-9CC7-4B16-B10F-34BFFF15D984}" destId="{2230C04C-6C7D-444C-B0CC-0D82E2A3A88D}" srcOrd="0" destOrd="3" presId="urn:microsoft.com/office/officeart/2005/8/layout/list1"/>
    <dgm:cxn modelId="{0C7815C5-7F9E-4794-95F1-A371DE02F698}" type="presOf" srcId="{F94FE60E-3349-4E93-832D-F8ACB64323A1}" destId="{14146621-412C-4A26-AB1F-0276AF0EE692}" srcOrd="0" destOrd="0" presId="urn:microsoft.com/office/officeart/2005/8/layout/list1"/>
    <dgm:cxn modelId="{2C4345D5-3BFC-4E27-B008-CB56069184D8}" type="presOf" srcId="{24D8805F-75E2-4D22-988F-351CEB1E9BAC}" destId="{D32B1BAE-2F62-4081-A052-274F184391FE}" srcOrd="0" destOrd="0" presId="urn:microsoft.com/office/officeart/2005/8/layout/list1"/>
    <dgm:cxn modelId="{A865D0D6-E389-4A0C-AA44-3EA802B28B56}" type="presOf" srcId="{7217A113-91CF-4608-AC47-4FAA92F1AD59}" destId="{2230C04C-6C7D-444C-B0CC-0D82E2A3A88D}" srcOrd="0" destOrd="2" presId="urn:microsoft.com/office/officeart/2005/8/layout/list1"/>
    <dgm:cxn modelId="{75C83DDC-973C-4B27-8578-4D9AC60D8BD9}" type="presOf" srcId="{24D8805F-75E2-4D22-988F-351CEB1E9BAC}" destId="{10F8D614-A71B-4AAF-8194-5A53C18B7F53}" srcOrd="1" destOrd="0" presId="urn:microsoft.com/office/officeart/2005/8/layout/list1"/>
    <dgm:cxn modelId="{8A049FEE-8DB2-4DD7-AD74-D35B831CBAB0}" type="presOf" srcId="{ACC84A12-6914-4FF1-B311-6A9717FDC61A}" destId="{2230C04C-6C7D-444C-B0CC-0D82E2A3A88D}" srcOrd="0" destOrd="0" presId="urn:microsoft.com/office/officeart/2005/8/layout/list1"/>
    <dgm:cxn modelId="{574C73F3-7DA5-40E1-9F52-F6588AF15479}" srcId="{0E7A3E0B-4897-43F3-9A0F-204E27FD9C75}" destId="{C3213943-1116-435C-A9FB-768E0CB84A1A}" srcOrd="4" destOrd="0" parTransId="{44202BB5-3142-4D2F-838E-F6A89262C34E}" sibTransId="{B9849FE9-8D28-4C13-94A9-B4906039B48C}"/>
    <dgm:cxn modelId="{7BAB5FFE-3662-4BD8-8DF1-E60B4607200C}" type="presOf" srcId="{B0F1FC5E-3F88-4828-BC83-D89CAEDF289B}" destId="{2230C04C-6C7D-444C-B0CC-0D82E2A3A88D}" srcOrd="0" destOrd="1" presId="urn:microsoft.com/office/officeart/2005/8/layout/list1"/>
    <dgm:cxn modelId="{080FB762-CF94-4C8B-82A4-E5599C094C12}" type="presParOf" srcId="{0DCB1328-D579-4765-8A60-304B48FCDB3E}" destId="{18808C9A-B16A-42F9-A0B8-098F1041A84E}" srcOrd="0" destOrd="0" presId="urn:microsoft.com/office/officeart/2005/8/layout/list1"/>
    <dgm:cxn modelId="{443A3A80-075A-489B-97EF-4DD6BAAB681C}" type="presParOf" srcId="{18808C9A-B16A-42F9-A0B8-098F1041A84E}" destId="{F950068B-DDE7-46D0-88A4-260AFA719898}" srcOrd="0" destOrd="0" presId="urn:microsoft.com/office/officeart/2005/8/layout/list1"/>
    <dgm:cxn modelId="{F1C4466F-A1E4-4435-979E-D495FD4B2559}" type="presParOf" srcId="{18808C9A-B16A-42F9-A0B8-098F1041A84E}" destId="{3109AB37-C8FE-41D8-A95B-B245A01C075F}" srcOrd="1" destOrd="0" presId="urn:microsoft.com/office/officeart/2005/8/layout/list1"/>
    <dgm:cxn modelId="{B140A711-75F0-4C13-A798-199F377BF63C}" type="presParOf" srcId="{0DCB1328-D579-4765-8A60-304B48FCDB3E}" destId="{C0DE7612-E8AC-4CB4-A2F8-68D6ADD0B837}" srcOrd="1" destOrd="0" presId="urn:microsoft.com/office/officeart/2005/8/layout/list1"/>
    <dgm:cxn modelId="{03A14D60-1A68-4695-A5AC-27D147A2A95C}" type="presParOf" srcId="{0DCB1328-D579-4765-8A60-304B48FCDB3E}" destId="{B9032CD7-60C0-4CF8-A205-920DA2353ACF}" srcOrd="2" destOrd="0" presId="urn:microsoft.com/office/officeart/2005/8/layout/list1"/>
    <dgm:cxn modelId="{9FFCAE51-53EE-4EC6-80B2-54D024F884EA}" type="presParOf" srcId="{0DCB1328-D579-4765-8A60-304B48FCDB3E}" destId="{8D82ED8F-245E-461A-BEDF-DFBA3E5A921A}" srcOrd="3" destOrd="0" presId="urn:microsoft.com/office/officeart/2005/8/layout/list1"/>
    <dgm:cxn modelId="{0DEFC30B-B613-4FB7-80FF-8BB1A7686A32}" type="presParOf" srcId="{0DCB1328-D579-4765-8A60-304B48FCDB3E}" destId="{82856A65-77FF-418E-A1CE-DC2657A3D17F}" srcOrd="4" destOrd="0" presId="urn:microsoft.com/office/officeart/2005/8/layout/list1"/>
    <dgm:cxn modelId="{42FDF514-2502-4784-8638-C3B73C12B3C2}" type="presParOf" srcId="{82856A65-77FF-418E-A1CE-DC2657A3D17F}" destId="{14146621-412C-4A26-AB1F-0276AF0EE692}" srcOrd="0" destOrd="0" presId="urn:microsoft.com/office/officeart/2005/8/layout/list1"/>
    <dgm:cxn modelId="{A805386F-0F1B-4197-ADF8-4DE6635737EE}" type="presParOf" srcId="{82856A65-77FF-418E-A1CE-DC2657A3D17F}" destId="{EF8DF804-6547-4264-8949-DC4E47DB1C0D}" srcOrd="1" destOrd="0" presId="urn:microsoft.com/office/officeart/2005/8/layout/list1"/>
    <dgm:cxn modelId="{BE627455-7656-4A2B-AF9F-9CD1582AD597}" type="presParOf" srcId="{0DCB1328-D579-4765-8A60-304B48FCDB3E}" destId="{48172E3F-2FC3-40FD-A68B-1A720963D077}" srcOrd="5" destOrd="0" presId="urn:microsoft.com/office/officeart/2005/8/layout/list1"/>
    <dgm:cxn modelId="{8F4453A1-E690-411E-BF04-FA0B9B772238}" type="presParOf" srcId="{0DCB1328-D579-4765-8A60-304B48FCDB3E}" destId="{C17EA887-0EA6-4570-A9F2-F9592AD4269A}" srcOrd="6" destOrd="0" presId="urn:microsoft.com/office/officeart/2005/8/layout/list1"/>
    <dgm:cxn modelId="{F0AE019F-3F22-4874-8D02-E331760270B4}" type="presParOf" srcId="{0DCB1328-D579-4765-8A60-304B48FCDB3E}" destId="{283FCA4C-E578-48F9-B03F-28BF539E8D9A}" srcOrd="7" destOrd="0" presId="urn:microsoft.com/office/officeart/2005/8/layout/list1"/>
    <dgm:cxn modelId="{9E0A610C-DF13-4A31-9037-3797C17F7C78}" type="presParOf" srcId="{0DCB1328-D579-4765-8A60-304B48FCDB3E}" destId="{016052FF-2638-420D-9E48-24AE968EAFA1}" srcOrd="8" destOrd="0" presId="urn:microsoft.com/office/officeart/2005/8/layout/list1"/>
    <dgm:cxn modelId="{B93163C9-FA8B-4A61-8F5D-E78E591C991C}" type="presParOf" srcId="{016052FF-2638-420D-9E48-24AE968EAFA1}" destId="{F9A37CA0-13F2-4E92-9B18-AF05AD6DB374}" srcOrd="0" destOrd="0" presId="urn:microsoft.com/office/officeart/2005/8/layout/list1"/>
    <dgm:cxn modelId="{EC90E562-10D0-480A-BCBF-2506CD26AC2C}" type="presParOf" srcId="{016052FF-2638-420D-9E48-24AE968EAFA1}" destId="{6E48581A-71AC-496E-B45E-DA4671C7E049}" srcOrd="1" destOrd="0" presId="urn:microsoft.com/office/officeart/2005/8/layout/list1"/>
    <dgm:cxn modelId="{D2A26BC1-2684-4EC0-AAF1-B62B976D9C21}" type="presParOf" srcId="{0DCB1328-D579-4765-8A60-304B48FCDB3E}" destId="{99445516-084D-40C9-A8B1-B604D95CD7E0}" srcOrd="9" destOrd="0" presId="urn:microsoft.com/office/officeart/2005/8/layout/list1"/>
    <dgm:cxn modelId="{12018EF1-82BE-4C27-8B22-B9D96EC840F9}" type="presParOf" srcId="{0DCB1328-D579-4765-8A60-304B48FCDB3E}" destId="{3727644B-EDEE-40AB-8DD0-363477520558}" srcOrd="10" destOrd="0" presId="urn:microsoft.com/office/officeart/2005/8/layout/list1"/>
    <dgm:cxn modelId="{2877DF8B-1EC8-4914-AB09-596108B33624}" type="presParOf" srcId="{0DCB1328-D579-4765-8A60-304B48FCDB3E}" destId="{E6997613-FFB5-431D-9D5E-AB79C16BB0BA}" srcOrd="11" destOrd="0" presId="urn:microsoft.com/office/officeart/2005/8/layout/list1"/>
    <dgm:cxn modelId="{6A368CBF-2C35-49FB-BF6C-36881A580A11}" type="presParOf" srcId="{0DCB1328-D579-4765-8A60-304B48FCDB3E}" destId="{1D1FECFE-D561-43AB-8EA6-2AD96277BDDB}" srcOrd="12" destOrd="0" presId="urn:microsoft.com/office/officeart/2005/8/layout/list1"/>
    <dgm:cxn modelId="{232AE76A-F038-4595-931F-E2229D2DB97B}" type="presParOf" srcId="{1D1FECFE-D561-43AB-8EA6-2AD96277BDDB}" destId="{D32B1BAE-2F62-4081-A052-274F184391FE}" srcOrd="0" destOrd="0" presId="urn:microsoft.com/office/officeart/2005/8/layout/list1"/>
    <dgm:cxn modelId="{82AA25B2-FBA9-441D-BADB-F77F18365201}" type="presParOf" srcId="{1D1FECFE-D561-43AB-8EA6-2AD96277BDDB}" destId="{10F8D614-A71B-4AAF-8194-5A53C18B7F53}" srcOrd="1" destOrd="0" presId="urn:microsoft.com/office/officeart/2005/8/layout/list1"/>
    <dgm:cxn modelId="{985F6564-CDC0-4B65-8196-874B40DFFD7D}" type="presParOf" srcId="{0DCB1328-D579-4765-8A60-304B48FCDB3E}" destId="{7F609F6B-AADC-4EDA-9A08-F6626A40A9A8}" srcOrd="13" destOrd="0" presId="urn:microsoft.com/office/officeart/2005/8/layout/list1"/>
    <dgm:cxn modelId="{24830011-B57B-4E51-9E5B-85AAB14F3855}" type="presParOf" srcId="{0DCB1328-D579-4765-8A60-304B48FCDB3E}" destId="{2230C04C-6C7D-444C-B0CC-0D82E2A3A88D}" srcOrd="14" destOrd="0" presId="urn:microsoft.com/office/officeart/2005/8/layout/list1"/>
    <dgm:cxn modelId="{F24E6FE4-3CC2-489E-855A-4F268940C815}" type="presParOf" srcId="{0DCB1328-D579-4765-8A60-304B48FCDB3E}" destId="{48024FA6-C514-4063-8BEC-27C987FB3FDB}" srcOrd="15" destOrd="0" presId="urn:microsoft.com/office/officeart/2005/8/layout/list1"/>
    <dgm:cxn modelId="{925851AA-F637-422F-AF5E-A808565910ED}" type="presParOf" srcId="{0DCB1328-D579-4765-8A60-304B48FCDB3E}" destId="{E7884507-50AF-4157-AF82-B84EF717DFC8}" srcOrd="16" destOrd="0" presId="urn:microsoft.com/office/officeart/2005/8/layout/list1"/>
    <dgm:cxn modelId="{8D904702-7E1E-44CF-AF54-C90995397F2A}" type="presParOf" srcId="{E7884507-50AF-4157-AF82-B84EF717DFC8}" destId="{EC11D935-E8FB-47B0-8EC6-9BE42A047C4D}" srcOrd="0" destOrd="0" presId="urn:microsoft.com/office/officeart/2005/8/layout/list1"/>
    <dgm:cxn modelId="{FC60B626-FC9E-4C9D-B5EF-E0D93AB2ACB0}" type="presParOf" srcId="{E7884507-50AF-4157-AF82-B84EF717DFC8}" destId="{EAE9F1DF-DF89-4FEC-B092-571F947829B8}" srcOrd="1" destOrd="0" presId="urn:microsoft.com/office/officeart/2005/8/layout/list1"/>
    <dgm:cxn modelId="{57690F2F-C240-4FDB-ADA3-BE4160878EAD}" type="presParOf" srcId="{0DCB1328-D579-4765-8A60-304B48FCDB3E}" destId="{3821122B-334E-4D77-9238-7B343A56786C}" srcOrd="17" destOrd="0" presId="urn:microsoft.com/office/officeart/2005/8/layout/list1"/>
    <dgm:cxn modelId="{5A03763B-301C-43C9-8FA6-9E231EFC707D}" type="presParOf" srcId="{0DCB1328-D579-4765-8A60-304B48FCDB3E}" destId="{3CC1AF75-A3A7-424B-98B5-CC226B529FF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D90565-E405-47B3-A2C5-5F19944AFB6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2AFF031-0F72-4C37-85D8-4A209A12C9BD}">
      <dgm:prSet/>
      <dgm:spPr/>
      <dgm:t>
        <a:bodyPr/>
        <a:lstStyle/>
        <a:p>
          <a:r>
            <a:rPr lang="nl-BE" b="0" i="0" baseline="0"/>
            <a:t>We weerhouden uit het assessment van 12/04/2024:</a:t>
          </a:r>
          <a:endParaRPr lang="en-US"/>
        </a:p>
      </dgm:t>
    </dgm:pt>
    <dgm:pt modelId="{05A1A76D-E1AE-469E-9C49-A1E07827D6FF}" type="parTrans" cxnId="{3B227DE8-7666-4994-985E-92F3825B8007}">
      <dgm:prSet/>
      <dgm:spPr/>
      <dgm:t>
        <a:bodyPr/>
        <a:lstStyle/>
        <a:p>
          <a:endParaRPr lang="en-US"/>
        </a:p>
      </dgm:t>
    </dgm:pt>
    <dgm:pt modelId="{861A0D1C-65A3-47F4-9C30-1839F5F10C51}" type="sibTrans" cxnId="{3B227DE8-7666-4994-985E-92F3825B8007}">
      <dgm:prSet/>
      <dgm:spPr/>
      <dgm:t>
        <a:bodyPr/>
        <a:lstStyle/>
        <a:p>
          <a:endParaRPr lang="en-US"/>
        </a:p>
      </dgm:t>
    </dgm:pt>
    <dgm:pt modelId="{0D6C3D83-F264-4DBD-9A93-A8CEB9A9F5A7}">
      <dgm:prSet/>
      <dgm:spPr/>
      <dgm:t>
        <a:bodyPr/>
        <a:lstStyle/>
        <a:p>
          <a:r>
            <a:rPr lang="nl-BE" b="0" i="0" baseline="0"/>
            <a:t>- Sociaal: samenwonend met vriend (13jaar jonger), hebben geen kinderen. Heeft 1 zus waarmee een goed contact</a:t>
          </a:r>
          <a:endParaRPr lang="en-US"/>
        </a:p>
      </dgm:t>
    </dgm:pt>
    <dgm:pt modelId="{24D6AFF0-FC5E-4064-B612-882CAB31387C}" type="parTrans" cxnId="{6ECBD53C-AD63-4D1A-BB42-7C54A61C63C3}">
      <dgm:prSet/>
      <dgm:spPr/>
      <dgm:t>
        <a:bodyPr/>
        <a:lstStyle/>
        <a:p>
          <a:endParaRPr lang="en-US"/>
        </a:p>
      </dgm:t>
    </dgm:pt>
    <dgm:pt modelId="{82AFFEC5-77DA-4707-B5E4-419E8651256B}" type="sibTrans" cxnId="{6ECBD53C-AD63-4D1A-BB42-7C54A61C63C3}">
      <dgm:prSet/>
      <dgm:spPr/>
      <dgm:t>
        <a:bodyPr/>
        <a:lstStyle/>
        <a:p>
          <a:endParaRPr lang="en-US"/>
        </a:p>
      </dgm:t>
    </dgm:pt>
    <dgm:pt modelId="{D2DD31BA-4F93-4FC2-9CD7-95C4BB456E48}">
      <dgm:prSet/>
      <dgm:spPr/>
      <dgm:t>
        <a:bodyPr/>
        <a:lstStyle/>
        <a:p>
          <a:r>
            <a:rPr lang="nl-BE" b="0" i="0" baseline="0"/>
            <a:t>- Woning: appartement, lift is aanwezig</a:t>
          </a:r>
          <a:endParaRPr lang="en-US"/>
        </a:p>
      </dgm:t>
    </dgm:pt>
    <dgm:pt modelId="{2FD804A1-412E-4385-A426-6BC09057DE8A}" type="parTrans" cxnId="{C440D9A4-3AD6-4BE3-8100-1F65A4BE6833}">
      <dgm:prSet/>
      <dgm:spPr/>
      <dgm:t>
        <a:bodyPr/>
        <a:lstStyle/>
        <a:p>
          <a:endParaRPr lang="en-US"/>
        </a:p>
      </dgm:t>
    </dgm:pt>
    <dgm:pt modelId="{B7BD5C67-CED2-4D30-9BC4-DFCA599E0551}" type="sibTrans" cxnId="{C440D9A4-3AD6-4BE3-8100-1F65A4BE6833}">
      <dgm:prSet/>
      <dgm:spPr/>
      <dgm:t>
        <a:bodyPr/>
        <a:lstStyle/>
        <a:p>
          <a:endParaRPr lang="en-US"/>
        </a:p>
      </dgm:t>
    </dgm:pt>
    <dgm:pt modelId="{7CA0EEE2-548D-4E26-805C-5D73FA7D9075}">
      <dgm:prSet/>
      <dgm:spPr/>
      <dgm:t>
        <a:bodyPr/>
        <a:lstStyle/>
        <a:p>
          <a:r>
            <a:rPr lang="nl-BE" b="0" i="0" baseline="0"/>
            <a:t>- Activiteiten dagelijks leven (ADL): zelfredzaam</a:t>
          </a:r>
          <a:endParaRPr lang="en-US"/>
        </a:p>
      </dgm:t>
    </dgm:pt>
    <dgm:pt modelId="{033DC40C-B1D3-4486-8D2C-33CAE3B896D2}" type="parTrans" cxnId="{39B0167F-0E45-4A23-8BA3-0D583A6644CA}">
      <dgm:prSet/>
      <dgm:spPr/>
      <dgm:t>
        <a:bodyPr/>
        <a:lstStyle/>
        <a:p>
          <a:endParaRPr lang="en-US"/>
        </a:p>
      </dgm:t>
    </dgm:pt>
    <dgm:pt modelId="{8FE12102-8325-4CA6-911E-58E510C25839}" type="sibTrans" cxnId="{39B0167F-0E45-4A23-8BA3-0D583A6644CA}">
      <dgm:prSet/>
      <dgm:spPr/>
      <dgm:t>
        <a:bodyPr/>
        <a:lstStyle/>
        <a:p>
          <a:endParaRPr lang="en-US"/>
        </a:p>
      </dgm:t>
    </dgm:pt>
    <dgm:pt modelId="{C8CAE47F-2ED1-4CC1-A82E-414523206AA5}">
      <dgm:prSet/>
      <dgm:spPr/>
      <dgm:t>
        <a:bodyPr/>
        <a:lstStyle/>
        <a:p>
          <a:r>
            <a:rPr lang="nl-BE" b="0" i="0" baseline="0"/>
            <a:t>- Instrumentele activiteiten dagelijks leven (iADL): zelfstandig. Vanaf 15/04 zou er 1x/14dagen poetshulp starten. </a:t>
          </a:r>
          <a:endParaRPr lang="en-US"/>
        </a:p>
      </dgm:t>
    </dgm:pt>
    <dgm:pt modelId="{2D4017F2-3E2B-4840-977C-EBD62B251CE7}" type="parTrans" cxnId="{78014246-B771-4AAC-8313-3CA31C3091EC}">
      <dgm:prSet/>
      <dgm:spPr/>
      <dgm:t>
        <a:bodyPr/>
        <a:lstStyle/>
        <a:p>
          <a:endParaRPr lang="en-US"/>
        </a:p>
      </dgm:t>
    </dgm:pt>
    <dgm:pt modelId="{4FBB453C-07D0-4862-A8F3-AA8E74EC2029}" type="sibTrans" cxnId="{78014246-B771-4AAC-8313-3CA31C3091EC}">
      <dgm:prSet/>
      <dgm:spPr/>
      <dgm:t>
        <a:bodyPr/>
        <a:lstStyle/>
        <a:p>
          <a:endParaRPr lang="en-US"/>
        </a:p>
      </dgm:t>
    </dgm:pt>
    <dgm:pt modelId="{64283C91-3220-42DE-82B5-9EEDB673C5A1}">
      <dgm:prSet/>
      <dgm:spPr/>
      <dgm:t>
        <a:bodyPr/>
        <a:lstStyle/>
        <a:p>
          <a:r>
            <a:rPr lang="nl-BE" b="0" i="0" baseline="0"/>
            <a:t>- Rijgeschiktheid: rijdt met de wagen</a:t>
          </a:r>
          <a:endParaRPr lang="en-US"/>
        </a:p>
      </dgm:t>
    </dgm:pt>
    <dgm:pt modelId="{30567D81-1D0F-4A6C-AE43-6C16A556D839}" type="parTrans" cxnId="{1FF1BD07-96C9-43D9-948F-5F1366576FAC}">
      <dgm:prSet/>
      <dgm:spPr/>
      <dgm:t>
        <a:bodyPr/>
        <a:lstStyle/>
        <a:p>
          <a:endParaRPr lang="en-US"/>
        </a:p>
      </dgm:t>
    </dgm:pt>
    <dgm:pt modelId="{18262854-84D9-46A8-A9F1-008347D50776}" type="sibTrans" cxnId="{1FF1BD07-96C9-43D9-948F-5F1366576FAC}">
      <dgm:prSet/>
      <dgm:spPr/>
      <dgm:t>
        <a:bodyPr/>
        <a:lstStyle/>
        <a:p>
          <a:endParaRPr lang="en-US"/>
        </a:p>
      </dgm:t>
    </dgm:pt>
    <dgm:pt modelId="{34C99539-769B-4436-9001-EECF725C7CB7}">
      <dgm:prSet/>
      <dgm:spPr/>
      <dgm:t>
        <a:bodyPr/>
        <a:lstStyle/>
        <a:p>
          <a:r>
            <a:rPr lang="nl-BE" b="0" i="0" baseline="0"/>
            <a:t>- Mobiliteit: autonoom zonder loophulpmiddel,  geen valincidenten</a:t>
          </a:r>
          <a:endParaRPr lang="en-US"/>
        </a:p>
      </dgm:t>
    </dgm:pt>
    <dgm:pt modelId="{872C3205-1428-4245-B58E-85514B2A90EA}" type="parTrans" cxnId="{2A71A4F5-DEE4-4EC6-BDE0-2F4BD2DC8A4E}">
      <dgm:prSet/>
      <dgm:spPr/>
      <dgm:t>
        <a:bodyPr/>
        <a:lstStyle/>
        <a:p>
          <a:endParaRPr lang="en-US"/>
        </a:p>
      </dgm:t>
    </dgm:pt>
    <dgm:pt modelId="{7399C5A1-1A8F-47B8-902C-8A0985E0A1C8}" type="sibTrans" cxnId="{2A71A4F5-DEE4-4EC6-BDE0-2F4BD2DC8A4E}">
      <dgm:prSet/>
      <dgm:spPr/>
      <dgm:t>
        <a:bodyPr/>
        <a:lstStyle/>
        <a:p>
          <a:endParaRPr lang="en-US"/>
        </a:p>
      </dgm:t>
    </dgm:pt>
    <dgm:pt modelId="{E6F7C2D1-F6DC-439A-9BC9-8E2D11241CBC}">
      <dgm:prSet/>
      <dgm:spPr/>
      <dgm:t>
        <a:bodyPr/>
        <a:lstStyle/>
        <a:p>
          <a:r>
            <a:rPr lang="nl-BE" b="0" i="0" baseline="0"/>
            <a:t>- Cognitie: adequaat</a:t>
          </a:r>
          <a:endParaRPr lang="en-US"/>
        </a:p>
      </dgm:t>
    </dgm:pt>
    <dgm:pt modelId="{D6F7E3A6-480B-4728-9E86-0F7DC46BDEF5}" type="parTrans" cxnId="{8F28D9AF-4485-4200-BB19-44BF736ADD10}">
      <dgm:prSet/>
      <dgm:spPr/>
      <dgm:t>
        <a:bodyPr/>
        <a:lstStyle/>
        <a:p>
          <a:endParaRPr lang="en-US"/>
        </a:p>
      </dgm:t>
    </dgm:pt>
    <dgm:pt modelId="{A6B9A13A-1650-4248-B28E-DFDC7C2B7DDA}" type="sibTrans" cxnId="{8F28D9AF-4485-4200-BB19-44BF736ADD10}">
      <dgm:prSet/>
      <dgm:spPr/>
      <dgm:t>
        <a:bodyPr/>
        <a:lstStyle/>
        <a:p>
          <a:endParaRPr lang="en-US"/>
        </a:p>
      </dgm:t>
    </dgm:pt>
    <dgm:pt modelId="{2B60E01A-EC59-4857-A612-A08DF70DB0AA}">
      <dgm:prSet/>
      <dgm:spPr/>
      <dgm:t>
        <a:bodyPr/>
        <a:lstStyle/>
        <a:p>
          <a:r>
            <a:rPr lang="nl-BE" b="0" i="0" baseline="0"/>
            <a:t>- Stemming: probeert positief te blijven maar voelt dat het moeilijker wordt. Vermoeidheid speelt vooral parten.</a:t>
          </a:r>
          <a:endParaRPr lang="en-US"/>
        </a:p>
      </dgm:t>
    </dgm:pt>
    <dgm:pt modelId="{62370161-A443-4C27-A95B-229467556AA4}" type="parTrans" cxnId="{3EB605E9-226F-417B-89A8-551AF1F8F184}">
      <dgm:prSet/>
      <dgm:spPr/>
      <dgm:t>
        <a:bodyPr/>
        <a:lstStyle/>
        <a:p>
          <a:endParaRPr lang="en-US"/>
        </a:p>
      </dgm:t>
    </dgm:pt>
    <dgm:pt modelId="{2B66B2D4-9655-460B-85D9-31E185ECEF43}" type="sibTrans" cxnId="{3EB605E9-226F-417B-89A8-551AF1F8F184}">
      <dgm:prSet/>
      <dgm:spPr/>
      <dgm:t>
        <a:bodyPr/>
        <a:lstStyle/>
        <a:p>
          <a:endParaRPr lang="en-US"/>
        </a:p>
      </dgm:t>
    </dgm:pt>
    <dgm:pt modelId="{6994E7D5-A661-4D4F-A075-DCCFC15EC26C}">
      <dgm:prSet/>
      <dgm:spPr/>
      <dgm:t>
        <a:bodyPr/>
        <a:lstStyle/>
        <a:p>
          <a:r>
            <a:rPr lang="nl-BE" b="0" i="0" baseline="0"/>
            <a:t>- Slaap: geen slaapproblemen</a:t>
          </a:r>
          <a:endParaRPr lang="en-US"/>
        </a:p>
      </dgm:t>
    </dgm:pt>
    <dgm:pt modelId="{3BB21833-5BA3-4D7A-A0C9-CC86DC90211C}" type="parTrans" cxnId="{2544030B-FEC1-4B08-A331-4CA8B7F6FB95}">
      <dgm:prSet/>
      <dgm:spPr/>
      <dgm:t>
        <a:bodyPr/>
        <a:lstStyle/>
        <a:p>
          <a:endParaRPr lang="en-US"/>
        </a:p>
      </dgm:t>
    </dgm:pt>
    <dgm:pt modelId="{9A937C26-A6D0-4A70-81AE-624170A2A858}" type="sibTrans" cxnId="{2544030B-FEC1-4B08-A331-4CA8B7F6FB95}">
      <dgm:prSet/>
      <dgm:spPr/>
      <dgm:t>
        <a:bodyPr/>
        <a:lstStyle/>
        <a:p>
          <a:endParaRPr lang="en-US"/>
        </a:p>
      </dgm:t>
    </dgm:pt>
    <dgm:pt modelId="{C81934CE-4A79-4C88-8A2D-5E57DFA21789}">
      <dgm:prSet/>
      <dgm:spPr/>
      <dgm:t>
        <a:bodyPr/>
        <a:lstStyle/>
        <a:p>
          <a:r>
            <a:rPr lang="nl-BE" b="0" i="0" baseline="0"/>
            <a:t>- Voeding: G:73kg, - 3 kg, weinig eetlust weinig smaak. </a:t>
          </a:r>
          <a:endParaRPr lang="en-US"/>
        </a:p>
      </dgm:t>
    </dgm:pt>
    <dgm:pt modelId="{D64E0385-5219-46A7-9CB5-F006778F00A3}" type="parTrans" cxnId="{3BD9D3F1-018E-4EDF-AFAD-5C5846EE200D}">
      <dgm:prSet/>
      <dgm:spPr/>
      <dgm:t>
        <a:bodyPr/>
        <a:lstStyle/>
        <a:p>
          <a:endParaRPr lang="en-US"/>
        </a:p>
      </dgm:t>
    </dgm:pt>
    <dgm:pt modelId="{C49ADE3B-014C-43AF-A4C1-7891A5D13690}" type="sibTrans" cxnId="{3BD9D3F1-018E-4EDF-AFAD-5C5846EE200D}">
      <dgm:prSet/>
      <dgm:spPr/>
      <dgm:t>
        <a:bodyPr/>
        <a:lstStyle/>
        <a:p>
          <a:endParaRPr lang="en-US"/>
        </a:p>
      </dgm:t>
    </dgm:pt>
    <dgm:pt modelId="{DF0C8F0D-63E5-4910-897C-DF3463A83DAE}">
      <dgm:prSet/>
      <dgm:spPr/>
      <dgm:t>
        <a:bodyPr/>
        <a:lstStyle/>
        <a:p>
          <a:r>
            <a:rPr lang="nl-BE" b="0" i="0" baseline="0"/>
            <a:t>- Continentie: continent, klachten van obstipatie, laxativa opgestart.</a:t>
          </a:r>
          <a:endParaRPr lang="en-US"/>
        </a:p>
      </dgm:t>
    </dgm:pt>
    <dgm:pt modelId="{CC14B0AF-A323-43C7-91E0-807624432D7F}" type="parTrans" cxnId="{68432060-088A-4AE8-9D54-ADC98CBBBCED}">
      <dgm:prSet/>
      <dgm:spPr/>
      <dgm:t>
        <a:bodyPr/>
        <a:lstStyle/>
        <a:p>
          <a:endParaRPr lang="en-US"/>
        </a:p>
      </dgm:t>
    </dgm:pt>
    <dgm:pt modelId="{7DAD0628-10BA-44BD-84AA-D410B26590B1}" type="sibTrans" cxnId="{68432060-088A-4AE8-9D54-ADC98CBBBCED}">
      <dgm:prSet/>
      <dgm:spPr/>
      <dgm:t>
        <a:bodyPr/>
        <a:lstStyle/>
        <a:p>
          <a:endParaRPr lang="en-US"/>
        </a:p>
      </dgm:t>
    </dgm:pt>
    <dgm:pt modelId="{724CA50C-37AF-45EF-B462-14EF60B727A9}">
      <dgm:prSet/>
      <dgm:spPr/>
      <dgm:t>
        <a:bodyPr/>
        <a:lstStyle/>
        <a:p>
          <a:r>
            <a:rPr lang="nl-BE" b="0" i="0" baseline="0"/>
            <a:t>- Pijn: geen pijnklachten tijdens bilanafname. Vooral zeer moe</a:t>
          </a:r>
          <a:endParaRPr lang="en-US"/>
        </a:p>
      </dgm:t>
    </dgm:pt>
    <dgm:pt modelId="{0FCC00B2-DC87-48FA-BC4E-9522F5FFF92F}" type="parTrans" cxnId="{CD89F787-7DC4-4E52-90E0-6A0A97DF4775}">
      <dgm:prSet/>
      <dgm:spPr/>
      <dgm:t>
        <a:bodyPr/>
        <a:lstStyle/>
        <a:p>
          <a:endParaRPr lang="en-US"/>
        </a:p>
      </dgm:t>
    </dgm:pt>
    <dgm:pt modelId="{7137F80C-2800-456D-9FF3-8D3FC7EFA295}" type="sibTrans" cxnId="{CD89F787-7DC4-4E52-90E0-6A0A97DF4775}">
      <dgm:prSet/>
      <dgm:spPr/>
      <dgm:t>
        <a:bodyPr/>
        <a:lstStyle/>
        <a:p>
          <a:endParaRPr lang="en-US"/>
        </a:p>
      </dgm:t>
    </dgm:pt>
    <dgm:pt modelId="{CEF5A4CF-4133-4E39-9B9B-D3F6E9CBD6D6}">
      <dgm:prSet/>
      <dgm:spPr/>
      <dgm:t>
        <a:bodyPr/>
        <a:lstStyle/>
        <a:p>
          <a:r>
            <a:rPr lang="nl-BE" b="0" i="0" baseline="0"/>
            <a:t>- Decubitus: verhoogd risico (magere man + ligt momenteel veel in bed)</a:t>
          </a:r>
          <a:endParaRPr lang="en-US"/>
        </a:p>
      </dgm:t>
    </dgm:pt>
    <dgm:pt modelId="{BE8D5B30-14A3-419B-BE7C-C69DF6DEADA9}" type="parTrans" cxnId="{1A845495-11FC-45C0-A574-2FE1FED82C02}">
      <dgm:prSet/>
      <dgm:spPr/>
      <dgm:t>
        <a:bodyPr/>
        <a:lstStyle/>
        <a:p>
          <a:endParaRPr lang="en-US"/>
        </a:p>
      </dgm:t>
    </dgm:pt>
    <dgm:pt modelId="{EDBF7C87-B2D9-4AA1-A6FD-2BD7B22654A1}" type="sibTrans" cxnId="{1A845495-11FC-45C0-A574-2FE1FED82C02}">
      <dgm:prSet/>
      <dgm:spPr/>
      <dgm:t>
        <a:bodyPr/>
        <a:lstStyle/>
        <a:p>
          <a:endParaRPr lang="en-US"/>
        </a:p>
      </dgm:t>
    </dgm:pt>
    <dgm:pt modelId="{0792B47C-14A6-4F04-9026-86183ABDFE56}">
      <dgm:prSet/>
      <dgm:spPr/>
      <dgm:t>
        <a:bodyPr/>
        <a:lstStyle/>
        <a:p>
          <a:r>
            <a:rPr lang="nl-BE" b="0" i="0" baseline="0"/>
            <a:t>- Visus: leesbril</a:t>
          </a:r>
          <a:endParaRPr lang="en-US"/>
        </a:p>
      </dgm:t>
    </dgm:pt>
    <dgm:pt modelId="{E8E631F6-58DA-44E7-A240-BDF085BB434F}" type="parTrans" cxnId="{0058A903-A656-43FF-A637-EC8401230608}">
      <dgm:prSet/>
      <dgm:spPr/>
      <dgm:t>
        <a:bodyPr/>
        <a:lstStyle/>
        <a:p>
          <a:endParaRPr lang="en-US"/>
        </a:p>
      </dgm:t>
    </dgm:pt>
    <dgm:pt modelId="{0B0C54B6-6418-4452-BF3D-BA4830638F62}" type="sibTrans" cxnId="{0058A903-A656-43FF-A637-EC8401230608}">
      <dgm:prSet/>
      <dgm:spPr/>
      <dgm:t>
        <a:bodyPr/>
        <a:lstStyle/>
        <a:p>
          <a:endParaRPr lang="en-US"/>
        </a:p>
      </dgm:t>
    </dgm:pt>
    <dgm:pt modelId="{265BDE08-5D04-4745-B085-F0CCDB2EA28D}">
      <dgm:prSet/>
      <dgm:spPr/>
      <dgm:t>
        <a:bodyPr/>
        <a:lstStyle/>
        <a:p>
          <a:r>
            <a:rPr lang="nl-BE" b="0" i="0" baseline="0"/>
            <a:t>- Gehoor: gehoorproblemen waarvoor hoorapparaten</a:t>
          </a:r>
          <a:endParaRPr lang="en-US"/>
        </a:p>
      </dgm:t>
    </dgm:pt>
    <dgm:pt modelId="{AF1B605F-B8FB-4A76-A3A0-3B51B1A3A8AE}" type="parTrans" cxnId="{6E8270AF-3E8B-4CDF-83C6-FDB6544AA708}">
      <dgm:prSet/>
      <dgm:spPr/>
      <dgm:t>
        <a:bodyPr/>
        <a:lstStyle/>
        <a:p>
          <a:endParaRPr lang="en-US"/>
        </a:p>
      </dgm:t>
    </dgm:pt>
    <dgm:pt modelId="{AC1CF994-29C8-445C-9F7D-D1524EB0E3B1}" type="sibTrans" cxnId="{6E8270AF-3E8B-4CDF-83C6-FDB6544AA708}">
      <dgm:prSet/>
      <dgm:spPr/>
      <dgm:t>
        <a:bodyPr/>
        <a:lstStyle/>
        <a:p>
          <a:endParaRPr lang="en-US"/>
        </a:p>
      </dgm:t>
    </dgm:pt>
    <dgm:pt modelId="{6D459B92-6BAF-4895-AEA7-F688C988A191}" type="pres">
      <dgm:prSet presAssocID="{69D90565-E405-47B3-A2C5-5F19944AFB65}" presName="linear" presStyleCnt="0">
        <dgm:presLayoutVars>
          <dgm:animLvl val="lvl"/>
          <dgm:resizeHandles val="exact"/>
        </dgm:presLayoutVars>
      </dgm:prSet>
      <dgm:spPr/>
    </dgm:pt>
    <dgm:pt modelId="{AB81B50D-777A-4386-96AC-E285A576B0BA}" type="pres">
      <dgm:prSet presAssocID="{E2AFF031-0F72-4C37-85D8-4A209A12C9BD}" presName="parentText" presStyleLbl="node1" presStyleIdx="0" presStyleCnt="16">
        <dgm:presLayoutVars>
          <dgm:chMax val="0"/>
          <dgm:bulletEnabled val="1"/>
        </dgm:presLayoutVars>
      </dgm:prSet>
      <dgm:spPr/>
    </dgm:pt>
    <dgm:pt modelId="{91C03947-20DC-4C7B-85C3-285BAFDB2623}" type="pres">
      <dgm:prSet presAssocID="{861A0D1C-65A3-47F4-9C30-1839F5F10C51}" presName="spacer" presStyleCnt="0"/>
      <dgm:spPr/>
    </dgm:pt>
    <dgm:pt modelId="{0DF61721-732B-4BFE-AC03-E147057506A9}" type="pres">
      <dgm:prSet presAssocID="{0D6C3D83-F264-4DBD-9A93-A8CEB9A9F5A7}" presName="parentText" presStyleLbl="node1" presStyleIdx="1" presStyleCnt="16">
        <dgm:presLayoutVars>
          <dgm:chMax val="0"/>
          <dgm:bulletEnabled val="1"/>
        </dgm:presLayoutVars>
      </dgm:prSet>
      <dgm:spPr/>
    </dgm:pt>
    <dgm:pt modelId="{F81722DF-722A-4310-A821-031D0F49BEBF}" type="pres">
      <dgm:prSet presAssocID="{82AFFEC5-77DA-4707-B5E4-419E8651256B}" presName="spacer" presStyleCnt="0"/>
      <dgm:spPr/>
    </dgm:pt>
    <dgm:pt modelId="{2A766A4F-82C5-4E7C-91D6-DF3C59EEEE3A}" type="pres">
      <dgm:prSet presAssocID="{D2DD31BA-4F93-4FC2-9CD7-95C4BB456E48}" presName="parentText" presStyleLbl="node1" presStyleIdx="2" presStyleCnt="16">
        <dgm:presLayoutVars>
          <dgm:chMax val="0"/>
          <dgm:bulletEnabled val="1"/>
        </dgm:presLayoutVars>
      </dgm:prSet>
      <dgm:spPr/>
    </dgm:pt>
    <dgm:pt modelId="{55A62272-E4A4-4B65-AEFF-F7C6C04EC5E8}" type="pres">
      <dgm:prSet presAssocID="{B7BD5C67-CED2-4D30-9BC4-DFCA599E0551}" presName="spacer" presStyleCnt="0"/>
      <dgm:spPr/>
    </dgm:pt>
    <dgm:pt modelId="{936013A4-0B9E-4FA1-B6D9-F7ED641C0DC0}" type="pres">
      <dgm:prSet presAssocID="{7CA0EEE2-548D-4E26-805C-5D73FA7D9075}" presName="parentText" presStyleLbl="node1" presStyleIdx="3" presStyleCnt="16">
        <dgm:presLayoutVars>
          <dgm:chMax val="0"/>
          <dgm:bulletEnabled val="1"/>
        </dgm:presLayoutVars>
      </dgm:prSet>
      <dgm:spPr/>
    </dgm:pt>
    <dgm:pt modelId="{890C10EB-493C-408A-BA95-830D8C3CA3E2}" type="pres">
      <dgm:prSet presAssocID="{8FE12102-8325-4CA6-911E-58E510C25839}" presName="spacer" presStyleCnt="0"/>
      <dgm:spPr/>
    </dgm:pt>
    <dgm:pt modelId="{43E1C4DE-B2A2-4603-BAEF-68019AC64D54}" type="pres">
      <dgm:prSet presAssocID="{C8CAE47F-2ED1-4CC1-A82E-414523206AA5}" presName="parentText" presStyleLbl="node1" presStyleIdx="4" presStyleCnt="16">
        <dgm:presLayoutVars>
          <dgm:chMax val="0"/>
          <dgm:bulletEnabled val="1"/>
        </dgm:presLayoutVars>
      </dgm:prSet>
      <dgm:spPr/>
    </dgm:pt>
    <dgm:pt modelId="{7FE84FC9-C82C-4C94-9E26-E7278564732B}" type="pres">
      <dgm:prSet presAssocID="{4FBB453C-07D0-4862-A8F3-AA8E74EC2029}" presName="spacer" presStyleCnt="0"/>
      <dgm:spPr/>
    </dgm:pt>
    <dgm:pt modelId="{F4521A56-93C8-42DC-9658-1FABC98FD0AA}" type="pres">
      <dgm:prSet presAssocID="{64283C91-3220-42DE-82B5-9EEDB673C5A1}" presName="parentText" presStyleLbl="node1" presStyleIdx="5" presStyleCnt="16">
        <dgm:presLayoutVars>
          <dgm:chMax val="0"/>
          <dgm:bulletEnabled val="1"/>
        </dgm:presLayoutVars>
      </dgm:prSet>
      <dgm:spPr/>
    </dgm:pt>
    <dgm:pt modelId="{11D39CD8-EB00-435B-B0E4-1273F0D5B25A}" type="pres">
      <dgm:prSet presAssocID="{18262854-84D9-46A8-A9F1-008347D50776}" presName="spacer" presStyleCnt="0"/>
      <dgm:spPr/>
    </dgm:pt>
    <dgm:pt modelId="{44BD7AAD-77AB-49A6-8729-336651461B0C}" type="pres">
      <dgm:prSet presAssocID="{34C99539-769B-4436-9001-EECF725C7CB7}" presName="parentText" presStyleLbl="node1" presStyleIdx="6" presStyleCnt="16">
        <dgm:presLayoutVars>
          <dgm:chMax val="0"/>
          <dgm:bulletEnabled val="1"/>
        </dgm:presLayoutVars>
      </dgm:prSet>
      <dgm:spPr/>
    </dgm:pt>
    <dgm:pt modelId="{B62B84DE-3E9D-4F52-8101-A8531FED7024}" type="pres">
      <dgm:prSet presAssocID="{7399C5A1-1A8F-47B8-902C-8A0985E0A1C8}" presName="spacer" presStyleCnt="0"/>
      <dgm:spPr/>
    </dgm:pt>
    <dgm:pt modelId="{DC563C49-CDED-4B4B-85D8-A9C913189DA2}" type="pres">
      <dgm:prSet presAssocID="{E6F7C2D1-F6DC-439A-9BC9-8E2D11241CBC}" presName="parentText" presStyleLbl="node1" presStyleIdx="7" presStyleCnt="16">
        <dgm:presLayoutVars>
          <dgm:chMax val="0"/>
          <dgm:bulletEnabled val="1"/>
        </dgm:presLayoutVars>
      </dgm:prSet>
      <dgm:spPr/>
    </dgm:pt>
    <dgm:pt modelId="{73E5CCE0-B969-4EBD-94EA-B9E8E86E6778}" type="pres">
      <dgm:prSet presAssocID="{A6B9A13A-1650-4248-B28E-DFDC7C2B7DDA}" presName="spacer" presStyleCnt="0"/>
      <dgm:spPr/>
    </dgm:pt>
    <dgm:pt modelId="{BB8B1EAA-ACEB-45A9-841F-A47FBC31373B}" type="pres">
      <dgm:prSet presAssocID="{2B60E01A-EC59-4857-A612-A08DF70DB0AA}" presName="parentText" presStyleLbl="node1" presStyleIdx="8" presStyleCnt="16">
        <dgm:presLayoutVars>
          <dgm:chMax val="0"/>
          <dgm:bulletEnabled val="1"/>
        </dgm:presLayoutVars>
      </dgm:prSet>
      <dgm:spPr/>
    </dgm:pt>
    <dgm:pt modelId="{2C66C8DE-4AD5-4461-801D-48372F780051}" type="pres">
      <dgm:prSet presAssocID="{2B66B2D4-9655-460B-85D9-31E185ECEF43}" presName="spacer" presStyleCnt="0"/>
      <dgm:spPr/>
    </dgm:pt>
    <dgm:pt modelId="{0D5E8CC6-B702-4094-9BAC-AEBB9A247021}" type="pres">
      <dgm:prSet presAssocID="{6994E7D5-A661-4D4F-A075-DCCFC15EC26C}" presName="parentText" presStyleLbl="node1" presStyleIdx="9" presStyleCnt="16">
        <dgm:presLayoutVars>
          <dgm:chMax val="0"/>
          <dgm:bulletEnabled val="1"/>
        </dgm:presLayoutVars>
      </dgm:prSet>
      <dgm:spPr/>
    </dgm:pt>
    <dgm:pt modelId="{7B353E68-4EA0-4E59-AF79-D9A14C3B79EC}" type="pres">
      <dgm:prSet presAssocID="{9A937C26-A6D0-4A70-81AE-624170A2A858}" presName="spacer" presStyleCnt="0"/>
      <dgm:spPr/>
    </dgm:pt>
    <dgm:pt modelId="{C9AD98CA-DA37-43C8-A98D-C9C5945374FC}" type="pres">
      <dgm:prSet presAssocID="{C81934CE-4A79-4C88-8A2D-5E57DFA21789}" presName="parentText" presStyleLbl="node1" presStyleIdx="10" presStyleCnt="16">
        <dgm:presLayoutVars>
          <dgm:chMax val="0"/>
          <dgm:bulletEnabled val="1"/>
        </dgm:presLayoutVars>
      </dgm:prSet>
      <dgm:spPr/>
    </dgm:pt>
    <dgm:pt modelId="{ADCCE90B-8038-4527-A408-E46D5085DB81}" type="pres">
      <dgm:prSet presAssocID="{C49ADE3B-014C-43AF-A4C1-7891A5D13690}" presName="spacer" presStyleCnt="0"/>
      <dgm:spPr/>
    </dgm:pt>
    <dgm:pt modelId="{BBC0C662-EAD3-4001-8BC6-352D27C72836}" type="pres">
      <dgm:prSet presAssocID="{DF0C8F0D-63E5-4910-897C-DF3463A83DAE}" presName="parentText" presStyleLbl="node1" presStyleIdx="11" presStyleCnt="16">
        <dgm:presLayoutVars>
          <dgm:chMax val="0"/>
          <dgm:bulletEnabled val="1"/>
        </dgm:presLayoutVars>
      </dgm:prSet>
      <dgm:spPr/>
    </dgm:pt>
    <dgm:pt modelId="{4E9CAEE6-7786-4B44-BD99-BAAAC770A707}" type="pres">
      <dgm:prSet presAssocID="{7DAD0628-10BA-44BD-84AA-D410B26590B1}" presName="spacer" presStyleCnt="0"/>
      <dgm:spPr/>
    </dgm:pt>
    <dgm:pt modelId="{E891464A-1E90-42D6-8C17-7B527FFB9BEF}" type="pres">
      <dgm:prSet presAssocID="{724CA50C-37AF-45EF-B462-14EF60B727A9}" presName="parentText" presStyleLbl="node1" presStyleIdx="12" presStyleCnt="16">
        <dgm:presLayoutVars>
          <dgm:chMax val="0"/>
          <dgm:bulletEnabled val="1"/>
        </dgm:presLayoutVars>
      </dgm:prSet>
      <dgm:spPr/>
    </dgm:pt>
    <dgm:pt modelId="{7FD1E6F2-D39F-487D-B3FF-D2FBC981BC26}" type="pres">
      <dgm:prSet presAssocID="{7137F80C-2800-456D-9FF3-8D3FC7EFA295}" presName="spacer" presStyleCnt="0"/>
      <dgm:spPr/>
    </dgm:pt>
    <dgm:pt modelId="{9EDEE0DE-F169-4413-9522-16B5A71B1F08}" type="pres">
      <dgm:prSet presAssocID="{CEF5A4CF-4133-4E39-9B9B-D3F6E9CBD6D6}" presName="parentText" presStyleLbl="node1" presStyleIdx="13" presStyleCnt="16">
        <dgm:presLayoutVars>
          <dgm:chMax val="0"/>
          <dgm:bulletEnabled val="1"/>
        </dgm:presLayoutVars>
      </dgm:prSet>
      <dgm:spPr/>
    </dgm:pt>
    <dgm:pt modelId="{87B72EC3-3533-4C9B-AECB-94C740857B62}" type="pres">
      <dgm:prSet presAssocID="{EDBF7C87-B2D9-4AA1-A6FD-2BD7B22654A1}" presName="spacer" presStyleCnt="0"/>
      <dgm:spPr/>
    </dgm:pt>
    <dgm:pt modelId="{9E4694DF-8E99-4AAC-9FA3-7B005CD945DA}" type="pres">
      <dgm:prSet presAssocID="{0792B47C-14A6-4F04-9026-86183ABDFE56}" presName="parentText" presStyleLbl="node1" presStyleIdx="14" presStyleCnt="16">
        <dgm:presLayoutVars>
          <dgm:chMax val="0"/>
          <dgm:bulletEnabled val="1"/>
        </dgm:presLayoutVars>
      </dgm:prSet>
      <dgm:spPr/>
    </dgm:pt>
    <dgm:pt modelId="{6343AE35-5EDC-4C3F-BD18-43D594CA31C2}" type="pres">
      <dgm:prSet presAssocID="{0B0C54B6-6418-4452-BF3D-BA4830638F62}" presName="spacer" presStyleCnt="0"/>
      <dgm:spPr/>
    </dgm:pt>
    <dgm:pt modelId="{68406A17-1094-4790-8854-CA9E2CB66AB2}" type="pres">
      <dgm:prSet presAssocID="{265BDE08-5D04-4745-B085-F0CCDB2EA28D}" presName="parentText" presStyleLbl="node1" presStyleIdx="15" presStyleCnt="16">
        <dgm:presLayoutVars>
          <dgm:chMax val="0"/>
          <dgm:bulletEnabled val="1"/>
        </dgm:presLayoutVars>
      </dgm:prSet>
      <dgm:spPr/>
    </dgm:pt>
  </dgm:ptLst>
  <dgm:cxnLst>
    <dgm:cxn modelId="{77380901-C48D-476B-8410-B4A135EF2A29}" type="presOf" srcId="{0D6C3D83-F264-4DBD-9A93-A8CEB9A9F5A7}" destId="{0DF61721-732B-4BFE-AC03-E147057506A9}" srcOrd="0" destOrd="0" presId="urn:microsoft.com/office/officeart/2005/8/layout/vList2"/>
    <dgm:cxn modelId="{0058A903-A656-43FF-A637-EC8401230608}" srcId="{69D90565-E405-47B3-A2C5-5F19944AFB65}" destId="{0792B47C-14A6-4F04-9026-86183ABDFE56}" srcOrd="14" destOrd="0" parTransId="{E8E631F6-58DA-44E7-A240-BDF085BB434F}" sibTransId="{0B0C54B6-6418-4452-BF3D-BA4830638F62}"/>
    <dgm:cxn modelId="{1FF1BD07-96C9-43D9-948F-5F1366576FAC}" srcId="{69D90565-E405-47B3-A2C5-5F19944AFB65}" destId="{64283C91-3220-42DE-82B5-9EEDB673C5A1}" srcOrd="5" destOrd="0" parTransId="{30567D81-1D0F-4A6C-AE43-6C16A556D839}" sibTransId="{18262854-84D9-46A8-A9F1-008347D50776}"/>
    <dgm:cxn modelId="{2544030B-FEC1-4B08-A331-4CA8B7F6FB95}" srcId="{69D90565-E405-47B3-A2C5-5F19944AFB65}" destId="{6994E7D5-A661-4D4F-A075-DCCFC15EC26C}" srcOrd="9" destOrd="0" parTransId="{3BB21833-5BA3-4D7A-A0C9-CC86DC90211C}" sibTransId="{9A937C26-A6D0-4A70-81AE-624170A2A858}"/>
    <dgm:cxn modelId="{C3E63E13-7405-418E-AC48-F3DDB92E81C1}" type="presOf" srcId="{E6F7C2D1-F6DC-439A-9BC9-8E2D11241CBC}" destId="{DC563C49-CDED-4B4B-85D8-A9C913189DA2}" srcOrd="0" destOrd="0" presId="urn:microsoft.com/office/officeart/2005/8/layout/vList2"/>
    <dgm:cxn modelId="{C84BB62E-0507-4EBF-B941-A1C5C6D8DA20}" type="presOf" srcId="{6994E7D5-A661-4D4F-A075-DCCFC15EC26C}" destId="{0D5E8CC6-B702-4094-9BAC-AEBB9A247021}" srcOrd="0" destOrd="0" presId="urn:microsoft.com/office/officeart/2005/8/layout/vList2"/>
    <dgm:cxn modelId="{C86BC732-EA9A-4F85-A19A-F973551638D6}" type="presOf" srcId="{E2AFF031-0F72-4C37-85D8-4A209A12C9BD}" destId="{AB81B50D-777A-4386-96AC-E285A576B0BA}" srcOrd="0" destOrd="0" presId="urn:microsoft.com/office/officeart/2005/8/layout/vList2"/>
    <dgm:cxn modelId="{6ECBD53C-AD63-4D1A-BB42-7C54A61C63C3}" srcId="{69D90565-E405-47B3-A2C5-5F19944AFB65}" destId="{0D6C3D83-F264-4DBD-9A93-A8CEB9A9F5A7}" srcOrd="1" destOrd="0" parTransId="{24D6AFF0-FC5E-4064-B612-882CAB31387C}" sibTransId="{82AFFEC5-77DA-4707-B5E4-419E8651256B}"/>
    <dgm:cxn modelId="{68432060-088A-4AE8-9D54-ADC98CBBBCED}" srcId="{69D90565-E405-47B3-A2C5-5F19944AFB65}" destId="{DF0C8F0D-63E5-4910-897C-DF3463A83DAE}" srcOrd="11" destOrd="0" parTransId="{CC14B0AF-A323-43C7-91E0-807624432D7F}" sibTransId="{7DAD0628-10BA-44BD-84AA-D410B26590B1}"/>
    <dgm:cxn modelId="{78014246-B771-4AAC-8313-3CA31C3091EC}" srcId="{69D90565-E405-47B3-A2C5-5F19944AFB65}" destId="{C8CAE47F-2ED1-4CC1-A82E-414523206AA5}" srcOrd="4" destOrd="0" parTransId="{2D4017F2-3E2B-4840-977C-EBD62B251CE7}" sibTransId="{4FBB453C-07D0-4862-A8F3-AA8E74EC2029}"/>
    <dgm:cxn modelId="{D84BC84A-A8AB-4925-845A-642CB51BDA03}" type="presOf" srcId="{CEF5A4CF-4133-4E39-9B9B-D3F6E9CBD6D6}" destId="{9EDEE0DE-F169-4413-9522-16B5A71B1F08}" srcOrd="0" destOrd="0" presId="urn:microsoft.com/office/officeart/2005/8/layout/vList2"/>
    <dgm:cxn modelId="{B950C76B-4807-4C0E-AC4C-A379060822CA}" type="presOf" srcId="{265BDE08-5D04-4745-B085-F0CCDB2EA28D}" destId="{68406A17-1094-4790-8854-CA9E2CB66AB2}" srcOrd="0" destOrd="0" presId="urn:microsoft.com/office/officeart/2005/8/layout/vList2"/>
    <dgm:cxn modelId="{C6CF5857-3E94-49DA-9064-8F082D8C4221}" type="presOf" srcId="{C8CAE47F-2ED1-4CC1-A82E-414523206AA5}" destId="{43E1C4DE-B2A2-4603-BAEF-68019AC64D54}" srcOrd="0" destOrd="0" presId="urn:microsoft.com/office/officeart/2005/8/layout/vList2"/>
    <dgm:cxn modelId="{39B0167F-0E45-4A23-8BA3-0D583A6644CA}" srcId="{69D90565-E405-47B3-A2C5-5F19944AFB65}" destId="{7CA0EEE2-548D-4E26-805C-5D73FA7D9075}" srcOrd="3" destOrd="0" parTransId="{033DC40C-B1D3-4486-8D2C-33CAE3B896D2}" sibTransId="{8FE12102-8325-4CA6-911E-58E510C25839}"/>
    <dgm:cxn modelId="{CD89F787-7DC4-4E52-90E0-6A0A97DF4775}" srcId="{69D90565-E405-47B3-A2C5-5F19944AFB65}" destId="{724CA50C-37AF-45EF-B462-14EF60B727A9}" srcOrd="12" destOrd="0" parTransId="{0FCC00B2-DC87-48FA-BC4E-9522F5FFF92F}" sibTransId="{7137F80C-2800-456D-9FF3-8D3FC7EFA295}"/>
    <dgm:cxn modelId="{1A845495-11FC-45C0-A574-2FE1FED82C02}" srcId="{69D90565-E405-47B3-A2C5-5F19944AFB65}" destId="{CEF5A4CF-4133-4E39-9B9B-D3F6E9CBD6D6}" srcOrd="13" destOrd="0" parTransId="{BE8D5B30-14A3-419B-BE7C-C69DF6DEADA9}" sibTransId="{EDBF7C87-B2D9-4AA1-A6FD-2BD7B22654A1}"/>
    <dgm:cxn modelId="{A6F0F0A1-D7E7-40CB-9861-F8F67E183383}" type="presOf" srcId="{7CA0EEE2-548D-4E26-805C-5D73FA7D9075}" destId="{936013A4-0B9E-4FA1-B6D9-F7ED641C0DC0}" srcOrd="0" destOrd="0" presId="urn:microsoft.com/office/officeart/2005/8/layout/vList2"/>
    <dgm:cxn modelId="{C440D9A4-3AD6-4BE3-8100-1F65A4BE6833}" srcId="{69D90565-E405-47B3-A2C5-5F19944AFB65}" destId="{D2DD31BA-4F93-4FC2-9CD7-95C4BB456E48}" srcOrd="2" destOrd="0" parTransId="{2FD804A1-412E-4385-A426-6BC09057DE8A}" sibTransId="{B7BD5C67-CED2-4D30-9BC4-DFCA599E0551}"/>
    <dgm:cxn modelId="{6E8270AF-3E8B-4CDF-83C6-FDB6544AA708}" srcId="{69D90565-E405-47B3-A2C5-5F19944AFB65}" destId="{265BDE08-5D04-4745-B085-F0CCDB2EA28D}" srcOrd="15" destOrd="0" parTransId="{AF1B605F-B8FB-4A76-A3A0-3B51B1A3A8AE}" sibTransId="{AC1CF994-29C8-445C-9F7D-D1524EB0E3B1}"/>
    <dgm:cxn modelId="{8F28D9AF-4485-4200-BB19-44BF736ADD10}" srcId="{69D90565-E405-47B3-A2C5-5F19944AFB65}" destId="{E6F7C2D1-F6DC-439A-9BC9-8E2D11241CBC}" srcOrd="7" destOrd="0" parTransId="{D6F7E3A6-480B-4728-9E86-0F7DC46BDEF5}" sibTransId="{A6B9A13A-1650-4248-B28E-DFDC7C2B7DDA}"/>
    <dgm:cxn modelId="{FA7A16B1-D103-4077-B216-999D089036AF}" type="presOf" srcId="{2B60E01A-EC59-4857-A612-A08DF70DB0AA}" destId="{BB8B1EAA-ACEB-45A9-841F-A47FBC31373B}" srcOrd="0" destOrd="0" presId="urn:microsoft.com/office/officeart/2005/8/layout/vList2"/>
    <dgm:cxn modelId="{01A0C6C8-5D13-4A25-AC19-08C2C8B6B110}" type="presOf" srcId="{C81934CE-4A79-4C88-8A2D-5E57DFA21789}" destId="{C9AD98CA-DA37-43C8-A98D-C9C5945374FC}" srcOrd="0" destOrd="0" presId="urn:microsoft.com/office/officeart/2005/8/layout/vList2"/>
    <dgm:cxn modelId="{0A9D66D8-500B-4D50-8766-CDD932D7CAF6}" type="presOf" srcId="{0792B47C-14A6-4F04-9026-86183ABDFE56}" destId="{9E4694DF-8E99-4AAC-9FA3-7B005CD945DA}" srcOrd="0" destOrd="0" presId="urn:microsoft.com/office/officeart/2005/8/layout/vList2"/>
    <dgm:cxn modelId="{F61F2AE0-A723-4710-9F12-54BE3025D43E}" type="presOf" srcId="{64283C91-3220-42DE-82B5-9EEDB673C5A1}" destId="{F4521A56-93C8-42DC-9658-1FABC98FD0AA}" srcOrd="0" destOrd="0" presId="urn:microsoft.com/office/officeart/2005/8/layout/vList2"/>
    <dgm:cxn modelId="{F7068CE7-FE31-4537-8179-73423CF75EBD}" type="presOf" srcId="{724CA50C-37AF-45EF-B462-14EF60B727A9}" destId="{E891464A-1E90-42D6-8C17-7B527FFB9BEF}" srcOrd="0" destOrd="0" presId="urn:microsoft.com/office/officeart/2005/8/layout/vList2"/>
    <dgm:cxn modelId="{3B227DE8-7666-4994-985E-92F3825B8007}" srcId="{69D90565-E405-47B3-A2C5-5F19944AFB65}" destId="{E2AFF031-0F72-4C37-85D8-4A209A12C9BD}" srcOrd="0" destOrd="0" parTransId="{05A1A76D-E1AE-469E-9C49-A1E07827D6FF}" sibTransId="{861A0D1C-65A3-47F4-9C30-1839F5F10C51}"/>
    <dgm:cxn modelId="{3EB605E9-226F-417B-89A8-551AF1F8F184}" srcId="{69D90565-E405-47B3-A2C5-5F19944AFB65}" destId="{2B60E01A-EC59-4857-A612-A08DF70DB0AA}" srcOrd="8" destOrd="0" parTransId="{62370161-A443-4C27-A95B-229467556AA4}" sibTransId="{2B66B2D4-9655-460B-85D9-31E185ECEF43}"/>
    <dgm:cxn modelId="{2156B0ED-085B-453E-9F53-FEA1A0A8FB62}" type="presOf" srcId="{D2DD31BA-4F93-4FC2-9CD7-95C4BB456E48}" destId="{2A766A4F-82C5-4E7C-91D6-DF3C59EEEE3A}" srcOrd="0" destOrd="0" presId="urn:microsoft.com/office/officeart/2005/8/layout/vList2"/>
    <dgm:cxn modelId="{9C0EEAEE-CEF8-46C7-8AF3-FEB57CF2DD6B}" type="presOf" srcId="{34C99539-769B-4436-9001-EECF725C7CB7}" destId="{44BD7AAD-77AB-49A6-8729-336651461B0C}" srcOrd="0" destOrd="0" presId="urn:microsoft.com/office/officeart/2005/8/layout/vList2"/>
    <dgm:cxn modelId="{3BD9D3F1-018E-4EDF-AFAD-5C5846EE200D}" srcId="{69D90565-E405-47B3-A2C5-5F19944AFB65}" destId="{C81934CE-4A79-4C88-8A2D-5E57DFA21789}" srcOrd="10" destOrd="0" parTransId="{D64E0385-5219-46A7-9CB5-F006778F00A3}" sibTransId="{C49ADE3B-014C-43AF-A4C1-7891A5D13690}"/>
    <dgm:cxn modelId="{2A71A4F5-DEE4-4EC6-BDE0-2F4BD2DC8A4E}" srcId="{69D90565-E405-47B3-A2C5-5F19944AFB65}" destId="{34C99539-769B-4436-9001-EECF725C7CB7}" srcOrd="6" destOrd="0" parTransId="{872C3205-1428-4245-B58E-85514B2A90EA}" sibTransId="{7399C5A1-1A8F-47B8-902C-8A0985E0A1C8}"/>
    <dgm:cxn modelId="{B1F93CF7-AEE6-48C6-92E1-2E704A7D8D82}" type="presOf" srcId="{DF0C8F0D-63E5-4910-897C-DF3463A83DAE}" destId="{BBC0C662-EAD3-4001-8BC6-352D27C72836}" srcOrd="0" destOrd="0" presId="urn:microsoft.com/office/officeart/2005/8/layout/vList2"/>
    <dgm:cxn modelId="{1385DDFF-9690-460C-855C-4AE1CB66DA35}" type="presOf" srcId="{69D90565-E405-47B3-A2C5-5F19944AFB65}" destId="{6D459B92-6BAF-4895-AEA7-F688C988A191}" srcOrd="0" destOrd="0" presId="urn:microsoft.com/office/officeart/2005/8/layout/vList2"/>
    <dgm:cxn modelId="{2B7C2E99-DA1A-4C0C-97A7-53026ED84F59}" type="presParOf" srcId="{6D459B92-6BAF-4895-AEA7-F688C988A191}" destId="{AB81B50D-777A-4386-96AC-E285A576B0BA}" srcOrd="0" destOrd="0" presId="urn:microsoft.com/office/officeart/2005/8/layout/vList2"/>
    <dgm:cxn modelId="{B4530F9E-C2D8-411C-877D-C38E51724E79}" type="presParOf" srcId="{6D459B92-6BAF-4895-AEA7-F688C988A191}" destId="{91C03947-20DC-4C7B-85C3-285BAFDB2623}" srcOrd="1" destOrd="0" presId="urn:microsoft.com/office/officeart/2005/8/layout/vList2"/>
    <dgm:cxn modelId="{4DFB58E7-5187-464C-B5F6-65AA7FD53DFB}" type="presParOf" srcId="{6D459B92-6BAF-4895-AEA7-F688C988A191}" destId="{0DF61721-732B-4BFE-AC03-E147057506A9}" srcOrd="2" destOrd="0" presId="urn:microsoft.com/office/officeart/2005/8/layout/vList2"/>
    <dgm:cxn modelId="{2747250C-3F30-4AC3-9CAA-F16DBB1236F3}" type="presParOf" srcId="{6D459B92-6BAF-4895-AEA7-F688C988A191}" destId="{F81722DF-722A-4310-A821-031D0F49BEBF}" srcOrd="3" destOrd="0" presId="urn:microsoft.com/office/officeart/2005/8/layout/vList2"/>
    <dgm:cxn modelId="{F49D97F3-4766-4087-AF8A-2C6401350151}" type="presParOf" srcId="{6D459B92-6BAF-4895-AEA7-F688C988A191}" destId="{2A766A4F-82C5-4E7C-91D6-DF3C59EEEE3A}" srcOrd="4" destOrd="0" presId="urn:microsoft.com/office/officeart/2005/8/layout/vList2"/>
    <dgm:cxn modelId="{696CD2AD-8D11-4228-9135-BB852E0951E1}" type="presParOf" srcId="{6D459B92-6BAF-4895-AEA7-F688C988A191}" destId="{55A62272-E4A4-4B65-AEFF-F7C6C04EC5E8}" srcOrd="5" destOrd="0" presId="urn:microsoft.com/office/officeart/2005/8/layout/vList2"/>
    <dgm:cxn modelId="{264008D3-BBCD-4628-A4A0-C5810630B884}" type="presParOf" srcId="{6D459B92-6BAF-4895-AEA7-F688C988A191}" destId="{936013A4-0B9E-4FA1-B6D9-F7ED641C0DC0}" srcOrd="6" destOrd="0" presId="urn:microsoft.com/office/officeart/2005/8/layout/vList2"/>
    <dgm:cxn modelId="{6FAAC540-2456-472F-980A-8F1DDB35FBB5}" type="presParOf" srcId="{6D459B92-6BAF-4895-AEA7-F688C988A191}" destId="{890C10EB-493C-408A-BA95-830D8C3CA3E2}" srcOrd="7" destOrd="0" presId="urn:microsoft.com/office/officeart/2005/8/layout/vList2"/>
    <dgm:cxn modelId="{F4983921-4DDA-4DE5-AD26-EE7A44143DC0}" type="presParOf" srcId="{6D459B92-6BAF-4895-AEA7-F688C988A191}" destId="{43E1C4DE-B2A2-4603-BAEF-68019AC64D54}" srcOrd="8" destOrd="0" presId="urn:microsoft.com/office/officeart/2005/8/layout/vList2"/>
    <dgm:cxn modelId="{612B019C-11BD-4C0F-8823-1D64AFC7E824}" type="presParOf" srcId="{6D459B92-6BAF-4895-AEA7-F688C988A191}" destId="{7FE84FC9-C82C-4C94-9E26-E7278564732B}" srcOrd="9" destOrd="0" presId="urn:microsoft.com/office/officeart/2005/8/layout/vList2"/>
    <dgm:cxn modelId="{46D70F2D-34C2-468F-AC52-DD7BABC9E481}" type="presParOf" srcId="{6D459B92-6BAF-4895-AEA7-F688C988A191}" destId="{F4521A56-93C8-42DC-9658-1FABC98FD0AA}" srcOrd="10" destOrd="0" presId="urn:microsoft.com/office/officeart/2005/8/layout/vList2"/>
    <dgm:cxn modelId="{58D88F7F-CD69-4C85-B7FB-744AFC42A0E2}" type="presParOf" srcId="{6D459B92-6BAF-4895-AEA7-F688C988A191}" destId="{11D39CD8-EB00-435B-B0E4-1273F0D5B25A}" srcOrd="11" destOrd="0" presId="urn:microsoft.com/office/officeart/2005/8/layout/vList2"/>
    <dgm:cxn modelId="{620C9F2B-A8BA-446A-9DC2-B655AC93EA1C}" type="presParOf" srcId="{6D459B92-6BAF-4895-AEA7-F688C988A191}" destId="{44BD7AAD-77AB-49A6-8729-336651461B0C}" srcOrd="12" destOrd="0" presId="urn:microsoft.com/office/officeart/2005/8/layout/vList2"/>
    <dgm:cxn modelId="{D4A69405-1A7F-4041-89AE-8918F7DCABF8}" type="presParOf" srcId="{6D459B92-6BAF-4895-AEA7-F688C988A191}" destId="{B62B84DE-3E9D-4F52-8101-A8531FED7024}" srcOrd="13" destOrd="0" presId="urn:microsoft.com/office/officeart/2005/8/layout/vList2"/>
    <dgm:cxn modelId="{46FC5E4E-3A47-4E20-806F-0567E15CC8C6}" type="presParOf" srcId="{6D459B92-6BAF-4895-AEA7-F688C988A191}" destId="{DC563C49-CDED-4B4B-85D8-A9C913189DA2}" srcOrd="14" destOrd="0" presId="urn:microsoft.com/office/officeart/2005/8/layout/vList2"/>
    <dgm:cxn modelId="{760FF748-802E-4052-896A-14D5971EC04C}" type="presParOf" srcId="{6D459B92-6BAF-4895-AEA7-F688C988A191}" destId="{73E5CCE0-B969-4EBD-94EA-B9E8E86E6778}" srcOrd="15" destOrd="0" presId="urn:microsoft.com/office/officeart/2005/8/layout/vList2"/>
    <dgm:cxn modelId="{A3375B08-4DB7-4E9F-A7B2-A993F4FD2DC3}" type="presParOf" srcId="{6D459B92-6BAF-4895-AEA7-F688C988A191}" destId="{BB8B1EAA-ACEB-45A9-841F-A47FBC31373B}" srcOrd="16" destOrd="0" presId="urn:microsoft.com/office/officeart/2005/8/layout/vList2"/>
    <dgm:cxn modelId="{506EB9A9-153A-4146-A1ED-26545EAB79D6}" type="presParOf" srcId="{6D459B92-6BAF-4895-AEA7-F688C988A191}" destId="{2C66C8DE-4AD5-4461-801D-48372F780051}" srcOrd="17" destOrd="0" presId="urn:microsoft.com/office/officeart/2005/8/layout/vList2"/>
    <dgm:cxn modelId="{EAF22C4C-5A72-4BDC-90B6-9D9B42254C42}" type="presParOf" srcId="{6D459B92-6BAF-4895-AEA7-F688C988A191}" destId="{0D5E8CC6-B702-4094-9BAC-AEBB9A247021}" srcOrd="18" destOrd="0" presId="urn:microsoft.com/office/officeart/2005/8/layout/vList2"/>
    <dgm:cxn modelId="{E906EC76-108E-48E0-81DA-7B3AB024BBE4}" type="presParOf" srcId="{6D459B92-6BAF-4895-AEA7-F688C988A191}" destId="{7B353E68-4EA0-4E59-AF79-D9A14C3B79EC}" srcOrd="19" destOrd="0" presId="urn:microsoft.com/office/officeart/2005/8/layout/vList2"/>
    <dgm:cxn modelId="{694705B8-8929-4E57-9AA5-21278147B1AE}" type="presParOf" srcId="{6D459B92-6BAF-4895-AEA7-F688C988A191}" destId="{C9AD98CA-DA37-43C8-A98D-C9C5945374FC}" srcOrd="20" destOrd="0" presId="urn:microsoft.com/office/officeart/2005/8/layout/vList2"/>
    <dgm:cxn modelId="{5CE5032E-1F0A-4867-9709-EFC3FBC371D2}" type="presParOf" srcId="{6D459B92-6BAF-4895-AEA7-F688C988A191}" destId="{ADCCE90B-8038-4527-A408-E46D5085DB81}" srcOrd="21" destOrd="0" presId="urn:microsoft.com/office/officeart/2005/8/layout/vList2"/>
    <dgm:cxn modelId="{8011FD69-6A94-4ED0-907C-592C512E8B0C}" type="presParOf" srcId="{6D459B92-6BAF-4895-AEA7-F688C988A191}" destId="{BBC0C662-EAD3-4001-8BC6-352D27C72836}" srcOrd="22" destOrd="0" presId="urn:microsoft.com/office/officeart/2005/8/layout/vList2"/>
    <dgm:cxn modelId="{FBD7FF7F-A753-4E0B-BD5D-13B363DABA4E}" type="presParOf" srcId="{6D459B92-6BAF-4895-AEA7-F688C988A191}" destId="{4E9CAEE6-7786-4B44-BD99-BAAAC770A707}" srcOrd="23" destOrd="0" presId="urn:microsoft.com/office/officeart/2005/8/layout/vList2"/>
    <dgm:cxn modelId="{842EB448-53EC-47CF-AAD3-E5A621CA8887}" type="presParOf" srcId="{6D459B92-6BAF-4895-AEA7-F688C988A191}" destId="{E891464A-1E90-42D6-8C17-7B527FFB9BEF}" srcOrd="24" destOrd="0" presId="urn:microsoft.com/office/officeart/2005/8/layout/vList2"/>
    <dgm:cxn modelId="{947941E3-FB54-47DE-97C2-253B368146AA}" type="presParOf" srcId="{6D459B92-6BAF-4895-AEA7-F688C988A191}" destId="{7FD1E6F2-D39F-487D-B3FF-D2FBC981BC26}" srcOrd="25" destOrd="0" presId="urn:microsoft.com/office/officeart/2005/8/layout/vList2"/>
    <dgm:cxn modelId="{C62BDEDF-554B-42AA-A942-36BBF3E20741}" type="presParOf" srcId="{6D459B92-6BAF-4895-AEA7-F688C988A191}" destId="{9EDEE0DE-F169-4413-9522-16B5A71B1F08}" srcOrd="26" destOrd="0" presId="urn:microsoft.com/office/officeart/2005/8/layout/vList2"/>
    <dgm:cxn modelId="{38543404-749D-4839-9EFA-1A171D79DD93}" type="presParOf" srcId="{6D459B92-6BAF-4895-AEA7-F688C988A191}" destId="{87B72EC3-3533-4C9B-AECB-94C740857B62}" srcOrd="27" destOrd="0" presId="urn:microsoft.com/office/officeart/2005/8/layout/vList2"/>
    <dgm:cxn modelId="{C0D1602D-E79A-4C4D-B73D-BF50BE40FCF1}" type="presParOf" srcId="{6D459B92-6BAF-4895-AEA7-F688C988A191}" destId="{9E4694DF-8E99-4AAC-9FA3-7B005CD945DA}" srcOrd="28" destOrd="0" presId="urn:microsoft.com/office/officeart/2005/8/layout/vList2"/>
    <dgm:cxn modelId="{B010CD40-51E0-4968-A366-8E3A5D4DB1A6}" type="presParOf" srcId="{6D459B92-6BAF-4895-AEA7-F688C988A191}" destId="{6343AE35-5EDC-4C3F-BD18-43D594CA31C2}" srcOrd="29" destOrd="0" presId="urn:microsoft.com/office/officeart/2005/8/layout/vList2"/>
    <dgm:cxn modelId="{5F000508-DE4D-41BB-B44E-2CCE5063CC47}" type="presParOf" srcId="{6D459B92-6BAF-4895-AEA7-F688C988A191}" destId="{68406A17-1094-4790-8854-CA9E2CB66AB2}"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E7BB24-1D7D-4B25-A3B7-A2A19F295586}"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8E254EF9-6913-44B7-B1C0-865927F6D06D}">
      <dgm:prSet custT="1"/>
      <dgm:spPr/>
      <dgm:t>
        <a:bodyPr/>
        <a:lstStyle/>
        <a:p>
          <a:r>
            <a:rPr lang="nl-BE" sz="1800" dirty="0"/>
            <a:t>62 </a:t>
          </a:r>
          <a:r>
            <a:rPr lang="nl-BE" sz="1800" dirty="0" err="1"/>
            <a:t>patients</a:t>
          </a:r>
          <a:r>
            <a:rPr lang="nl-BE" sz="1800" dirty="0"/>
            <a:t>, </a:t>
          </a:r>
          <a:r>
            <a:rPr lang="nl-BE" sz="1800" dirty="0" err="1"/>
            <a:t>median</a:t>
          </a:r>
          <a:r>
            <a:rPr lang="nl-BE" sz="1800" dirty="0"/>
            <a:t> </a:t>
          </a:r>
          <a:r>
            <a:rPr lang="nl-BE" sz="1800" dirty="0" err="1"/>
            <a:t>age</a:t>
          </a:r>
          <a:r>
            <a:rPr lang="nl-BE" sz="1800" dirty="0"/>
            <a:t> 77 </a:t>
          </a:r>
          <a:r>
            <a:rPr lang="nl-BE" sz="1800" dirty="0" err="1"/>
            <a:t>years</a:t>
          </a:r>
          <a:r>
            <a:rPr lang="nl-BE" sz="1800" dirty="0"/>
            <a:t> </a:t>
          </a:r>
          <a:endParaRPr lang="en-US" sz="1800" dirty="0"/>
        </a:p>
      </dgm:t>
    </dgm:pt>
    <dgm:pt modelId="{AB9119B0-9F66-4972-B766-3201630DF841}" type="parTrans" cxnId="{2057D6E7-4C34-418B-88B9-C1BA664A0277}">
      <dgm:prSet/>
      <dgm:spPr/>
      <dgm:t>
        <a:bodyPr/>
        <a:lstStyle/>
        <a:p>
          <a:endParaRPr lang="en-US"/>
        </a:p>
      </dgm:t>
    </dgm:pt>
    <dgm:pt modelId="{43A9E93B-7287-4986-89A8-B0ABA5E402DA}" type="sibTrans" cxnId="{2057D6E7-4C34-418B-88B9-C1BA664A0277}">
      <dgm:prSet/>
      <dgm:spPr/>
      <dgm:t>
        <a:bodyPr/>
        <a:lstStyle/>
        <a:p>
          <a:endParaRPr lang="en-US"/>
        </a:p>
      </dgm:t>
    </dgm:pt>
    <dgm:pt modelId="{EBC3C0EF-91A9-4061-B772-B2F337FB3AAD}">
      <dgm:prSet custT="1"/>
      <dgm:spPr/>
      <dgm:t>
        <a:bodyPr/>
        <a:lstStyle/>
        <a:p>
          <a:r>
            <a:rPr lang="nl-BE" sz="1800" dirty="0" err="1"/>
            <a:t>Polypharmacy</a:t>
          </a:r>
          <a:r>
            <a:rPr lang="nl-BE" sz="1800" dirty="0"/>
            <a:t> (≥ 5 </a:t>
          </a:r>
          <a:r>
            <a:rPr lang="nl-BE" sz="1800" dirty="0" err="1"/>
            <a:t>medications</a:t>
          </a:r>
          <a:r>
            <a:rPr lang="nl-BE" sz="1800" dirty="0"/>
            <a:t>/</a:t>
          </a:r>
          <a:r>
            <a:rPr lang="nl-BE" sz="1800" dirty="0" err="1"/>
            <a:t>day</a:t>
          </a:r>
          <a:r>
            <a:rPr lang="nl-BE" sz="1800" dirty="0"/>
            <a:t>):</a:t>
          </a:r>
          <a:endParaRPr lang="en-US" sz="1800" dirty="0"/>
        </a:p>
      </dgm:t>
    </dgm:pt>
    <dgm:pt modelId="{E4A37299-1731-46BB-A4A4-8D36F48867EA}" type="parTrans" cxnId="{504FBEC6-9304-4BB5-B2CB-FE4081B1E4B1}">
      <dgm:prSet/>
      <dgm:spPr/>
      <dgm:t>
        <a:bodyPr/>
        <a:lstStyle/>
        <a:p>
          <a:endParaRPr lang="en-US"/>
        </a:p>
      </dgm:t>
    </dgm:pt>
    <dgm:pt modelId="{6A34BD4E-1A3D-4588-9F60-FB221BCB7B32}" type="sibTrans" cxnId="{504FBEC6-9304-4BB5-B2CB-FE4081B1E4B1}">
      <dgm:prSet/>
      <dgm:spPr/>
      <dgm:t>
        <a:bodyPr/>
        <a:lstStyle/>
        <a:p>
          <a:endParaRPr lang="en-US"/>
        </a:p>
      </dgm:t>
    </dgm:pt>
    <dgm:pt modelId="{6A41BA2D-6F65-4633-ABF0-A493FF2B359C}">
      <dgm:prSet/>
      <dgm:spPr/>
      <dgm:t>
        <a:bodyPr/>
        <a:lstStyle/>
        <a:p>
          <a:r>
            <a:rPr lang="nl-BE"/>
            <a:t>48.4% at baseline			</a:t>
          </a:r>
          <a:endParaRPr lang="en-US"/>
        </a:p>
      </dgm:t>
    </dgm:pt>
    <dgm:pt modelId="{F3732895-3A3F-4580-814B-404C97E3DEEB}" type="parTrans" cxnId="{729A517D-0D44-4F41-88EA-16009A4E7BCA}">
      <dgm:prSet/>
      <dgm:spPr/>
      <dgm:t>
        <a:bodyPr/>
        <a:lstStyle/>
        <a:p>
          <a:endParaRPr lang="en-US"/>
        </a:p>
      </dgm:t>
    </dgm:pt>
    <dgm:pt modelId="{3E233DA5-8B39-4486-8B1A-72E75DED1CAD}" type="sibTrans" cxnId="{729A517D-0D44-4F41-88EA-16009A4E7BCA}">
      <dgm:prSet/>
      <dgm:spPr/>
      <dgm:t>
        <a:bodyPr/>
        <a:lstStyle/>
        <a:p>
          <a:endParaRPr lang="en-US"/>
        </a:p>
      </dgm:t>
    </dgm:pt>
    <dgm:pt modelId="{27673656-32C0-4695-9B80-9D5E5D99FE3E}">
      <dgm:prSet/>
      <dgm:spPr/>
      <dgm:t>
        <a:bodyPr/>
        <a:lstStyle/>
        <a:p>
          <a:r>
            <a:rPr lang="nl-BE"/>
            <a:t>98,3% 2 months after start of therapy</a:t>
          </a:r>
          <a:endParaRPr lang="en-US"/>
        </a:p>
      </dgm:t>
    </dgm:pt>
    <dgm:pt modelId="{5796A462-EF32-4A20-B48D-50F64A947E41}" type="parTrans" cxnId="{71DF0E64-938D-4E17-B94E-F97648004822}">
      <dgm:prSet/>
      <dgm:spPr/>
      <dgm:t>
        <a:bodyPr/>
        <a:lstStyle/>
        <a:p>
          <a:endParaRPr lang="en-US"/>
        </a:p>
      </dgm:t>
    </dgm:pt>
    <dgm:pt modelId="{021BAEA6-439A-46E1-B234-1BFAA3BBCBF6}" type="sibTrans" cxnId="{71DF0E64-938D-4E17-B94E-F97648004822}">
      <dgm:prSet/>
      <dgm:spPr/>
      <dgm:t>
        <a:bodyPr/>
        <a:lstStyle/>
        <a:p>
          <a:endParaRPr lang="en-US"/>
        </a:p>
      </dgm:t>
    </dgm:pt>
    <dgm:pt modelId="{DEEE2B2C-5C98-48A4-96F8-EEB5010C0A94}">
      <dgm:prSet custT="1"/>
      <dgm:spPr/>
      <dgm:t>
        <a:bodyPr/>
        <a:lstStyle/>
        <a:p>
          <a:r>
            <a:rPr lang="nl-BE" sz="1800" dirty="0"/>
            <a:t>Independent </a:t>
          </a:r>
          <a:r>
            <a:rPr lang="nl-BE" sz="1800" dirty="0" err="1"/>
            <a:t>medication</a:t>
          </a:r>
          <a:r>
            <a:rPr lang="nl-BE" sz="1800" dirty="0"/>
            <a:t> management (</a:t>
          </a:r>
          <a:r>
            <a:rPr lang="nl-BE" sz="1800" dirty="0" err="1"/>
            <a:t>Lawton</a:t>
          </a:r>
          <a:r>
            <a:rPr lang="nl-BE" sz="1800" dirty="0"/>
            <a:t>):</a:t>
          </a:r>
          <a:endParaRPr lang="en-US" sz="1800" dirty="0"/>
        </a:p>
      </dgm:t>
    </dgm:pt>
    <dgm:pt modelId="{79675668-82B8-4652-8E53-6E05F8BB76EA}" type="parTrans" cxnId="{ED33F0E6-B5A4-43A6-BFAD-5B3ED5A5C0B0}">
      <dgm:prSet/>
      <dgm:spPr/>
      <dgm:t>
        <a:bodyPr/>
        <a:lstStyle/>
        <a:p>
          <a:endParaRPr lang="en-US"/>
        </a:p>
      </dgm:t>
    </dgm:pt>
    <dgm:pt modelId="{FE0CD3CE-5764-4014-A17C-E453CD464B73}" type="sibTrans" cxnId="{ED33F0E6-B5A4-43A6-BFAD-5B3ED5A5C0B0}">
      <dgm:prSet/>
      <dgm:spPr/>
      <dgm:t>
        <a:bodyPr/>
        <a:lstStyle/>
        <a:p>
          <a:endParaRPr lang="en-US"/>
        </a:p>
      </dgm:t>
    </dgm:pt>
    <dgm:pt modelId="{FF037547-B558-4C68-860C-41A0CB5AAF35}">
      <dgm:prSet/>
      <dgm:spPr/>
      <dgm:t>
        <a:bodyPr/>
        <a:lstStyle/>
        <a:p>
          <a:r>
            <a:rPr lang="nl-BE"/>
            <a:t>79% at baseline</a:t>
          </a:r>
          <a:endParaRPr lang="en-US"/>
        </a:p>
      </dgm:t>
    </dgm:pt>
    <dgm:pt modelId="{C9C013DB-D081-4399-8D56-B4A471B99AA7}" type="parTrans" cxnId="{16EE5362-5EDA-449E-9AD4-71B29EC46995}">
      <dgm:prSet/>
      <dgm:spPr/>
      <dgm:t>
        <a:bodyPr/>
        <a:lstStyle/>
        <a:p>
          <a:endParaRPr lang="en-US"/>
        </a:p>
      </dgm:t>
    </dgm:pt>
    <dgm:pt modelId="{58B5BFA7-B374-4F80-9D79-341EF94EC019}" type="sibTrans" cxnId="{16EE5362-5EDA-449E-9AD4-71B29EC46995}">
      <dgm:prSet/>
      <dgm:spPr/>
      <dgm:t>
        <a:bodyPr/>
        <a:lstStyle/>
        <a:p>
          <a:endParaRPr lang="en-US"/>
        </a:p>
      </dgm:t>
    </dgm:pt>
    <dgm:pt modelId="{27C6EEA7-50EC-4108-82B4-07FBFB4820F8}">
      <dgm:prSet/>
      <dgm:spPr/>
      <dgm:t>
        <a:bodyPr/>
        <a:lstStyle/>
        <a:p>
          <a:r>
            <a:rPr lang="nl-BE"/>
            <a:t>43.4% 2 months after start of therapy </a:t>
          </a:r>
          <a:endParaRPr lang="en-US"/>
        </a:p>
      </dgm:t>
    </dgm:pt>
    <dgm:pt modelId="{DF540D46-91F7-40B0-B7FA-9AB7ECFA0A6A}" type="parTrans" cxnId="{C9BB53AF-35E3-4E09-9C91-9FD0D11BCA24}">
      <dgm:prSet/>
      <dgm:spPr/>
      <dgm:t>
        <a:bodyPr/>
        <a:lstStyle/>
        <a:p>
          <a:endParaRPr lang="en-US"/>
        </a:p>
      </dgm:t>
    </dgm:pt>
    <dgm:pt modelId="{E8B286F0-8F4A-4C3B-9718-1089982D6845}" type="sibTrans" cxnId="{C9BB53AF-35E3-4E09-9C91-9FD0D11BCA24}">
      <dgm:prSet/>
      <dgm:spPr/>
      <dgm:t>
        <a:bodyPr/>
        <a:lstStyle/>
        <a:p>
          <a:endParaRPr lang="en-US"/>
        </a:p>
      </dgm:t>
    </dgm:pt>
    <dgm:pt modelId="{D045B09E-BDC8-4793-A3B3-290B54BEDDB1}" type="pres">
      <dgm:prSet presAssocID="{FCE7BB24-1D7D-4B25-A3B7-A2A19F295586}" presName="linear" presStyleCnt="0">
        <dgm:presLayoutVars>
          <dgm:dir/>
          <dgm:animLvl val="lvl"/>
          <dgm:resizeHandles val="exact"/>
        </dgm:presLayoutVars>
      </dgm:prSet>
      <dgm:spPr/>
    </dgm:pt>
    <dgm:pt modelId="{E7AECAEA-315A-4773-A972-0CB1F3837485}" type="pres">
      <dgm:prSet presAssocID="{8E254EF9-6913-44B7-B1C0-865927F6D06D}" presName="parentLin" presStyleCnt="0"/>
      <dgm:spPr/>
    </dgm:pt>
    <dgm:pt modelId="{10B7B88B-C310-4D9C-9579-CDB6B0FB2184}" type="pres">
      <dgm:prSet presAssocID="{8E254EF9-6913-44B7-B1C0-865927F6D06D}" presName="parentLeftMargin" presStyleLbl="node1" presStyleIdx="0" presStyleCnt="3"/>
      <dgm:spPr/>
    </dgm:pt>
    <dgm:pt modelId="{39F7661A-4AF1-4344-93C8-2C096B9E6008}" type="pres">
      <dgm:prSet presAssocID="{8E254EF9-6913-44B7-B1C0-865927F6D06D}" presName="parentText" presStyleLbl="node1" presStyleIdx="0" presStyleCnt="3">
        <dgm:presLayoutVars>
          <dgm:chMax val="0"/>
          <dgm:bulletEnabled val="1"/>
        </dgm:presLayoutVars>
      </dgm:prSet>
      <dgm:spPr/>
    </dgm:pt>
    <dgm:pt modelId="{9DE8D6EE-1B31-464D-A5E7-54996AA9E3F6}" type="pres">
      <dgm:prSet presAssocID="{8E254EF9-6913-44B7-B1C0-865927F6D06D}" presName="negativeSpace" presStyleCnt="0"/>
      <dgm:spPr/>
    </dgm:pt>
    <dgm:pt modelId="{E877007D-0D63-4A1E-B903-318D2C313C00}" type="pres">
      <dgm:prSet presAssocID="{8E254EF9-6913-44B7-B1C0-865927F6D06D}" presName="childText" presStyleLbl="conFgAcc1" presStyleIdx="0" presStyleCnt="3">
        <dgm:presLayoutVars>
          <dgm:bulletEnabled val="1"/>
        </dgm:presLayoutVars>
      </dgm:prSet>
      <dgm:spPr/>
    </dgm:pt>
    <dgm:pt modelId="{CEA78D89-169B-4522-928E-6A0E060D9EB4}" type="pres">
      <dgm:prSet presAssocID="{43A9E93B-7287-4986-89A8-B0ABA5E402DA}" presName="spaceBetweenRectangles" presStyleCnt="0"/>
      <dgm:spPr/>
    </dgm:pt>
    <dgm:pt modelId="{8F077180-BEDB-416E-89DD-D2DB3FDCC263}" type="pres">
      <dgm:prSet presAssocID="{EBC3C0EF-91A9-4061-B772-B2F337FB3AAD}" presName="parentLin" presStyleCnt="0"/>
      <dgm:spPr/>
    </dgm:pt>
    <dgm:pt modelId="{37886E40-7761-4D6E-8688-406B8651C7B6}" type="pres">
      <dgm:prSet presAssocID="{EBC3C0EF-91A9-4061-B772-B2F337FB3AAD}" presName="parentLeftMargin" presStyleLbl="node1" presStyleIdx="0" presStyleCnt="3"/>
      <dgm:spPr/>
    </dgm:pt>
    <dgm:pt modelId="{B6810D03-FBEC-479D-B822-AF6188AE748B}" type="pres">
      <dgm:prSet presAssocID="{EBC3C0EF-91A9-4061-B772-B2F337FB3AAD}" presName="parentText" presStyleLbl="node1" presStyleIdx="1" presStyleCnt="3">
        <dgm:presLayoutVars>
          <dgm:chMax val="0"/>
          <dgm:bulletEnabled val="1"/>
        </dgm:presLayoutVars>
      </dgm:prSet>
      <dgm:spPr/>
    </dgm:pt>
    <dgm:pt modelId="{C9FAB91E-4B32-44F2-BC46-FC2ACE873436}" type="pres">
      <dgm:prSet presAssocID="{EBC3C0EF-91A9-4061-B772-B2F337FB3AAD}" presName="negativeSpace" presStyleCnt="0"/>
      <dgm:spPr/>
    </dgm:pt>
    <dgm:pt modelId="{F604303B-A979-4466-815A-95C3D4B8180E}" type="pres">
      <dgm:prSet presAssocID="{EBC3C0EF-91A9-4061-B772-B2F337FB3AAD}" presName="childText" presStyleLbl="conFgAcc1" presStyleIdx="1" presStyleCnt="3">
        <dgm:presLayoutVars>
          <dgm:bulletEnabled val="1"/>
        </dgm:presLayoutVars>
      </dgm:prSet>
      <dgm:spPr/>
    </dgm:pt>
    <dgm:pt modelId="{54059BAF-DB46-4A98-93ED-A17D6F0B70D4}" type="pres">
      <dgm:prSet presAssocID="{6A34BD4E-1A3D-4588-9F60-FB221BCB7B32}" presName="spaceBetweenRectangles" presStyleCnt="0"/>
      <dgm:spPr/>
    </dgm:pt>
    <dgm:pt modelId="{5003F9F2-0E27-483D-8553-B0E076A8496D}" type="pres">
      <dgm:prSet presAssocID="{DEEE2B2C-5C98-48A4-96F8-EEB5010C0A94}" presName="parentLin" presStyleCnt="0"/>
      <dgm:spPr/>
    </dgm:pt>
    <dgm:pt modelId="{58B23152-10D4-40EA-B8C6-0AAE942EE9CC}" type="pres">
      <dgm:prSet presAssocID="{DEEE2B2C-5C98-48A4-96F8-EEB5010C0A94}" presName="parentLeftMargin" presStyleLbl="node1" presStyleIdx="1" presStyleCnt="3"/>
      <dgm:spPr/>
    </dgm:pt>
    <dgm:pt modelId="{2B3E7B31-FCE0-41DA-8210-9EB0379B2068}" type="pres">
      <dgm:prSet presAssocID="{DEEE2B2C-5C98-48A4-96F8-EEB5010C0A94}" presName="parentText" presStyleLbl="node1" presStyleIdx="2" presStyleCnt="3">
        <dgm:presLayoutVars>
          <dgm:chMax val="0"/>
          <dgm:bulletEnabled val="1"/>
        </dgm:presLayoutVars>
      </dgm:prSet>
      <dgm:spPr/>
    </dgm:pt>
    <dgm:pt modelId="{963ED4EE-3A36-4417-8236-71159377E0FB}" type="pres">
      <dgm:prSet presAssocID="{DEEE2B2C-5C98-48A4-96F8-EEB5010C0A94}" presName="negativeSpace" presStyleCnt="0"/>
      <dgm:spPr/>
    </dgm:pt>
    <dgm:pt modelId="{3362D7FF-B3E0-4268-AD0D-B6C39443D6EE}" type="pres">
      <dgm:prSet presAssocID="{DEEE2B2C-5C98-48A4-96F8-EEB5010C0A94}" presName="childText" presStyleLbl="conFgAcc1" presStyleIdx="2" presStyleCnt="3">
        <dgm:presLayoutVars>
          <dgm:bulletEnabled val="1"/>
        </dgm:presLayoutVars>
      </dgm:prSet>
      <dgm:spPr/>
    </dgm:pt>
  </dgm:ptLst>
  <dgm:cxnLst>
    <dgm:cxn modelId="{F15D6E34-5046-47E2-89FB-1701F674406E}" type="presOf" srcId="{6A41BA2D-6F65-4633-ABF0-A493FF2B359C}" destId="{F604303B-A979-4466-815A-95C3D4B8180E}" srcOrd="0" destOrd="0" presId="urn:microsoft.com/office/officeart/2005/8/layout/list1"/>
    <dgm:cxn modelId="{16EE5362-5EDA-449E-9AD4-71B29EC46995}" srcId="{DEEE2B2C-5C98-48A4-96F8-EEB5010C0A94}" destId="{FF037547-B558-4C68-860C-41A0CB5AAF35}" srcOrd="0" destOrd="0" parTransId="{C9C013DB-D081-4399-8D56-B4A471B99AA7}" sibTransId="{58B5BFA7-B374-4F80-9D79-341EF94EC019}"/>
    <dgm:cxn modelId="{71DF0E64-938D-4E17-B94E-F97648004822}" srcId="{EBC3C0EF-91A9-4061-B772-B2F337FB3AAD}" destId="{27673656-32C0-4695-9B80-9D5E5D99FE3E}" srcOrd="1" destOrd="0" parTransId="{5796A462-EF32-4A20-B48D-50F64A947E41}" sibTransId="{021BAEA6-439A-46E1-B234-1BFAA3BBCBF6}"/>
    <dgm:cxn modelId="{DA216844-516E-4A2A-A8BB-5CC6E6E2CF5B}" type="presOf" srcId="{27C6EEA7-50EC-4108-82B4-07FBFB4820F8}" destId="{3362D7FF-B3E0-4268-AD0D-B6C39443D6EE}" srcOrd="0" destOrd="1" presId="urn:microsoft.com/office/officeart/2005/8/layout/list1"/>
    <dgm:cxn modelId="{EDC72050-6809-4BBD-960F-DA4A9BACF08A}" type="presOf" srcId="{FF037547-B558-4C68-860C-41A0CB5AAF35}" destId="{3362D7FF-B3E0-4268-AD0D-B6C39443D6EE}" srcOrd="0" destOrd="0" presId="urn:microsoft.com/office/officeart/2005/8/layout/list1"/>
    <dgm:cxn modelId="{DF88C053-7750-4628-98F9-5514AEB2D7B6}" type="presOf" srcId="{27673656-32C0-4695-9B80-9D5E5D99FE3E}" destId="{F604303B-A979-4466-815A-95C3D4B8180E}" srcOrd="0" destOrd="1" presId="urn:microsoft.com/office/officeart/2005/8/layout/list1"/>
    <dgm:cxn modelId="{FA4DCB54-6513-4A67-9BC9-5E081F779911}" type="presOf" srcId="{8E254EF9-6913-44B7-B1C0-865927F6D06D}" destId="{10B7B88B-C310-4D9C-9579-CDB6B0FB2184}" srcOrd="0" destOrd="0" presId="urn:microsoft.com/office/officeart/2005/8/layout/list1"/>
    <dgm:cxn modelId="{340D987B-2E66-4D30-A4FE-7ABB21F03DA1}" type="presOf" srcId="{FCE7BB24-1D7D-4B25-A3B7-A2A19F295586}" destId="{D045B09E-BDC8-4793-A3B3-290B54BEDDB1}" srcOrd="0" destOrd="0" presId="urn:microsoft.com/office/officeart/2005/8/layout/list1"/>
    <dgm:cxn modelId="{729A517D-0D44-4F41-88EA-16009A4E7BCA}" srcId="{EBC3C0EF-91A9-4061-B772-B2F337FB3AAD}" destId="{6A41BA2D-6F65-4633-ABF0-A493FF2B359C}" srcOrd="0" destOrd="0" parTransId="{F3732895-3A3F-4580-814B-404C97E3DEEB}" sibTransId="{3E233DA5-8B39-4486-8B1A-72E75DED1CAD}"/>
    <dgm:cxn modelId="{08195589-E255-4E36-9CCB-780F1DF82851}" type="presOf" srcId="{EBC3C0EF-91A9-4061-B772-B2F337FB3AAD}" destId="{B6810D03-FBEC-479D-B822-AF6188AE748B}" srcOrd="1" destOrd="0" presId="urn:microsoft.com/office/officeart/2005/8/layout/list1"/>
    <dgm:cxn modelId="{1083179C-4CCC-4F76-9FFF-88F88C2540BC}" type="presOf" srcId="{DEEE2B2C-5C98-48A4-96F8-EEB5010C0A94}" destId="{58B23152-10D4-40EA-B8C6-0AAE942EE9CC}" srcOrd="0" destOrd="0" presId="urn:microsoft.com/office/officeart/2005/8/layout/list1"/>
    <dgm:cxn modelId="{C9BB53AF-35E3-4E09-9C91-9FD0D11BCA24}" srcId="{DEEE2B2C-5C98-48A4-96F8-EEB5010C0A94}" destId="{27C6EEA7-50EC-4108-82B4-07FBFB4820F8}" srcOrd="1" destOrd="0" parTransId="{DF540D46-91F7-40B0-B7FA-9AB7ECFA0A6A}" sibTransId="{E8B286F0-8F4A-4C3B-9718-1089982D6845}"/>
    <dgm:cxn modelId="{464A32C4-27F4-4AF4-846D-4D4934685F7A}" type="presOf" srcId="{DEEE2B2C-5C98-48A4-96F8-EEB5010C0A94}" destId="{2B3E7B31-FCE0-41DA-8210-9EB0379B2068}" srcOrd="1" destOrd="0" presId="urn:microsoft.com/office/officeart/2005/8/layout/list1"/>
    <dgm:cxn modelId="{504FBEC6-9304-4BB5-B2CB-FE4081B1E4B1}" srcId="{FCE7BB24-1D7D-4B25-A3B7-A2A19F295586}" destId="{EBC3C0EF-91A9-4061-B772-B2F337FB3AAD}" srcOrd="1" destOrd="0" parTransId="{E4A37299-1731-46BB-A4A4-8D36F48867EA}" sibTransId="{6A34BD4E-1A3D-4588-9F60-FB221BCB7B32}"/>
    <dgm:cxn modelId="{C228F4DA-E9B3-4C6D-87F4-DAD56AA71F0C}" type="presOf" srcId="{8E254EF9-6913-44B7-B1C0-865927F6D06D}" destId="{39F7661A-4AF1-4344-93C8-2C096B9E6008}" srcOrd="1" destOrd="0" presId="urn:microsoft.com/office/officeart/2005/8/layout/list1"/>
    <dgm:cxn modelId="{EB0FF5E3-3762-4963-9E07-4EAE0C76C48A}" type="presOf" srcId="{EBC3C0EF-91A9-4061-B772-B2F337FB3AAD}" destId="{37886E40-7761-4D6E-8688-406B8651C7B6}" srcOrd="0" destOrd="0" presId="urn:microsoft.com/office/officeart/2005/8/layout/list1"/>
    <dgm:cxn modelId="{ED33F0E6-B5A4-43A6-BFAD-5B3ED5A5C0B0}" srcId="{FCE7BB24-1D7D-4B25-A3B7-A2A19F295586}" destId="{DEEE2B2C-5C98-48A4-96F8-EEB5010C0A94}" srcOrd="2" destOrd="0" parTransId="{79675668-82B8-4652-8E53-6E05F8BB76EA}" sibTransId="{FE0CD3CE-5764-4014-A17C-E453CD464B73}"/>
    <dgm:cxn modelId="{2057D6E7-4C34-418B-88B9-C1BA664A0277}" srcId="{FCE7BB24-1D7D-4B25-A3B7-A2A19F295586}" destId="{8E254EF9-6913-44B7-B1C0-865927F6D06D}" srcOrd="0" destOrd="0" parTransId="{AB9119B0-9F66-4972-B766-3201630DF841}" sibTransId="{43A9E93B-7287-4986-89A8-B0ABA5E402DA}"/>
    <dgm:cxn modelId="{A2899AD9-94A3-441E-B9A1-8A52A7152C8B}" type="presParOf" srcId="{D045B09E-BDC8-4793-A3B3-290B54BEDDB1}" destId="{E7AECAEA-315A-4773-A972-0CB1F3837485}" srcOrd="0" destOrd="0" presId="urn:microsoft.com/office/officeart/2005/8/layout/list1"/>
    <dgm:cxn modelId="{DF596EE0-E228-4F98-95E7-79A00441BCBC}" type="presParOf" srcId="{E7AECAEA-315A-4773-A972-0CB1F3837485}" destId="{10B7B88B-C310-4D9C-9579-CDB6B0FB2184}" srcOrd="0" destOrd="0" presId="urn:microsoft.com/office/officeart/2005/8/layout/list1"/>
    <dgm:cxn modelId="{8C75712F-C3F1-4AEA-8EE6-744A1AB8316C}" type="presParOf" srcId="{E7AECAEA-315A-4773-A972-0CB1F3837485}" destId="{39F7661A-4AF1-4344-93C8-2C096B9E6008}" srcOrd="1" destOrd="0" presId="urn:microsoft.com/office/officeart/2005/8/layout/list1"/>
    <dgm:cxn modelId="{20328AA3-0348-4CE3-AC38-82B73F8DF200}" type="presParOf" srcId="{D045B09E-BDC8-4793-A3B3-290B54BEDDB1}" destId="{9DE8D6EE-1B31-464D-A5E7-54996AA9E3F6}" srcOrd="1" destOrd="0" presId="urn:microsoft.com/office/officeart/2005/8/layout/list1"/>
    <dgm:cxn modelId="{6C3CCA82-2C90-4B4C-85E8-B26E1F0104DD}" type="presParOf" srcId="{D045B09E-BDC8-4793-A3B3-290B54BEDDB1}" destId="{E877007D-0D63-4A1E-B903-318D2C313C00}" srcOrd="2" destOrd="0" presId="urn:microsoft.com/office/officeart/2005/8/layout/list1"/>
    <dgm:cxn modelId="{E4DD5766-9424-4DC9-97AF-CED5AE92763C}" type="presParOf" srcId="{D045B09E-BDC8-4793-A3B3-290B54BEDDB1}" destId="{CEA78D89-169B-4522-928E-6A0E060D9EB4}" srcOrd="3" destOrd="0" presId="urn:microsoft.com/office/officeart/2005/8/layout/list1"/>
    <dgm:cxn modelId="{6CCC1AAE-F782-4F71-BEC6-CB6D2A65C2B5}" type="presParOf" srcId="{D045B09E-BDC8-4793-A3B3-290B54BEDDB1}" destId="{8F077180-BEDB-416E-89DD-D2DB3FDCC263}" srcOrd="4" destOrd="0" presId="urn:microsoft.com/office/officeart/2005/8/layout/list1"/>
    <dgm:cxn modelId="{4749BEED-C0AF-4C45-9864-866A2678C743}" type="presParOf" srcId="{8F077180-BEDB-416E-89DD-D2DB3FDCC263}" destId="{37886E40-7761-4D6E-8688-406B8651C7B6}" srcOrd="0" destOrd="0" presId="urn:microsoft.com/office/officeart/2005/8/layout/list1"/>
    <dgm:cxn modelId="{223D4356-9060-44BB-88A5-6439DA013DCC}" type="presParOf" srcId="{8F077180-BEDB-416E-89DD-D2DB3FDCC263}" destId="{B6810D03-FBEC-479D-B822-AF6188AE748B}" srcOrd="1" destOrd="0" presId="urn:microsoft.com/office/officeart/2005/8/layout/list1"/>
    <dgm:cxn modelId="{90EB0B22-03F6-42C8-A0E8-E9B9A5AA90D2}" type="presParOf" srcId="{D045B09E-BDC8-4793-A3B3-290B54BEDDB1}" destId="{C9FAB91E-4B32-44F2-BC46-FC2ACE873436}" srcOrd="5" destOrd="0" presId="urn:microsoft.com/office/officeart/2005/8/layout/list1"/>
    <dgm:cxn modelId="{53115FDE-47C2-4705-86FC-D43B1ADA9171}" type="presParOf" srcId="{D045B09E-BDC8-4793-A3B3-290B54BEDDB1}" destId="{F604303B-A979-4466-815A-95C3D4B8180E}" srcOrd="6" destOrd="0" presId="urn:microsoft.com/office/officeart/2005/8/layout/list1"/>
    <dgm:cxn modelId="{541748BC-7110-4D8C-9306-9F1D22CF50B7}" type="presParOf" srcId="{D045B09E-BDC8-4793-A3B3-290B54BEDDB1}" destId="{54059BAF-DB46-4A98-93ED-A17D6F0B70D4}" srcOrd="7" destOrd="0" presId="urn:microsoft.com/office/officeart/2005/8/layout/list1"/>
    <dgm:cxn modelId="{D0A5289F-0B20-4176-A4E3-6A7E2804B59D}" type="presParOf" srcId="{D045B09E-BDC8-4793-A3B3-290B54BEDDB1}" destId="{5003F9F2-0E27-483D-8553-B0E076A8496D}" srcOrd="8" destOrd="0" presId="urn:microsoft.com/office/officeart/2005/8/layout/list1"/>
    <dgm:cxn modelId="{0AA4F7A1-25A0-4B65-98A6-A7F3F7F5C66B}" type="presParOf" srcId="{5003F9F2-0E27-483D-8553-B0E076A8496D}" destId="{58B23152-10D4-40EA-B8C6-0AAE942EE9CC}" srcOrd="0" destOrd="0" presId="urn:microsoft.com/office/officeart/2005/8/layout/list1"/>
    <dgm:cxn modelId="{9D96DAA6-5D68-4214-A00C-F9062967EAD2}" type="presParOf" srcId="{5003F9F2-0E27-483D-8553-B0E076A8496D}" destId="{2B3E7B31-FCE0-41DA-8210-9EB0379B2068}" srcOrd="1" destOrd="0" presId="urn:microsoft.com/office/officeart/2005/8/layout/list1"/>
    <dgm:cxn modelId="{65E0456B-7890-48C4-BC6D-179C0E809703}" type="presParOf" srcId="{D045B09E-BDC8-4793-A3B3-290B54BEDDB1}" destId="{963ED4EE-3A36-4417-8236-71159377E0FB}" srcOrd="9" destOrd="0" presId="urn:microsoft.com/office/officeart/2005/8/layout/list1"/>
    <dgm:cxn modelId="{B1FCAF0A-C9C0-4655-8CA6-DDCC93E1A28C}" type="presParOf" srcId="{D045B09E-BDC8-4793-A3B3-290B54BEDDB1}" destId="{3362D7FF-B3E0-4268-AD0D-B6C39443D6E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E1E20-0236-4F2A-96F3-6E91F0C31100}">
      <dsp:nvSpPr>
        <dsp:cNvPr id="0" name=""/>
        <dsp:cNvSpPr/>
      </dsp:nvSpPr>
      <dsp:spPr>
        <a:xfrm>
          <a:off x="3507356" y="2243158"/>
          <a:ext cx="2455939" cy="494938"/>
        </a:xfrm>
        <a:custGeom>
          <a:avLst/>
          <a:gdLst/>
          <a:ahLst/>
          <a:cxnLst/>
          <a:rect l="0" t="0" r="0" b="0"/>
          <a:pathLst>
            <a:path>
              <a:moveTo>
                <a:pt x="0" y="0"/>
              </a:moveTo>
              <a:lnTo>
                <a:pt x="0" y="348579"/>
              </a:lnTo>
              <a:lnTo>
                <a:pt x="2455939" y="348579"/>
              </a:lnTo>
              <a:lnTo>
                <a:pt x="2455939" y="494938"/>
              </a:lnTo>
            </a:path>
          </a:pathLst>
        </a:custGeom>
        <a:noFill/>
        <a:ln w="12700" cap="flat" cmpd="sng" algn="ctr">
          <a:solidFill>
            <a:schemeClr val="accent4"/>
          </a:solidFill>
          <a:prstDash val="solid"/>
          <a:miter lim="800000"/>
          <a:headEnd type="none" w="med" len="med"/>
          <a:tailEnd type="arrow" w="med" len="med"/>
        </a:ln>
        <a:effectLst/>
      </dsp:spPr>
      <dsp:style>
        <a:lnRef idx="2">
          <a:schemeClr val="accent4"/>
        </a:lnRef>
        <a:fillRef idx="0">
          <a:schemeClr val="accent4"/>
        </a:fillRef>
        <a:effectRef idx="1">
          <a:schemeClr val="accent4"/>
        </a:effectRef>
        <a:fontRef idx="minor">
          <a:schemeClr val="tx1"/>
        </a:fontRef>
      </dsp:style>
    </dsp:sp>
    <dsp:sp modelId="{36448B84-8325-4DE5-8DCF-6BA73E7A08FD}">
      <dsp:nvSpPr>
        <dsp:cNvPr id="0" name=""/>
        <dsp:cNvSpPr/>
      </dsp:nvSpPr>
      <dsp:spPr>
        <a:xfrm>
          <a:off x="3461636" y="2243158"/>
          <a:ext cx="91440" cy="459484"/>
        </a:xfrm>
        <a:custGeom>
          <a:avLst/>
          <a:gdLst/>
          <a:ahLst/>
          <a:cxnLst/>
          <a:rect l="0" t="0" r="0" b="0"/>
          <a:pathLst>
            <a:path>
              <a:moveTo>
                <a:pt x="45720" y="0"/>
              </a:moveTo>
              <a:lnTo>
                <a:pt x="45720" y="459484"/>
              </a:lnTo>
            </a:path>
          </a:pathLst>
        </a:custGeom>
        <a:noFill/>
        <a:ln w="12700" cap="flat" cmpd="sng" algn="ctr">
          <a:solidFill>
            <a:schemeClr val="accent4"/>
          </a:solidFill>
          <a:prstDash val="solid"/>
          <a:miter lim="800000"/>
          <a:headEnd type="none" w="med" len="med"/>
          <a:tailEnd type="arrow" w="med" len="med"/>
        </a:ln>
        <a:effectLst/>
      </dsp:spPr>
      <dsp:style>
        <a:lnRef idx="2">
          <a:schemeClr val="accent4"/>
        </a:lnRef>
        <a:fillRef idx="0">
          <a:schemeClr val="accent4"/>
        </a:fillRef>
        <a:effectRef idx="1">
          <a:schemeClr val="accent4"/>
        </a:effectRef>
        <a:fontRef idx="minor">
          <a:schemeClr val="tx1"/>
        </a:fontRef>
      </dsp:style>
    </dsp:sp>
    <dsp:sp modelId="{37636BB1-C742-45C5-9D79-F252E89C7ECD}">
      <dsp:nvSpPr>
        <dsp:cNvPr id="0" name=""/>
        <dsp:cNvSpPr/>
      </dsp:nvSpPr>
      <dsp:spPr>
        <a:xfrm>
          <a:off x="875873" y="2243158"/>
          <a:ext cx="2631482" cy="446442"/>
        </a:xfrm>
        <a:custGeom>
          <a:avLst/>
          <a:gdLst/>
          <a:ahLst/>
          <a:cxnLst/>
          <a:rect l="0" t="0" r="0" b="0"/>
          <a:pathLst>
            <a:path>
              <a:moveTo>
                <a:pt x="2631482" y="0"/>
              </a:moveTo>
              <a:lnTo>
                <a:pt x="2631482" y="300083"/>
              </a:lnTo>
              <a:lnTo>
                <a:pt x="0" y="300083"/>
              </a:lnTo>
              <a:lnTo>
                <a:pt x="0" y="446442"/>
              </a:lnTo>
            </a:path>
          </a:pathLst>
        </a:custGeom>
        <a:noFill/>
        <a:ln w="12700" cap="flat" cmpd="sng" algn="ctr">
          <a:solidFill>
            <a:schemeClr val="accent4"/>
          </a:solidFill>
          <a:prstDash val="solid"/>
          <a:miter lim="800000"/>
          <a:headEnd type="none" w="med" len="med"/>
          <a:tailEnd type="arrow" w="med" len="med"/>
        </a:ln>
        <a:effectLst/>
      </dsp:spPr>
      <dsp:style>
        <a:lnRef idx="2">
          <a:schemeClr val="accent4"/>
        </a:lnRef>
        <a:fillRef idx="0">
          <a:schemeClr val="accent4"/>
        </a:fillRef>
        <a:effectRef idx="1">
          <a:schemeClr val="accent4"/>
        </a:effectRef>
        <a:fontRef idx="minor">
          <a:schemeClr val="tx1"/>
        </a:fontRef>
      </dsp:style>
    </dsp:sp>
    <dsp:sp modelId="{C93DD93B-475B-4EE5-824D-BA5657EBE41B}">
      <dsp:nvSpPr>
        <dsp:cNvPr id="0" name=""/>
        <dsp:cNvSpPr/>
      </dsp:nvSpPr>
      <dsp:spPr>
        <a:xfrm>
          <a:off x="2455939" y="907859"/>
          <a:ext cx="2102833" cy="13352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DDE68F-06FE-476E-AE8F-552022C6EBD9}">
      <dsp:nvSpPr>
        <dsp:cNvPr id="0" name=""/>
        <dsp:cNvSpPr/>
      </dsp:nvSpPr>
      <dsp:spPr>
        <a:xfrm>
          <a:off x="2631482" y="1074625"/>
          <a:ext cx="2102833" cy="13352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nl-BE" sz="5800" kern="1200" dirty="0"/>
            <a:t>CGA</a:t>
          </a:r>
        </a:p>
      </dsp:txBody>
      <dsp:txXfrm>
        <a:off x="2670592" y="1113735"/>
        <a:ext cx="2024613" cy="1257079"/>
      </dsp:txXfrm>
    </dsp:sp>
    <dsp:sp modelId="{745394B5-7D98-4FB9-A1CE-DFEFF1BCF8DC}">
      <dsp:nvSpPr>
        <dsp:cNvPr id="0" name=""/>
        <dsp:cNvSpPr/>
      </dsp:nvSpPr>
      <dsp:spPr>
        <a:xfrm>
          <a:off x="-175543" y="2689601"/>
          <a:ext cx="2102833" cy="13352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C20DC-0493-47D7-AFF4-06B4853B49B4}">
      <dsp:nvSpPr>
        <dsp:cNvPr id="0" name=""/>
        <dsp:cNvSpPr/>
      </dsp:nvSpPr>
      <dsp:spPr>
        <a:xfrm>
          <a:off x="0" y="2856367"/>
          <a:ext cx="2102833" cy="13352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nl-BE" sz="5800" kern="1200" dirty="0"/>
            <a:t>fit</a:t>
          </a:r>
        </a:p>
      </dsp:txBody>
      <dsp:txXfrm>
        <a:off x="39110" y="2895477"/>
        <a:ext cx="2024613" cy="1257079"/>
      </dsp:txXfrm>
    </dsp:sp>
    <dsp:sp modelId="{2D432298-6F4B-442F-A4DE-4516C9384C46}">
      <dsp:nvSpPr>
        <dsp:cNvPr id="0" name=""/>
        <dsp:cNvSpPr/>
      </dsp:nvSpPr>
      <dsp:spPr>
        <a:xfrm>
          <a:off x="2455939" y="2702643"/>
          <a:ext cx="2102833" cy="13352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A5BF8-B591-48A1-9AB8-9EE16F9D4502}">
      <dsp:nvSpPr>
        <dsp:cNvPr id="0" name=""/>
        <dsp:cNvSpPr/>
      </dsp:nvSpPr>
      <dsp:spPr>
        <a:xfrm>
          <a:off x="2631482" y="2869409"/>
          <a:ext cx="2102833" cy="13352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nl-BE" sz="5800" kern="1200" dirty="0" err="1"/>
            <a:t>unfit</a:t>
          </a:r>
          <a:endParaRPr lang="nl-BE" sz="5800" kern="1200" dirty="0"/>
        </a:p>
      </dsp:txBody>
      <dsp:txXfrm>
        <a:off x="2670592" y="2908519"/>
        <a:ext cx="2024613" cy="1257079"/>
      </dsp:txXfrm>
    </dsp:sp>
    <dsp:sp modelId="{0C9D1C62-37AE-4148-9185-074B90660504}">
      <dsp:nvSpPr>
        <dsp:cNvPr id="0" name=""/>
        <dsp:cNvSpPr/>
      </dsp:nvSpPr>
      <dsp:spPr>
        <a:xfrm>
          <a:off x="4911878" y="2738097"/>
          <a:ext cx="2102833" cy="13352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676643-4A8C-4DED-857C-66BC4C8AB4CA}">
      <dsp:nvSpPr>
        <dsp:cNvPr id="0" name=""/>
        <dsp:cNvSpPr/>
      </dsp:nvSpPr>
      <dsp:spPr>
        <a:xfrm>
          <a:off x="5087422" y="2904863"/>
          <a:ext cx="2102833" cy="13352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nl-BE" sz="5800" kern="1200" dirty="0" err="1"/>
            <a:t>frail</a:t>
          </a:r>
          <a:endParaRPr lang="nl-BE" sz="5800" kern="1200" dirty="0"/>
        </a:p>
      </dsp:txBody>
      <dsp:txXfrm>
        <a:off x="5126532" y="2943973"/>
        <a:ext cx="2024613" cy="1257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9DCB7-87B3-4541-A7B2-F821B2D18577}">
      <dsp:nvSpPr>
        <dsp:cNvPr id="0" name=""/>
        <dsp:cNvSpPr/>
      </dsp:nvSpPr>
      <dsp:spPr>
        <a:xfrm>
          <a:off x="0" y="260963"/>
          <a:ext cx="5181600"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6B4B80-85EA-429F-A74B-C0FE4BECE714}">
      <dsp:nvSpPr>
        <dsp:cNvPr id="0" name=""/>
        <dsp:cNvSpPr/>
      </dsp:nvSpPr>
      <dsp:spPr>
        <a:xfrm>
          <a:off x="259080" y="69083"/>
          <a:ext cx="3627120"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77850">
            <a:lnSpc>
              <a:spcPct val="100000"/>
            </a:lnSpc>
            <a:spcBef>
              <a:spcPct val="0"/>
            </a:spcBef>
            <a:spcAft>
              <a:spcPct val="35000"/>
            </a:spcAft>
            <a:buNone/>
          </a:pPr>
          <a:r>
            <a:rPr lang="nl-BE" sz="1300" kern="1200"/>
            <a:t>First study published in 2006</a:t>
          </a:r>
          <a:endParaRPr lang="en-US" sz="1300" kern="1200"/>
        </a:p>
      </dsp:txBody>
      <dsp:txXfrm>
        <a:off x="277814" y="87817"/>
        <a:ext cx="3589652" cy="346292"/>
      </dsp:txXfrm>
    </dsp:sp>
    <dsp:sp modelId="{E59311A1-1088-4B66-B37C-E74ED8806C92}">
      <dsp:nvSpPr>
        <dsp:cNvPr id="0" name=""/>
        <dsp:cNvSpPr/>
      </dsp:nvSpPr>
      <dsp:spPr>
        <a:xfrm>
          <a:off x="0" y="850643"/>
          <a:ext cx="5181600"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98C684-D5D8-4AE3-BBB8-63302CB4A05B}">
      <dsp:nvSpPr>
        <dsp:cNvPr id="0" name=""/>
        <dsp:cNvSpPr/>
      </dsp:nvSpPr>
      <dsp:spPr>
        <a:xfrm>
          <a:off x="259080" y="658763"/>
          <a:ext cx="3627120"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77850">
            <a:lnSpc>
              <a:spcPct val="100000"/>
            </a:lnSpc>
            <a:spcBef>
              <a:spcPct val="0"/>
            </a:spcBef>
            <a:spcAft>
              <a:spcPct val="35000"/>
            </a:spcAft>
            <a:buNone/>
          </a:pPr>
          <a:r>
            <a:rPr lang="nl-BE" sz="1300" kern="1200"/>
            <a:t>44 studies, 73% in recent 5 years</a:t>
          </a:r>
          <a:endParaRPr lang="en-US" sz="1300" kern="1200"/>
        </a:p>
      </dsp:txBody>
      <dsp:txXfrm>
        <a:off x="277814" y="677497"/>
        <a:ext cx="3589652" cy="346292"/>
      </dsp:txXfrm>
    </dsp:sp>
    <dsp:sp modelId="{8FD5DF40-A483-490B-A61C-55D74519379D}">
      <dsp:nvSpPr>
        <dsp:cNvPr id="0" name=""/>
        <dsp:cNvSpPr/>
      </dsp:nvSpPr>
      <dsp:spPr>
        <a:xfrm>
          <a:off x="0" y="1440323"/>
          <a:ext cx="5181600" cy="1146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70764" rIns="402150" bIns="92456" numCol="1" spcCol="1270" anchor="t" anchorCtr="0">
          <a:noAutofit/>
        </a:bodyPr>
        <a:lstStyle/>
        <a:p>
          <a:pPr marL="114300" lvl="1" indent="-114300" algn="l" defTabSz="577850">
            <a:lnSpc>
              <a:spcPct val="100000"/>
            </a:lnSpc>
            <a:spcBef>
              <a:spcPct val="0"/>
            </a:spcBef>
            <a:spcAft>
              <a:spcPct val="15000"/>
            </a:spcAft>
            <a:buChar char="•"/>
          </a:pPr>
          <a:r>
            <a:rPr lang="nl-BE" sz="1300" kern="1200"/>
            <a:t>Median of 4 domains</a:t>
          </a:r>
          <a:endParaRPr lang="en-US" sz="1300" kern="1200"/>
        </a:p>
        <a:p>
          <a:pPr marL="114300" lvl="1" indent="-114300" algn="l" defTabSz="577850">
            <a:lnSpc>
              <a:spcPct val="100000"/>
            </a:lnSpc>
            <a:spcBef>
              <a:spcPct val="0"/>
            </a:spcBef>
            <a:spcAft>
              <a:spcPct val="15000"/>
            </a:spcAft>
            <a:buChar char="•"/>
          </a:pPr>
          <a:r>
            <a:rPr lang="nl-BE" sz="1300" kern="1200"/>
            <a:t>In order of frequency:</a:t>
          </a:r>
          <a:endParaRPr lang="en-US" sz="1300" kern="1200"/>
        </a:p>
        <a:p>
          <a:pPr marL="228600" lvl="2" indent="-114300" algn="l" defTabSz="577850">
            <a:lnSpc>
              <a:spcPct val="90000"/>
            </a:lnSpc>
            <a:spcBef>
              <a:spcPct val="0"/>
            </a:spcBef>
            <a:spcAft>
              <a:spcPct val="15000"/>
            </a:spcAft>
            <a:buChar char="•"/>
          </a:pPr>
          <a:r>
            <a:rPr lang="nl-BE" sz="1300" kern="1200"/>
            <a:t>IADL, ADL, cognition, mood, physical capacity, polypharmacy, nutrition, frailty, social support</a:t>
          </a:r>
          <a:endParaRPr lang="en-US" sz="1300" kern="1200"/>
        </a:p>
      </dsp:txBody>
      <dsp:txXfrm>
        <a:off x="0" y="1440323"/>
        <a:ext cx="5181600" cy="1146600"/>
      </dsp:txXfrm>
    </dsp:sp>
    <dsp:sp modelId="{4D4380D7-14D5-4AFC-B906-9A72B4E8B903}">
      <dsp:nvSpPr>
        <dsp:cNvPr id="0" name=""/>
        <dsp:cNvSpPr/>
      </dsp:nvSpPr>
      <dsp:spPr>
        <a:xfrm>
          <a:off x="259080" y="1248443"/>
          <a:ext cx="3627120"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77850">
            <a:lnSpc>
              <a:spcPct val="100000"/>
            </a:lnSpc>
            <a:spcBef>
              <a:spcPct val="0"/>
            </a:spcBef>
            <a:spcAft>
              <a:spcPct val="35000"/>
            </a:spcAft>
            <a:buNone/>
          </a:pPr>
          <a:r>
            <a:rPr lang="nl-BE" sz="1300" kern="1200"/>
            <a:t>Content of CGA</a:t>
          </a:r>
          <a:endParaRPr lang="en-US" sz="1300" kern="1200"/>
        </a:p>
      </dsp:txBody>
      <dsp:txXfrm>
        <a:off x="277814" y="1267177"/>
        <a:ext cx="3589652" cy="346292"/>
      </dsp:txXfrm>
    </dsp:sp>
    <dsp:sp modelId="{E919C178-229D-4B56-92EB-33718BAB8AA4}">
      <dsp:nvSpPr>
        <dsp:cNvPr id="0" name=""/>
        <dsp:cNvSpPr/>
      </dsp:nvSpPr>
      <dsp:spPr>
        <a:xfrm>
          <a:off x="0" y="2849004"/>
          <a:ext cx="5181600" cy="14332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70764" rIns="402150" bIns="92456" numCol="1" spcCol="1270" anchor="t" anchorCtr="0">
          <a:noAutofit/>
        </a:bodyPr>
        <a:lstStyle/>
        <a:p>
          <a:pPr marL="114300" lvl="1" indent="-114300" algn="l" defTabSz="577850">
            <a:lnSpc>
              <a:spcPct val="100000"/>
            </a:lnSpc>
            <a:spcBef>
              <a:spcPct val="0"/>
            </a:spcBef>
            <a:spcAft>
              <a:spcPct val="15000"/>
            </a:spcAft>
            <a:buChar char="•"/>
          </a:pPr>
          <a:r>
            <a:rPr lang="nl-BE" sz="1300" kern="1200"/>
            <a:t>Mortality</a:t>
          </a:r>
          <a:endParaRPr lang="en-US" sz="1300" kern="1200"/>
        </a:p>
        <a:p>
          <a:pPr marL="114300" lvl="1" indent="-114300" algn="l" defTabSz="577850">
            <a:lnSpc>
              <a:spcPct val="100000"/>
            </a:lnSpc>
            <a:spcBef>
              <a:spcPct val="0"/>
            </a:spcBef>
            <a:spcAft>
              <a:spcPct val="15000"/>
            </a:spcAft>
            <a:buChar char="•"/>
          </a:pPr>
          <a:r>
            <a:rPr lang="nl-BE" sz="1300" kern="1200"/>
            <a:t>Treatment-related toxicity</a:t>
          </a:r>
          <a:endParaRPr lang="en-US" sz="1300" kern="1200"/>
        </a:p>
        <a:p>
          <a:pPr marL="114300" lvl="1" indent="-114300" algn="l" defTabSz="577850">
            <a:lnSpc>
              <a:spcPct val="100000"/>
            </a:lnSpc>
            <a:spcBef>
              <a:spcPct val="0"/>
            </a:spcBef>
            <a:spcAft>
              <a:spcPct val="15000"/>
            </a:spcAft>
            <a:buChar char="•"/>
          </a:pPr>
          <a:r>
            <a:rPr lang="nl-BE" sz="1300" kern="1200"/>
            <a:t>Treatment completion</a:t>
          </a:r>
          <a:endParaRPr lang="en-US" sz="1300" kern="1200"/>
        </a:p>
        <a:p>
          <a:pPr marL="114300" lvl="1" indent="-114300" algn="l" defTabSz="577850">
            <a:lnSpc>
              <a:spcPct val="100000"/>
            </a:lnSpc>
            <a:spcBef>
              <a:spcPct val="0"/>
            </a:spcBef>
            <a:spcAft>
              <a:spcPct val="15000"/>
            </a:spcAft>
            <a:buChar char="•"/>
          </a:pPr>
          <a:r>
            <a:rPr lang="nl-BE" sz="1300" kern="1200"/>
            <a:t>Health care utilization</a:t>
          </a:r>
          <a:endParaRPr lang="en-US" sz="1300" kern="1200"/>
        </a:p>
        <a:p>
          <a:pPr marL="114300" lvl="1" indent="-114300" algn="l" defTabSz="577850">
            <a:lnSpc>
              <a:spcPct val="100000"/>
            </a:lnSpc>
            <a:spcBef>
              <a:spcPct val="0"/>
            </a:spcBef>
            <a:spcAft>
              <a:spcPct val="15000"/>
            </a:spcAft>
            <a:buChar char="•"/>
          </a:pPr>
          <a:r>
            <a:rPr lang="nl-BE" sz="1300" kern="1200"/>
            <a:t>Nothing on quality of life</a:t>
          </a:r>
          <a:endParaRPr lang="en-US" sz="1300" kern="1200"/>
        </a:p>
      </dsp:txBody>
      <dsp:txXfrm>
        <a:off x="0" y="2849004"/>
        <a:ext cx="5181600" cy="1433250"/>
      </dsp:txXfrm>
    </dsp:sp>
    <dsp:sp modelId="{D951B5B2-6A6D-4BDA-85A9-D87044FDB225}">
      <dsp:nvSpPr>
        <dsp:cNvPr id="0" name=""/>
        <dsp:cNvSpPr/>
      </dsp:nvSpPr>
      <dsp:spPr>
        <a:xfrm>
          <a:off x="259080" y="2657124"/>
          <a:ext cx="3627120"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77850">
            <a:lnSpc>
              <a:spcPct val="100000"/>
            </a:lnSpc>
            <a:spcBef>
              <a:spcPct val="0"/>
            </a:spcBef>
            <a:spcAft>
              <a:spcPct val="35000"/>
            </a:spcAft>
            <a:buNone/>
          </a:pPr>
          <a:r>
            <a:rPr lang="nl-BE" sz="1300" kern="1200"/>
            <a:t>Outcomes</a:t>
          </a:r>
          <a:endParaRPr lang="en-US" sz="1300" kern="1200"/>
        </a:p>
      </dsp:txBody>
      <dsp:txXfrm>
        <a:off x="277814" y="2675858"/>
        <a:ext cx="358965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6ACCC-F3C8-4E4D-91F0-E54E738B11A6}">
      <dsp:nvSpPr>
        <dsp:cNvPr id="0" name=""/>
        <dsp:cNvSpPr/>
      </dsp:nvSpPr>
      <dsp:spPr>
        <a:xfrm>
          <a:off x="0" y="1614"/>
          <a:ext cx="6172199" cy="16140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dirty="0"/>
            <a:t>ADL, IADL, </a:t>
          </a:r>
          <a:r>
            <a:rPr lang="nl-BE" sz="2400" kern="1200" dirty="0" err="1"/>
            <a:t>impaired</a:t>
          </a:r>
          <a:r>
            <a:rPr lang="nl-BE" sz="2400" kern="1200" dirty="0"/>
            <a:t> </a:t>
          </a:r>
          <a:r>
            <a:rPr lang="nl-BE" sz="2400" kern="1200" dirty="0" err="1"/>
            <a:t>physical</a:t>
          </a:r>
          <a:r>
            <a:rPr lang="nl-BE" sz="2400" kern="1200" dirty="0"/>
            <a:t> </a:t>
          </a:r>
          <a:r>
            <a:rPr lang="nl-BE" sz="2400" kern="1200" dirty="0" err="1"/>
            <a:t>capacity</a:t>
          </a:r>
          <a:r>
            <a:rPr lang="nl-BE" sz="2400" kern="1200" dirty="0"/>
            <a:t> </a:t>
          </a:r>
          <a:r>
            <a:rPr lang="nl-BE" sz="2400" kern="1200" dirty="0" err="1"/>
            <a:t>and</a:t>
          </a:r>
          <a:r>
            <a:rPr lang="nl-BE" sz="2400" kern="1200" dirty="0"/>
            <a:t> </a:t>
          </a:r>
          <a:r>
            <a:rPr lang="nl-BE" sz="2400" kern="1200" dirty="0" err="1"/>
            <a:t>cognition</a:t>
          </a:r>
          <a:r>
            <a:rPr lang="nl-BE" sz="2400" kern="1200" dirty="0"/>
            <a:t> </a:t>
          </a:r>
          <a:r>
            <a:rPr lang="nl-BE" sz="2400" kern="1200" dirty="0" err="1"/>
            <a:t>remained</a:t>
          </a:r>
          <a:r>
            <a:rPr lang="nl-BE" sz="2400" kern="1200" dirty="0"/>
            <a:t> </a:t>
          </a:r>
          <a:r>
            <a:rPr lang="nl-BE" sz="2400" kern="1200" dirty="0" err="1"/>
            <a:t>associated</a:t>
          </a:r>
          <a:r>
            <a:rPr lang="nl-BE" sz="2400" kern="1200" dirty="0"/>
            <a:t> </a:t>
          </a:r>
          <a:r>
            <a:rPr lang="nl-BE" sz="2400" kern="1200" dirty="0" err="1"/>
            <a:t>with</a:t>
          </a:r>
          <a:r>
            <a:rPr lang="nl-BE" sz="2400" kern="1200" dirty="0"/>
            <a:t> </a:t>
          </a:r>
          <a:r>
            <a:rPr lang="nl-BE" sz="2400" kern="1200" dirty="0" err="1"/>
            <a:t>mortality</a:t>
          </a:r>
          <a:r>
            <a:rPr lang="nl-BE" sz="2400" kern="1200" dirty="0"/>
            <a:t> (40%, 62%, 50%, </a:t>
          </a:r>
          <a:r>
            <a:rPr lang="nl-BE" sz="2400" kern="1200" dirty="0" err="1"/>
            <a:t>and</a:t>
          </a:r>
          <a:r>
            <a:rPr lang="nl-BE" sz="2400" kern="1200" dirty="0"/>
            <a:t> 50% of studies </a:t>
          </a:r>
          <a:r>
            <a:rPr lang="nl-BE" sz="2400" kern="1200" dirty="0" err="1"/>
            <a:t>respectively</a:t>
          </a:r>
          <a:r>
            <a:rPr lang="nl-BE" sz="2400" kern="1200" dirty="0"/>
            <a:t>)°</a:t>
          </a:r>
          <a:endParaRPr lang="en-US" sz="2400" kern="1200" dirty="0"/>
        </a:p>
      </dsp:txBody>
      <dsp:txXfrm>
        <a:off x="78789" y="80403"/>
        <a:ext cx="6014621" cy="1456427"/>
      </dsp:txXfrm>
    </dsp:sp>
    <dsp:sp modelId="{1334E7A0-3A83-4480-863F-00EAA953302D}">
      <dsp:nvSpPr>
        <dsp:cNvPr id="0" name=""/>
        <dsp:cNvSpPr/>
      </dsp:nvSpPr>
      <dsp:spPr>
        <a:xfrm>
          <a:off x="0" y="1629809"/>
          <a:ext cx="6172199" cy="16140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dirty="0"/>
            <a:t>Frailty (</a:t>
          </a:r>
          <a:r>
            <a:rPr lang="nl-BE" sz="2400" kern="1200" dirty="0" err="1"/>
            <a:t>by</a:t>
          </a:r>
          <a:r>
            <a:rPr lang="nl-BE" sz="2400" kern="1200" dirty="0"/>
            <a:t> screening tool or </a:t>
          </a:r>
          <a:r>
            <a:rPr lang="nl-BE" sz="2400" kern="1200" dirty="0" err="1"/>
            <a:t>by</a:t>
          </a:r>
          <a:r>
            <a:rPr lang="nl-BE" sz="2400" kern="1200" dirty="0"/>
            <a:t> </a:t>
          </a:r>
          <a:r>
            <a:rPr lang="nl-BE" sz="2400" kern="1200" dirty="0" err="1"/>
            <a:t>summarizing</a:t>
          </a:r>
          <a:r>
            <a:rPr lang="nl-BE" sz="2400" kern="1200" dirty="0"/>
            <a:t> CGA) was </a:t>
          </a:r>
          <a:r>
            <a:rPr lang="nl-BE" sz="2400" kern="1200" dirty="0" err="1"/>
            <a:t>associated</a:t>
          </a:r>
          <a:r>
            <a:rPr lang="nl-BE" sz="2400" kern="1200" dirty="0"/>
            <a:t> </a:t>
          </a:r>
          <a:r>
            <a:rPr lang="nl-BE" sz="2400" kern="1200" dirty="0" err="1"/>
            <a:t>with</a:t>
          </a:r>
          <a:r>
            <a:rPr lang="nl-BE" sz="2400" kern="1200" dirty="0"/>
            <a:t> </a:t>
          </a:r>
          <a:r>
            <a:rPr lang="nl-BE" sz="2400" kern="1200" dirty="0" err="1"/>
            <a:t>mortality</a:t>
          </a:r>
          <a:r>
            <a:rPr lang="nl-BE" sz="2400" kern="1200" dirty="0"/>
            <a:t> in at </a:t>
          </a:r>
          <a:r>
            <a:rPr lang="nl-BE" sz="2400" kern="1200" dirty="0" err="1"/>
            <a:t>least</a:t>
          </a:r>
          <a:r>
            <a:rPr lang="nl-BE" sz="2400" kern="1200" dirty="0"/>
            <a:t> 75% of </a:t>
          </a:r>
          <a:r>
            <a:rPr lang="nl-BE" sz="2400" kern="1200" dirty="0" err="1"/>
            <a:t>all</a:t>
          </a:r>
          <a:r>
            <a:rPr lang="nl-BE" sz="2400" kern="1200" dirty="0"/>
            <a:t> studies </a:t>
          </a:r>
          <a:r>
            <a:rPr lang="nl-BE" sz="2400" kern="1200" dirty="0" err="1"/>
            <a:t>assessing</a:t>
          </a:r>
          <a:r>
            <a:rPr lang="nl-BE" sz="2400" kern="1200" dirty="0"/>
            <a:t> </a:t>
          </a:r>
          <a:r>
            <a:rPr lang="nl-BE" sz="2400" kern="1200" dirty="0" err="1"/>
            <a:t>frailty</a:t>
          </a:r>
          <a:r>
            <a:rPr lang="nl-BE" sz="2400" kern="1200" dirty="0"/>
            <a:t>°</a:t>
          </a:r>
          <a:endParaRPr lang="en-US" sz="2400" kern="1200" dirty="0"/>
        </a:p>
      </dsp:txBody>
      <dsp:txXfrm>
        <a:off x="78789" y="1708598"/>
        <a:ext cx="6014621" cy="1456427"/>
      </dsp:txXfrm>
    </dsp:sp>
    <dsp:sp modelId="{770EAFCA-8F9E-4A14-A0D6-B5BACBAACFCE}">
      <dsp:nvSpPr>
        <dsp:cNvPr id="0" name=""/>
        <dsp:cNvSpPr/>
      </dsp:nvSpPr>
      <dsp:spPr>
        <a:xfrm>
          <a:off x="0" y="3258004"/>
          <a:ext cx="6172199" cy="16140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dirty="0"/>
            <a:t>Age </a:t>
          </a:r>
          <a:r>
            <a:rPr lang="nl-BE" sz="2400" kern="1200" dirty="0" err="1"/>
            <a:t>and</a:t>
          </a:r>
          <a:r>
            <a:rPr lang="nl-BE" sz="2400" kern="1200" dirty="0"/>
            <a:t> </a:t>
          </a:r>
          <a:r>
            <a:rPr lang="nl-BE" sz="2400" kern="1200" dirty="0" err="1"/>
            <a:t>comorbidity</a:t>
          </a:r>
          <a:r>
            <a:rPr lang="nl-BE" sz="2400" kern="1200" dirty="0"/>
            <a:t> </a:t>
          </a:r>
          <a:r>
            <a:rPr lang="nl-BE" sz="2400" kern="1200" dirty="0" err="1"/>
            <a:t>remained</a:t>
          </a:r>
          <a:r>
            <a:rPr lang="nl-BE" sz="2400" kern="1200" dirty="0"/>
            <a:t> </a:t>
          </a:r>
          <a:r>
            <a:rPr lang="nl-BE" sz="2400" kern="1200" dirty="0" err="1"/>
            <a:t>asociated</a:t>
          </a:r>
          <a:r>
            <a:rPr lang="nl-BE" sz="2400" kern="1200" dirty="0"/>
            <a:t> </a:t>
          </a:r>
          <a:r>
            <a:rPr lang="nl-BE" sz="2400" kern="1200" dirty="0" err="1"/>
            <a:t>with</a:t>
          </a:r>
          <a:r>
            <a:rPr lang="nl-BE" sz="2400" kern="1200" dirty="0"/>
            <a:t> </a:t>
          </a:r>
          <a:r>
            <a:rPr lang="nl-BE" sz="2400" kern="1200" dirty="0" err="1"/>
            <a:t>mortality</a:t>
          </a:r>
          <a:r>
            <a:rPr lang="nl-BE" sz="2400" kern="1200" dirty="0"/>
            <a:t>; WHO performance status </a:t>
          </a:r>
          <a:r>
            <a:rPr lang="nl-BE" sz="2400" kern="1200" dirty="0" err="1"/>
            <a:t>however</a:t>
          </a:r>
          <a:r>
            <a:rPr lang="nl-BE" sz="2400" kern="1200" dirty="0"/>
            <a:t> </a:t>
          </a:r>
          <a:r>
            <a:rPr lang="nl-BE" sz="2400" kern="1200" dirty="0" err="1"/>
            <a:t>did</a:t>
          </a:r>
          <a:r>
            <a:rPr lang="nl-BE" sz="2400" kern="1200" dirty="0"/>
            <a:t> </a:t>
          </a:r>
          <a:r>
            <a:rPr lang="nl-BE" sz="2400" kern="1200" dirty="0" err="1"/>
            <a:t>not</a:t>
          </a:r>
          <a:r>
            <a:rPr lang="nl-BE" sz="2400" kern="1200" dirty="0"/>
            <a:t>°</a:t>
          </a:r>
        </a:p>
      </dsp:txBody>
      <dsp:txXfrm>
        <a:off x="78789" y="3336793"/>
        <a:ext cx="6014621" cy="1456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6ACCC-F3C8-4E4D-91F0-E54E738B11A6}">
      <dsp:nvSpPr>
        <dsp:cNvPr id="0" name=""/>
        <dsp:cNvSpPr/>
      </dsp:nvSpPr>
      <dsp:spPr>
        <a:xfrm>
          <a:off x="0" y="1088387"/>
          <a:ext cx="6172199" cy="12548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dirty="0"/>
            <a:t>4 out of 6 studies </a:t>
          </a:r>
          <a:r>
            <a:rPr lang="nl-BE" sz="2400" kern="1200" dirty="0" err="1"/>
            <a:t>assessing</a:t>
          </a:r>
          <a:r>
            <a:rPr lang="nl-BE" sz="2400" kern="1200" dirty="0"/>
            <a:t> </a:t>
          </a:r>
          <a:r>
            <a:rPr lang="nl-BE" sz="2400" kern="1200" dirty="0" err="1"/>
            <a:t>frailty</a:t>
          </a:r>
          <a:r>
            <a:rPr lang="nl-BE" sz="2400" kern="1200" dirty="0"/>
            <a:t> found </a:t>
          </a:r>
          <a:r>
            <a:rPr lang="nl-BE" sz="2400" kern="1200" dirty="0" err="1"/>
            <a:t>an</a:t>
          </a:r>
          <a:r>
            <a:rPr lang="nl-BE" sz="2400" kern="1200" dirty="0"/>
            <a:t> </a:t>
          </a:r>
          <a:r>
            <a:rPr lang="nl-BE" sz="2400" kern="1200" dirty="0" err="1"/>
            <a:t>association</a:t>
          </a:r>
          <a:r>
            <a:rPr lang="nl-BE" sz="2400" kern="1200" dirty="0"/>
            <a:t> </a:t>
          </a:r>
          <a:r>
            <a:rPr lang="nl-BE" sz="2400" kern="1200" dirty="0" err="1"/>
            <a:t>between</a:t>
          </a:r>
          <a:r>
            <a:rPr lang="nl-BE" sz="2400" kern="1200" dirty="0"/>
            <a:t> </a:t>
          </a:r>
          <a:r>
            <a:rPr lang="nl-BE" sz="2400" kern="1200" dirty="0" err="1"/>
            <a:t>frailty</a:t>
          </a:r>
          <a:r>
            <a:rPr lang="nl-BE" sz="2400" kern="1200" dirty="0"/>
            <a:t> </a:t>
          </a:r>
          <a:r>
            <a:rPr lang="nl-BE" sz="2400" kern="1200" dirty="0" err="1"/>
            <a:t>and</a:t>
          </a:r>
          <a:r>
            <a:rPr lang="nl-BE" sz="2400" kern="1200" dirty="0"/>
            <a:t> treatment-</a:t>
          </a:r>
          <a:r>
            <a:rPr lang="nl-BE" sz="2400" kern="1200" dirty="0" err="1"/>
            <a:t>related</a:t>
          </a:r>
          <a:r>
            <a:rPr lang="nl-BE" sz="2400" kern="1200" dirty="0"/>
            <a:t> </a:t>
          </a:r>
          <a:r>
            <a:rPr lang="nl-BE" sz="2400" kern="1200" dirty="0" err="1"/>
            <a:t>toxicity</a:t>
          </a:r>
          <a:endParaRPr lang="en-US" sz="2400" kern="1200" dirty="0"/>
        </a:p>
      </dsp:txBody>
      <dsp:txXfrm>
        <a:off x="61256" y="1149643"/>
        <a:ext cx="6049687" cy="1132313"/>
      </dsp:txXfrm>
    </dsp:sp>
    <dsp:sp modelId="{1334E7A0-3A83-4480-863F-00EAA953302D}">
      <dsp:nvSpPr>
        <dsp:cNvPr id="0" name=""/>
        <dsp:cNvSpPr/>
      </dsp:nvSpPr>
      <dsp:spPr>
        <a:xfrm>
          <a:off x="0" y="2530412"/>
          <a:ext cx="6172199" cy="12548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Minimal evidence for IADL, physical capacity or cognition*</a:t>
          </a:r>
        </a:p>
      </dsp:txBody>
      <dsp:txXfrm>
        <a:off x="61256" y="2591668"/>
        <a:ext cx="6049687" cy="1132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6ACCC-F3C8-4E4D-91F0-E54E738B11A6}">
      <dsp:nvSpPr>
        <dsp:cNvPr id="0" name=""/>
        <dsp:cNvSpPr/>
      </dsp:nvSpPr>
      <dsp:spPr>
        <a:xfrm>
          <a:off x="0" y="642932"/>
          <a:ext cx="6172199" cy="849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BE" sz="2200" kern="1200" dirty="0"/>
            <a:t>4 out of 5 studies found </a:t>
          </a:r>
          <a:r>
            <a:rPr lang="nl-BE" sz="2200" kern="1200" dirty="0" err="1"/>
            <a:t>an</a:t>
          </a:r>
          <a:r>
            <a:rPr lang="nl-BE" sz="2200" kern="1200" dirty="0"/>
            <a:t> </a:t>
          </a:r>
          <a:r>
            <a:rPr lang="nl-BE" sz="2200" kern="1200" dirty="0" err="1"/>
            <a:t>association</a:t>
          </a:r>
          <a:r>
            <a:rPr lang="nl-BE" sz="2200" kern="1200" dirty="0"/>
            <a:t> </a:t>
          </a:r>
          <a:r>
            <a:rPr lang="nl-BE" sz="2200" kern="1200" dirty="0" err="1"/>
            <a:t>between</a:t>
          </a:r>
          <a:r>
            <a:rPr lang="nl-BE" sz="2200" kern="1200" dirty="0"/>
            <a:t> </a:t>
          </a:r>
          <a:r>
            <a:rPr lang="nl-BE" sz="2200" kern="1200" dirty="0" err="1"/>
            <a:t>geriatric</a:t>
          </a:r>
          <a:r>
            <a:rPr lang="nl-BE" sz="2200" kern="1200" dirty="0"/>
            <a:t> </a:t>
          </a:r>
          <a:r>
            <a:rPr lang="nl-BE" sz="2200" kern="1200" dirty="0" err="1"/>
            <a:t>impairments</a:t>
          </a:r>
          <a:r>
            <a:rPr lang="nl-BE" sz="2200" kern="1200" dirty="0"/>
            <a:t> </a:t>
          </a:r>
          <a:r>
            <a:rPr lang="nl-BE" sz="2200" kern="1200" dirty="0" err="1"/>
            <a:t>and</a:t>
          </a:r>
          <a:r>
            <a:rPr lang="nl-BE" sz="2200" kern="1200" dirty="0"/>
            <a:t> treatment  </a:t>
          </a:r>
          <a:r>
            <a:rPr lang="nl-BE" sz="2200" kern="1200" dirty="0" err="1"/>
            <a:t>completion</a:t>
          </a:r>
          <a:endParaRPr lang="en-US" sz="2200" kern="1200" dirty="0"/>
        </a:p>
      </dsp:txBody>
      <dsp:txXfrm>
        <a:off x="41465" y="684397"/>
        <a:ext cx="6089269" cy="766490"/>
      </dsp:txXfrm>
    </dsp:sp>
    <dsp:sp modelId="{1334E7A0-3A83-4480-863F-00EAA953302D}">
      <dsp:nvSpPr>
        <dsp:cNvPr id="0" name=""/>
        <dsp:cNvSpPr/>
      </dsp:nvSpPr>
      <dsp:spPr>
        <a:xfrm>
          <a:off x="0" y="1555712"/>
          <a:ext cx="6172199" cy="849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Risk of treatment non-completion was significantly higher in frail patients*</a:t>
          </a:r>
        </a:p>
      </dsp:txBody>
      <dsp:txXfrm>
        <a:off x="41465" y="1597177"/>
        <a:ext cx="6089269" cy="766490"/>
      </dsp:txXfrm>
    </dsp:sp>
    <dsp:sp modelId="{658DC8FE-AD1A-496D-9433-CA072C73C1CA}">
      <dsp:nvSpPr>
        <dsp:cNvPr id="0" name=""/>
        <dsp:cNvSpPr/>
      </dsp:nvSpPr>
      <dsp:spPr>
        <a:xfrm>
          <a:off x="0" y="2468492"/>
          <a:ext cx="6172199" cy="849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Limited evidence for malnutrition in NHL </a:t>
          </a:r>
        </a:p>
      </dsp:txBody>
      <dsp:txXfrm>
        <a:off x="41465" y="2509957"/>
        <a:ext cx="6089269" cy="766490"/>
      </dsp:txXfrm>
    </dsp:sp>
    <dsp:sp modelId="{EC8D20F6-7879-4DB2-A17F-2A1A989FEE6C}">
      <dsp:nvSpPr>
        <dsp:cNvPr id="0" name=""/>
        <dsp:cNvSpPr/>
      </dsp:nvSpPr>
      <dsp:spPr>
        <a:xfrm>
          <a:off x="0" y="3381272"/>
          <a:ext cx="6172199" cy="8494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Limited evidence for IADL, physical capacity or cognition in AML or MDS</a:t>
          </a:r>
        </a:p>
      </dsp:txBody>
      <dsp:txXfrm>
        <a:off x="41465" y="3422737"/>
        <a:ext cx="6089269" cy="766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6ACCC-F3C8-4E4D-91F0-E54E738B11A6}">
      <dsp:nvSpPr>
        <dsp:cNvPr id="0" name=""/>
        <dsp:cNvSpPr/>
      </dsp:nvSpPr>
      <dsp:spPr>
        <a:xfrm>
          <a:off x="0" y="1088387"/>
          <a:ext cx="6172199" cy="12548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dirty="0"/>
            <a:t>6 out of 7 studies found </a:t>
          </a:r>
          <a:r>
            <a:rPr lang="nl-BE" sz="2400" kern="1200" dirty="0" err="1"/>
            <a:t>an</a:t>
          </a:r>
          <a:r>
            <a:rPr lang="nl-BE" sz="2400" kern="1200" dirty="0"/>
            <a:t> </a:t>
          </a:r>
          <a:r>
            <a:rPr lang="nl-BE" sz="2400" kern="1200" dirty="0" err="1"/>
            <a:t>association</a:t>
          </a:r>
          <a:r>
            <a:rPr lang="nl-BE" sz="2400" kern="1200" dirty="0"/>
            <a:t> </a:t>
          </a:r>
          <a:r>
            <a:rPr lang="nl-BE" sz="2400" kern="1200" dirty="0" err="1"/>
            <a:t>between</a:t>
          </a:r>
          <a:r>
            <a:rPr lang="nl-BE" sz="2400" kern="1200" dirty="0"/>
            <a:t> </a:t>
          </a:r>
          <a:r>
            <a:rPr lang="nl-BE" sz="2400" kern="1200" dirty="0" err="1"/>
            <a:t>geriatric</a:t>
          </a:r>
          <a:r>
            <a:rPr lang="nl-BE" sz="2400" kern="1200" dirty="0"/>
            <a:t> </a:t>
          </a:r>
          <a:r>
            <a:rPr lang="nl-BE" sz="2400" kern="1200" dirty="0" err="1"/>
            <a:t>impairments</a:t>
          </a:r>
          <a:r>
            <a:rPr lang="nl-BE" sz="2400" kern="1200" dirty="0"/>
            <a:t> </a:t>
          </a:r>
          <a:r>
            <a:rPr lang="nl-BE" sz="2400" kern="1200" dirty="0" err="1"/>
            <a:t>and</a:t>
          </a:r>
          <a:r>
            <a:rPr lang="nl-BE" sz="2400" kern="1200" dirty="0"/>
            <a:t> health care </a:t>
          </a:r>
          <a:r>
            <a:rPr lang="nl-BE" sz="2400" kern="1200" dirty="0" err="1"/>
            <a:t>utilization</a:t>
          </a:r>
          <a:endParaRPr lang="en-US" sz="2400" kern="1200" dirty="0"/>
        </a:p>
      </dsp:txBody>
      <dsp:txXfrm>
        <a:off x="61256" y="1149643"/>
        <a:ext cx="6049687" cy="1132313"/>
      </dsp:txXfrm>
    </dsp:sp>
    <dsp:sp modelId="{1334E7A0-3A83-4480-863F-00EAA953302D}">
      <dsp:nvSpPr>
        <dsp:cNvPr id="0" name=""/>
        <dsp:cNvSpPr/>
      </dsp:nvSpPr>
      <dsp:spPr>
        <a:xfrm>
          <a:off x="0" y="2530412"/>
          <a:ext cx="6172199" cy="12548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Evidence for physical capacity, ADL, IADL, cognition, and mood in 1 or more studies</a:t>
          </a:r>
        </a:p>
      </dsp:txBody>
      <dsp:txXfrm>
        <a:off x="61256" y="2591668"/>
        <a:ext cx="6049687" cy="11323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32CD7-60C0-4CF8-A205-920DA2353ACF}">
      <dsp:nvSpPr>
        <dsp:cNvPr id="0" name=""/>
        <dsp:cNvSpPr/>
      </dsp:nvSpPr>
      <dsp:spPr>
        <a:xfrm>
          <a:off x="0" y="1140256"/>
          <a:ext cx="10515600"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09AB37-C8FE-41D8-A95B-B245A01C075F}">
      <dsp:nvSpPr>
        <dsp:cNvPr id="0" name=""/>
        <dsp:cNvSpPr/>
      </dsp:nvSpPr>
      <dsp:spPr>
        <a:xfrm>
          <a:off x="525780" y="918856"/>
          <a:ext cx="7360920"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nl-BE" sz="1500" kern="1200"/>
            <a:t>424 patients with haematological malignancy (&gt;&gt; AML, MDS, lymphoma)</a:t>
          </a:r>
          <a:endParaRPr lang="en-US" sz="1500" kern="1200"/>
        </a:p>
      </dsp:txBody>
      <dsp:txXfrm>
        <a:off x="547396" y="940472"/>
        <a:ext cx="7317688" cy="399568"/>
      </dsp:txXfrm>
    </dsp:sp>
    <dsp:sp modelId="{C17EA887-0EA6-4570-A9F2-F9592AD4269A}">
      <dsp:nvSpPr>
        <dsp:cNvPr id="0" name=""/>
        <dsp:cNvSpPr/>
      </dsp:nvSpPr>
      <dsp:spPr>
        <a:xfrm>
          <a:off x="0" y="1820656"/>
          <a:ext cx="10515600"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8DF804-6547-4264-8949-DC4E47DB1C0D}">
      <dsp:nvSpPr>
        <dsp:cNvPr id="0" name=""/>
        <dsp:cNvSpPr/>
      </dsp:nvSpPr>
      <dsp:spPr>
        <a:xfrm>
          <a:off x="525780" y="1599256"/>
          <a:ext cx="7360920"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nl-BE" sz="1500" kern="1200" dirty="0" err="1"/>
            <a:t>Referred</a:t>
          </a:r>
          <a:r>
            <a:rPr lang="nl-BE" sz="1500" kern="1200" dirty="0"/>
            <a:t> </a:t>
          </a:r>
          <a:r>
            <a:rPr lang="nl-BE" sz="1500" kern="1200" dirty="0" err="1"/>
            <a:t>to</a:t>
          </a:r>
          <a:r>
            <a:rPr lang="nl-BE" sz="1500" kern="1200" dirty="0"/>
            <a:t> </a:t>
          </a:r>
          <a:r>
            <a:rPr lang="nl-BE" sz="1500" kern="1200" dirty="0" err="1"/>
            <a:t>oncogeriatric</a:t>
          </a:r>
          <a:r>
            <a:rPr lang="nl-BE" sz="1500" kern="1200" dirty="0"/>
            <a:t> consulting team (OGCT) </a:t>
          </a:r>
          <a:r>
            <a:rPr lang="nl-BE" sz="1500" kern="1200" dirty="0" err="1"/>
            <a:t>by</a:t>
          </a:r>
          <a:r>
            <a:rPr lang="nl-BE" sz="1500" kern="1200" dirty="0"/>
            <a:t> </a:t>
          </a:r>
          <a:r>
            <a:rPr lang="nl-BE" sz="1500" kern="1200" dirty="0" err="1"/>
            <a:t>haematologist</a:t>
          </a:r>
          <a:r>
            <a:rPr lang="nl-BE" sz="1500" kern="1200" dirty="0"/>
            <a:t>, </a:t>
          </a:r>
          <a:r>
            <a:rPr lang="nl-BE" sz="1500" kern="1200" dirty="0" err="1"/>
            <a:t>based</a:t>
          </a:r>
          <a:r>
            <a:rPr lang="nl-BE" sz="1500" kern="1200" dirty="0"/>
            <a:t> on </a:t>
          </a:r>
          <a:r>
            <a:rPr lang="nl-BE" sz="1500" kern="1200" dirty="0" err="1"/>
            <a:t>clinical</a:t>
          </a:r>
          <a:r>
            <a:rPr lang="nl-BE" sz="1500" kern="1200" dirty="0"/>
            <a:t> </a:t>
          </a:r>
          <a:r>
            <a:rPr lang="nl-BE" sz="1500" kern="1200" dirty="0" err="1"/>
            <a:t>judgement</a:t>
          </a:r>
          <a:r>
            <a:rPr lang="nl-BE" sz="1500" kern="1200" dirty="0"/>
            <a:t> – </a:t>
          </a:r>
          <a:r>
            <a:rPr lang="nl-BE" sz="1500" kern="1200" dirty="0" err="1"/>
            <a:t>before</a:t>
          </a:r>
          <a:r>
            <a:rPr lang="nl-BE" sz="1500" kern="1200" dirty="0"/>
            <a:t> </a:t>
          </a:r>
          <a:r>
            <a:rPr lang="nl-BE" sz="1500" kern="1200" dirty="0" err="1"/>
            <a:t>initial</a:t>
          </a:r>
          <a:r>
            <a:rPr lang="nl-BE" sz="1500" kern="1200" dirty="0"/>
            <a:t> treatment plan or </a:t>
          </a:r>
          <a:r>
            <a:rPr lang="nl-BE" sz="1500" kern="1200" dirty="0" err="1"/>
            <a:t>throughout</a:t>
          </a:r>
          <a:r>
            <a:rPr lang="nl-BE" sz="1500" kern="1200" dirty="0"/>
            <a:t> treatment plan</a:t>
          </a:r>
          <a:endParaRPr lang="en-US" sz="1500" kern="1200" dirty="0"/>
        </a:p>
      </dsp:txBody>
      <dsp:txXfrm>
        <a:off x="547396" y="1620872"/>
        <a:ext cx="7317688" cy="399568"/>
      </dsp:txXfrm>
    </dsp:sp>
    <dsp:sp modelId="{3727644B-EDEE-40AB-8DD0-363477520558}">
      <dsp:nvSpPr>
        <dsp:cNvPr id="0" name=""/>
        <dsp:cNvSpPr/>
      </dsp:nvSpPr>
      <dsp:spPr>
        <a:xfrm>
          <a:off x="0" y="2501056"/>
          <a:ext cx="10515600"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48581A-71AC-496E-B45E-DA4671C7E049}">
      <dsp:nvSpPr>
        <dsp:cNvPr id="0" name=""/>
        <dsp:cNvSpPr/>
      </dsp:nvSpPr>
      <dsp:spPr>
        <a:xfrm>
          <a:off x="525780" y="2279656"/>
          <a:ext cx="7360920"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nl-BE" sz="1500" kern="1200" dirty="0"/>
            <a:t>OGCT was </a:t>
          </a:r>
          <a:r>
            <a:rPr lang="nl-BE" sz="1500" kern="1200" dirty="0" err="1"/>
            <a:t>informed</a:t>
          </a:r>
          <a:r>
            <a:rPr lang="nl-BE" sz="1500" kern="1200" dirty="0"/>
            <a:t> </a:t>
          </a:r>
          <a:r>
            <a:rPr lang="nl-BE" sz="1500" kern="1200" dirty="0" err="1"/>
            <a:t>about</a:t>
          </a:r>
          <a:r>
            <a:rPr lang="nl-BE" sz="1500" kern="1200" dirty="0"/>
            <a:t> </a:t>
          </a:r>
          <a:r>
            <a:rPr lang="nl-BE" sz="1500" kern="1200" dirty="0" err="1"/>
            <a:t>hematologist</a:t>
          </a:r>
          <a:r>
            <a:rPr lang="nl-BE" sz="1500" kern="1200" dirty="0"/>
            <a:t> </a:t>
          </a:r>
          <a:r>
            <a:rPr lang="nl-BE" sz="1500" kern="1200" dirty="0" err="1"/>
            <a:t>initial</a:t>
          </a:r>
          <a:r>
            <a:rPr lang="nl-BE" sz="1500" kern="1200" dirty="0"/>
            <a:t> treatment </a:t>
          </a:r>
          <a:r>
            <a:rPr lang="nl-BE" sz="1500" kern="1200" dirty="0" err="1"/>
            <a:t>suggestion</a:t>
          </a:r>
          <a:r>
            <a:rPr lang="nl-BE" sz="1500" kern="1200" dirty="0"/>
            <a:t> </a:t>
          </a:r>
          <a:r>
            <a:rPr lang="nl-BE" sz="1500" kern="1200" dirty="0" err="1"/>
            <a:t>before</a:t>
          </a:r>
          <a:r>
            <a:rPr lang="nl-BE" sz="1500" kern="1200" dirty="0"/>
            <a:t> CGA</a:t>
          </a:r>
          <a:endParaRPr lang="en-US" sz="1500" kern="1200" dirty="0"/>
        </a:p>
      </dsp:txBody>
      <dsp:txXfrm>
        <a:off x="547396" y="2301272"/>
        <a:ext cx="7317688" cy="399568"/>
      </dsp:txXfrm>
    </dsp:sp>
    <dsp:sp modelId="{2230C04C-6C7D-444C-B0CC-0D82E2A3A88D}">
      <dsp:nvSpPr>
        <dsp:cNvPr id="0" name=""/>
        <dsp:cNvSpPr/>
      </dsp:nvSpPr>
      <dsp:spPr>
        <a:xfrm>
          <a:off x="0" y="3181456"/>
          <a:ext cx="10515600" cy="1323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nl-BE" sz="1500" kern="1200"/>
            <a:t>Palliative care in 11,3%</a:t>
          </a:r>
          <a:endParaRPr lang="en-US" sz="1500" kern="1200"/>
        </a:p>
        <a:p>
          <a:pPr marL="114300" lvl="1" indent="-114300" algn="l" defTabSz="666750">
            <a:lnSpc>
              <a:spcPct val="90000"/>
            </a:lnSpc>
            <a:spcBef>
              <a:spcPct val="0"/>
            </a:spcBef>
            <a:spcAft>
              <a:spcPct val="15000"/>
            </a:spcAft>
            <a:buChar char="•"/>
          </a:pPr>
          <a:r>
            <a:rPr lang="nl-BE" sz="1500" kern="1200"/>
            <a:t>Decrease in dose in 0,9%</a:t>
          </a:r>
          <a:endParaRPr lang="en-US" sz="1500" kern="1200"/>
        </a:p>
        <a:p>
          <a:pPr marL="114300" lvl="1" indent="-114300" algn="l" defTabSz="666750">
            <a:lnSpc>
              <a:spcPct val="90000"/>
            </a:lnSpc>
            <a:spcBef>
              <a:spcPct val="0"/>
            </a:spcBef>
            <a:spcAft>
              <a:spcPct val="15000"/>
            </a:spcAft>
            <a:buChar char="•"/>
          </a:pPr>
          <a:r>
            <a:rPr lang="nl-BE" sz="1500" kern="1200"/>
            <a:t>Protocol change in 4,2%</a:t>
          </a:r>
          <a:endParaRPr lang="en-US" sz="1500" kern="1200"/>
        </a:p>
        <a:p>
          <a:pPr marL="114300" lvl="1" indent="-114300" algn="l" defTabSz="666750">
            <a:lnSpc>
              <a:spcPct val="90000"/>
            </a:lnSpc>
            <a:spcBef>
              <a:spcPct val="0"/>
            </a:spcBef>
            <a:spcAft>
              <a:spcPct val="15000"/>
            </a:spcAft>
            <a:buChar char="•"/>
          </a:pPr>
          <a:r>
            <a:rPr lang="nl-BE" sz="1500" kern="1200" dirty="0"/>
            <a:t>CGA in light of </a:t>
          </a:r>
          <a:r>
            <a:rPr lang="nl-BE" sz="1500" kern="1200" dirty="0" err="1"/>
            <a:t>reassessment</a:t>
          </a:r>
          <a:r>
            <a:rPr lang="nl-BE" sz="1500" kern="1200" dirty="0"/>
            <a:t> in 3,5%, </a:t>
          </a:r>
          <a:r>
            <a:rPr lang="nl-BE" sz="1500" kern="1200" dirty="0" err="1"/>
            <a:t>with</a:t>
          </a:r>
          <a:r>
            <a:rPr lang="nl-BE" sz="1500" kern="1200" dirty="0"/>
            <a:t> 9 out of 15 </a:t>
          </a:r>
          <a:r>
            <a:rPr lang="nl-BE" sz="1500" kern="1200" dirty="0" err="1"/>
            <a:t>continuing</a:t>
          </a:r>
          <a:r>
            <a:rPr lang="nl-BE" sz="1500" kern="1200" dirty="0"/>
            <a:t> </a:t>
          </a:r>
          <a:r>
            <a:rPr lang="nl-BE" sz="1500" kern="1200" dirty="0" err="1"/>
            <a:t>chemotherapy</a:t>
          </a:r>
          <a:endParaRPr lang="en-US" sz="1500" kern="1200" dirty="0"/>
        </a:p>
      </dsp:txBody>
      <dsp:txXfrm>
        <a:off x="0" y="3181456"/>
        <a:ext cx="10515600" cy="1323000"/>
      </dsp:txXfrm>
    </dsp:sp>
    <dsp:sp modelId="{10F8D614-A71B-4AAF-8194-5A53C18B7F53}">
      <dsp:nvSpPr>
        <dsp:cNvPr id="0" name=""/>
        <dsp:cNvSpPr/>
      </dsp:nvSpPr>
      <dsp:spPr>
        <a:xfrm>
          <a:off x="525780" y="2960056"/>
          <a:ext cx="7360920"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nl-BE" sz="1500" kern="1200" dirty="0"/>
            <a:t>Change in treatment plan was </a:t>
          </a:r>
          <a:r>
            <a:rPr lang="nl-BE" sz="1500" kern="1200" dirty="0" err="1"/>
            <a:t>proposed</a:t>
          </a:r>
          <a:r>
            <a:rPr lang="nl-BE" sz="1500" kern="1200" dirty="0"/>
            <a:t> </a:t>
          </a:r>
          <a:r>
            <a:rPr lang="nl-BE" sz="1500" kern="1200" dirty="0" err="1"/>
            <a:t>for</a:t>
          </a:r>
          <a:r>
            <a:rPr lang="nl-BE" sz="1500" kern="1200" dirty="0"/>
            <a:t> 21,7% of </a:t>
          </a:r>
          <a:r>
            <a:rPr lang="nl-BE" sz="1500" kern="1200" dirty="0" err="1"/>
            <a:t>patients</a:t>
          </a:r>
          <a:endParaRPr lang="en-US" sz="1500" kern="1200" dirty="0"/>
        </a:p>
      </dsp:txBody>
      <dsp:txXfrm>
        <a:off x="547396" y="2981672"/>
        <a:ext cx="7317688" cy="399568"/>
      </dsp:txXfrm>
    </dsp:sp>
    <dsp:sp modelId="{3CC1AF75-A3A7-424B-98B5-CC226B529FFD}">
      <dsp:nvSpPr>
        <dsp:cNvPr id="0" name=""/>
        <dsp:cNvSpPr/>
      </dsp:nvSpPr>
      <dsp:spPr>
        <a:xfrm>
          <a:off x="0" y="4806856"/>
          <a:ext cx="10515600"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E9F1DF-DF89-4FEC-B092-571F947829B8}">
      <dsp:nvSpPr>
        <dsp:cNvPr id="0" name=""/>
        <dsp:cNvSpPr/>
      </dsp:nvSpPr>
      <dsp:spPr>
        <a:xfrm>
          <a:off x="525780" y="4585456"/>
          <a:ext cx="7360920"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nl-BE" sz="1500" kern="1200" dirty="0"/>
            <a:t>No information on </a:t>
          </a:r>
          <a:r>
            <a:rPr lang="nl-BE" sz="1500" kern="1200" dirty="0" err="1"/>
            <a:t>outcome</a:t>
          </a:r>
          <a:r>
            <a:rPr lang="nl-BE" sz="1500" kern="1200" dirty="0"/>
            <a:t> nor </a:t>
          </a:r>
          <a:r>
            <a:rPr lang="nl-BE" sz="1500" kern="1200" dirty="0" err="1"/>
            <a:t>geriatric</a:t>
          </a:r>
          <a:r>
            <a:rPr lang="nl-BE" sz="1500" kern="1200" dirty="0"/>
            <a:t> </a:t>
          </a:r>
          <a:r>
            <a:rPr lang="nl-BE" sz="1500" kern="1200" dirty="0" err="1"/>
            <a:t>interventions</a:t>
          </a:r>
          <a:endParaRPr lang="nl-BE" sz="1500" kern="1200" dirty="0"/>
        </a:p>
      </dsp:txBody>
      <dsp:txXfrm>
        <a:off x="547396" y="4607072"/>
        <a:ext cx="7317688"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1B50D-777A-4386-96AC-E285A576B0BA}">
      <dsp:nvSpPr>
        <dsp:cNvPr id="0" name=""/>
        <dsp:cNvSpPr/>
      </dsp:nvSpPr>
      <dsp:spPr>
        <a:xfrm>
          <a:off x="0" y="97824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We weerhouden uit het assessment van 12/04/2024:</a:t>
          </a:r>
          <a:endParaRPr lang="en-US" sz="1100" kern="1200"/>
        </a:p>
      </dsp:txBody>
      <dsp:txXfrm>
        <a:off x="12565" y="990809"/>
        <a:ext cx="7252747" cy="232270"/>
      </dsp:txXfrm>
    </dsp:sp>
    <dsp:sp modelId="{0DF61721-732B-4BFE-AC03-E147057506A9}">
      <dsp:nvSpPr>
        <dsp:cNvPr id="0" name=""/>
        <dsp:cNvSpPr/>
      </dsp:nvSpPr>
      <dsp:spPr>
        <a:xfrm>
          <a:off x="0" y="126732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Sociaal: samenwonend met vriend (13jaar jonger), hebben geen kinderen. Heeft 1 zus waarmee een goed contact</a:t>
          </a:r>
          <a:endParaRPr lang="en-US" sz="1100" kern="1200"/>
        </a:p>
      </dsp:txBody>
      <dsp:txXfrm>
        <a:off x="12565" y="1279889"/>
        <a:ext cx="7252747" cy="232270"/>
      </dsp:txXfrm>
    </dsp:sp>
    <dsp:sp modelId="{2A766A4F-82C5-4E7C-91D6-DF3C59EEEE3A}">
      <dsp:nvSpPr>
        <dsp:cNvPr id="0" name=""/>
        <dsp:cNvSpPr/>
      </dsp:nvSpPr>
      <dsp:spPr>
        <a:xfrm>
          <a:off x="0" y="155640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Woning: appartement, lift is aanwezig</a:t>
          </a:r>
          <a:endParaRPr lang="en-US" sz="1100" kern="1200"/>
        </a:p>
      </dsp:txBody>
      <dsp:txXfrm>
        <a:off x="12565" y="1568969"/>
        <a:ext cx="7252747" cy="232270"/>
      </dsp:txXfrm>
    </dsp:sp>
    <dsp:sp modelId="{936013A4-0B9E-4FA1-B6D9-F7ED641C0DC0}">
      <dsp:nvSpPr>
        <dsp:cNvPr id="0" name=""/>
        <dsp:cNvSpPr/>
      </dsp:nvSpPr>
      <dsp:spPr>
        <a:xfrm>
          <a:off x="0" y="184548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Activiteiten dagelijks leven (ADL): zelfredzaam</a:t>
          </a:r>
          <a:endParaRPr lang="en-US" sz="1100" kern="1200"/>
        </a:p>
      </dsp:txBody>
      <dsp:txXfrm>
        <a:off x="12565" y="1858049"/>
        <a:ext cx="7252747" cy="232270"/>
      </dsp:txXfrm>
    </dsp:sp>
    <dsp:sp modelId="{43E1C4DE-B2A2-4603-BAEF-68019AC64D54}">
      <dsp:nvSpPr>
        <dsp:cNvPr id="0" name=""/>
        <dsp:cNvSpPr/>
      </dsp:nvSpPr>
      <dsp:spPr>
        <a:xfrm>
          <a:off x="0" y="213456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Instrumentele activiteiten dagelijks leven (iADL): zelfstandig. Vanaf 15/04 zou er 1x/14dagen poetshulp starten. </a:t>
          </a:r>
          <a:endParaRPr lang="en-US" sz="1100" kern="1200"/>
        </a:p>
      </dsp:txBody>
      <dsp:txXfrm>
        <a:off x="12565" y="2147129"/>
        <a:ext cx="7252747" cy="232270"/>
      </dsp:txXfrm>
    </dsp:sp>
    <dsp:sp modelId="{F4521A56-93C8-42DC-9658-1FABC98FD0AA}">
      <dsp:nvSpPr>
        <dsp:cNvPr id="0" name=""/>
        <dsp:cNvSpPr/>
      </dsp:nvSpPr>
      <dsp:spPr>
        <a:xfrm>
          <a:off x="0" y="242364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Rijgeschiktheid: rijdt met de wagen</a:t>
          </a:r>
          <a:endParaRPr lang="en-US" sz="1100" kern="1200"/>
        </a:p>
      </dsp:txBody>
      <dsp:txXfrm>
        <a:off x="12565" y="2436209"/>
        <a:ext cx="7252747" cy="232270"/>
      </dsp:txXfrm>
    </dsp:sp>
    <dsp:sp modelId="{44BD7AAD-77AB-49A6-8729-336651461B0C}">
      <dsp:nvSpPr>
        <dsp:cNvPr id="0" name=""/>
        <dsp:cNvSpPr/>
      </dsp:nvSpPr>
      <dsp:spPr>
        <a:xfrm>
          <a:off x="0" y="271272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Mobiliteit: autonoom zonder loophulpmiddel,  geen valincidenten</a:t>
          </a:r>
          <a:endParaRPr lang="en-US" sz="1100" kern="1200"/>
        </a:p>
      </dsp:txBody>
      <dsp:txXfrm>
        <a:off x="12565" y="2725289"/>
        <a:ext cx="7252747" cy="232270"/>
      </dsp:txXfrm>
    </dsp:sp>
    <dsp:sp modelId="{DC563C49-CDED-4B4B-85D8-A9C913189DA2}">
      <dsp:nvSpPr>
        <dsp:cNvPr id="0" name=""/>
        <dsp:cNvSpPr/>
      </dsp:nvSpPr>
      <dsp:spPr>
        <a:xfrm>
          <a:off x="0" y="300180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Cognitie: adequaat</a:t>
          </a:r>
          <a:endParaRPr lang="en-US" sz="1100" kern="1200"/>
        </a:p>
      </dsp:txBody>
      <dsp:txXfrm>
        <a:off x="12565" y="3014369"/>
        <a:ext cx="7252747" cy="232270"/>
      </dsp:txXfrm>
    </dsp:sp>
    <dsp:sp modelId="{BB8B1EAA-ACEB-45A9-841F-A47FBC31373B}">
      <dsp:nvSpPr>
        <dsp:cNvPr id="0" name=""/>
        <dsp:cNvSpPr/>
      </dsp:nvSpPr>
      <dsp:spPr>
        <a:xfrm>
          <a:off x="0" y="329088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Stemming: probeert positief te blijven maar voelt dat het moeilijker wordt. Vermoeidheid speelt vooral parten.</a:t>
          </a:r>
          <a:endParaRPr lang="en-US" sz="1100" kern="1200"/>
        </a:p>
      </dsp:txBody>
      <dsp:txXfrm>
        <a:off x="12565" y="3303449"/>
        <a:ext cx="7252747" cy="232270"/>
      </dsp:txXfrm>
    </dsp:sp>
    <dsp:sp modelId="{0D5E8CC6-B702-4094-9BAC-AEBB9A247021}">
      <dsp:nvSpPr>
        <dsp:cNvPr id="0" name=""/>
        <dsp:cNvSpPr/>
      </dsp:nvSpPr>
      <dsp:spPr>
        <a:xfrm>
          <a:off x="0" y="357996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Slaap: geen slaapproblemen</a:t>
          </a:r>
          <a:endParaRPr lang="en-US" sz="1100" kern="1200"/>
        </a:p>
      </dsp:txBody>
      <dsp:txXfrm>
        <a:off x="12565" y="3592529"/>
        <a:ext cx="7252747" cy="232270"/>
      </dsp:txXfrm>
    </dsp:sp>
    <dsp:sp modelId="{C9AD98CA-DA37-43C8-A98D-C9C5945374FC}">
      <dsp:nvSpPr>
        <dsp:cNvPr id="0" name=""/>
        <dsp:cNvSpPr/>
      </dsp:nvSpPr>
      <dsp:spPr>
        <a:xfrm>
          <a:off x="0" y="386904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Voeding: G:73kg, - 3 kg, weinig eetlust weinig smaak. </a:t>
          </a:r>
          <a:endParaRPr lang="en-US" sz="1100" kern="1200"/>
        </a:p>
      </dsp:txBody>
      <dsp:txXfrm>
        <a:off x="12565" y="3881609"/>
        <a:ext cx="7252747" cy="232270"/>
      </dsp:txXfrm>
    </dsp:sp>
    <dsp:sp modelId="{BBC0C662-EAD3-4001-8BC6-352D27C72836}">
      <dsp:nvSpPr>
        <dsp:cNvPr id="0" name=""/>
        <dsp:cNvSpPr/>
      </dsp:nvSpPr>
      <dsp:spPr>
        <a:xfrm>
          <a:off x="0" y="415812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Continentie: continent, klachten van obstipatie, laxativa opgestart.</a:t>
          </a:r>
          <a:endParaRPr lang="en-US" sz="1100" kern="1200"/>
        </a:p>
      </dsp:txBody>
      <dsp:txXfrm>
        <a:off x="12565" y="4170689"/>
        <a:ext cx="7252747" cy="232270"/>
      </dsp:txXfrm>
    </dsp:sp>
    <dsp:sp modelId="{E891464A-1E90-42D6-8C17-7B527FFB9BEF}">
      <dsp:nvSpPr>
        <dsp:cNvPr id="0" name=""/>
        <dsp:cNvSpPr/>
      </dsp:nvSpPr>
      <dsp:spPr>
        <a:xfrm>
          <a:off x="0" y="444720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Pijn: geen pijnklachten tijdens bilanafname. Vooral zeer moe</a:t>
          </a:r>
          <a:endParaRPr lang="en-US" sz="1100" kern="1200"/>
        </a:p>
      </dsp:txBody>
      <dsp:txXfrm>
        <a:off x="12565" y="4459769"/>
        <a:ext cx="7252747" cy="232270"/>
      </dsp:txXfrm>
    </dsp:sp>
    <dsp:sp modelId="{9EDEE0DE-F169-4413-9522-16B5A71B1F08}">
      <dsp:nvSpPr>
        <dsp:cNvPr id="0" name=""/>
        <dsp:cNvSpPr/>
      </dsp:nvSpPr>
      <dsp:spPr>
        <a:xfrm>
          <a:off x="0" y="473628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Decubitus: verhoogd risico (magere man + ligt momenteel veel in bed)</a:t>
          </a:r>
          <a:endParaRPr lang="en-US" sz="1100" kern="1200"/>
        </a:p>
      </dsp:txBody>
      <dsp:txXfrm>
        <a:off x="12565" y="4748849"/>
        <a:ext cx="7252747" cy="232270"/>
      </dsp:txXfrm>
    </dsp:sp>
    <dsp:sp modelId="{9E4694DF-8E99-4AAC-9FA3-7B005CD945DA}">
      <dsp:nvSpPr>
        <dsp:cNvPr id="0" name=""/>
        <dsp:cNvSpPr/>
      </dsp:nvSpPr>
      <dsp:spPr>
        <a:xfrm>
          <a:off x="0" y="502536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Visus: leesbril</a:t>
          </a:r>
          <a:endParaRPr lang="en-US" sz="1100" kern="1200"/>
        </a:p>
      </dsp:txBody>
      <dsp:txXfrm>
        <a:off x="12565" y="5037929"/>
        <a:ext cx="7252747" cy="232270"/>
      </dsp:txXfrm>
    </dsp:sp>
    <dsp:sp modelId="{68406A17-1094-4790-8854-CA9E2CB66AB2}">
      <dsp:nvSpPr>
        <dsp:cNvPr id="0" name=""/>
        <dsp:cNvSpPr/>
      </dsp:nvSpPr>
      <dsp:spPr>
        <a:xfrm>
          <a:off x="0" y="5314444"/>
          <a:ext cx="7277877" cy="25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0" i="0" kern="1200" baseline="0"/>
            <a:t>- Gehoor: gehoorproblemen waarvoor hoorapparaten</a:t>
          </a:r>
          <a:endParaRPr lang="en-US" sz="1100" kern="1200"/>
        </a:p>
      </dsp:txBody>
      <dsp:txXfrm>
        <a:off x="12565" y="5327009"/>
        <a:ext cx="7252747" cy="2322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7007D-0D63-4A1E-B903-318D2C313C00}">
      <dsp:nvSpPr>
        <dsp:cNvPr id="0" name=""/>
        <dsp:cNvSpPr/>
      </dsp:nvSpPr>
      <dsp:spPr>
        <a:xfrm>
          <a:off x="0" y="548972"/>
          <a:ext cx="6172199"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F7661A-4AF1-4344-93C8-2C096B9E6008}">
      <dsp:nvSpPr>
        <dsp:cNvPr id="0" name=""/>
        <dsp:cNvSpPr/>
      </dsp:nvSpPr>
      <dsp:spPr>
        <a:xfrm>
          <a:off x="308610" y="209492"/>
          <a:ext cx="432054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00100">
            <a:lnSpc>
              <a:spcPct val="90000"/>
            </a:lnSpc>
            <a:spcBef>
              <a:spcPct val="0"/>
            </a:spcBef>
            <a:spcAft>
              <a:spcPct val="35000"/>
            </a:spcAft>
            <a:buNone/>
          </a:pPr>
          <a:r>
            <a:rPr lang="nl-BE" sz="1800" kern="1200" dirty="0"/>
            <a:t>62 </a:t>
          </a:r>
          <a:r>
            <a:rPr lang="nl-BE" sz="1800" kern="1200" dirty="0" err="1"/>
            <a:t>patients</a:t>
          </a:r>
          <a:r>
            <a:rPr lang="nl-BE" sz="1800" kern="1200" dirty="0"/>
            <a:t>, </a:t>
          </a:r>
          <a:r>
            <a:rPr lang="nl-BE" sz="1800" kern="1200" dirty="0" err="1"/>
            <a:t>median</a:t>
          </a:r>
          <a:r>
            <a:rPr lang="nl-BE" sz="1800" kern="1200" dirty="0"/>
            <a:t> </a:t>
          </a:r>
          <a:r>
            <a:rPr lang="nl-BE" sz="1800" kern="1200" dirty="0" err="1"/>
            <a:t>age</a:t>
          </a:r>
          <a:r>
            <a:rPr lang="nl-BE" sz="1800" kern="1200" dirty="0"/>
            <a:t> 77 </a:t>
          </a:r>
          <a:r>
            <a:rPr lang="nl-BE" sz="1800" kern="1200" dirty="0" err="1"/>
            <a:t>years</a:t>
          </a:r>
          <a:r>
            <a:rPr lang="nl-BE" sz="1800" kern="1200" dirty="0"/>
            <a:t> </a:t>
          </a:r>
          <a:endParaRPr lang="en-US" sz="1800" kern="1200" dirty="0"/>
        </a:p>
      </dsp:txBody>
      <dsp:txXfrm>
        <a:off x="341754" y="242636"/>
        <a:ext cx="4254252" cy="612672"/>
      </dsp:txXfrm>
    </dsp:sp>
    <dsp:sp modelId="{F604303B-A979-4466-815A-95C3D4B8180E}">
      <dsp:nvSpPr>
        <dsp:cNvPr id="0" name=""/>
        <dsp:cNvSpPr/>
      </dsp:nvSpPr>
      <dsp:spPr>
        <a:xfrm>
          <a:off x="0" y="1592252"/>
          <a:ext cx="6172199"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79044" rIns="479031" bIns="163576" numCol="1" spcCol="1270" anchor="t" anchorCtr="0">
          <a:noAutofit/>
        </a:bodyPr>
        <a:lstStyle/>
        <a:p>
          <a:pPr marL="228600" lvl="1" indent="-228600" algn="l" defTabSz="1022350">
            <a:lnSpc>
              <a:spcPct val="90000"/>
            </a:lnSpc>
            <a:spcBef>
              <a:spcPct val="0"/>
            </a:spcBef>
            <a:spcAft>
              <a:spcPct val="15000"/>
            </a:spcAft>
            <a:buChar char="•"/>
          </a:pPr>
          <a:r>
            <a:rPr lang="nl-BE" sz="2300" kern="1200"/>
            <a:t>48.4% at baseline			</a:t>
          </a:r>
          <a:endParaRPr lang="en-US" sz="2300" kern="1200"/>
        </a:p>
        <a:p>
          <a:pPr marL="228600" lvl="1" indent="-228600" algn="l" defTabSz="1022350">
            <a:lnSpc>
              <a:spcPct val="90000"/>
            </a:lnSpc>
            <a:spcBef>
              <a:spcPct val="0"/>
            </a:spcBef>
            <a:spcAft>
              <a:spcPct val="15000"/>
            </a:spcAft>
            <a:buChar char="•"/>
          </a:pPr>
          <a:r>
            <a:rPr lang="nl-BE" sz="2300" kern="1200"/>
            <a:t>98,3% 2 months after start of therapy</a:t>
          </a:r>
          <a:endParaRPr lang="en-US" sz="2300" kern="1200"/>
        </a:p>
      </dsp:txBody>
      <dsp:txXfrm>
        <a:off x="0" y="1592252"/>
        <a:ext cx="6172199" cy="1304100"/>
      </dsp:txXfrm>
    </dsp:sp>
    <dsp:sp modelId="{B6810D03-FBEC-479D-B822-AF6188AE748B}">
      <dsp:nvSpPr>
        <dsp:cNvPr id="0" name=""/>
        <dsp:cNvSpPr/>
      </dsp:nvSpPr>
      <dsp:spPr>
        <a:xfrm>
          <a:off x="308610" y="1252772"/>
          <a:ext cx="432054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00100">
            <a:lnSpc>
              <a:spcPct val="90000"/>
            </a:lnSpc>
            <a:spcBef>
              <a:spcPct val="0"/>
            </a:spcBef>
            <a:spcAft>
              <a:spcPct val="35000"/>
            </a:spcAft>
            <a:buNone/>
          </a:pPr>
          <a:r>
            <a:rPr lang="nl-BE" sz="1800" kern="1200" dirty="0" err="1"/>
            <a:t>Polypharmacy</a:t>
          </a:r>
          <a:r>
            <a:rPr lang="nl-BE" sz="1800" kern="1200" dirty="0"/>
            <a:t> (≥ 5 </a:t>
          </a:r>
          <a:r>
            <a:rPr lang="nl-BE" sz="1800" kern="1200" dirty="0" err="1"/>
            <a:t>medications</a:t>
          </a:r>
          <a:r>
            <a:rPr lang="nl-BE" sz="1800" kern="1200" dirty="0"/>
            <a:t>/</a:t>
          </a:r>
          <a:r>
            <a:rPr lang="nl-BE" sz="1800" kern="1200" dirty="0" err="1"/>
            <a:t>day</a:t>
          </a:r>
          <a:r>
            <a:rPr lang="nl-BE" sz="1800" kern="1200" dirty="0"/>
            <a:t>):</a:t>
          </a:r>
          <a:endParaRPr lang="en-US" sz="1800" kern="1200" dirty="0"/>
        </a:p>
      </dsp:txBody>
      <dsp:txXfrm>
        <a:off x="341754" y="1285916"/>
        <a:ext cx="4254252" cy="612672"/>
      </dsp:txXfrm>
    </dsp:sp>
    <dsp:sp modelId="{3362D7FF-B3E0-4268-AD0D-B6C39443D6EE}">
      <dsp:nvSpPr>
        <dsp:cNvPr id="0" name=""/>
        <dsp:cNvSpPr/>
      </dsp:nvSpPr>
      <dsp:spPr>
        <a:xfrm>
          <a:off x="0" y="3360032"/>
          <a:ext cx="6172199"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79044" rIns="479031" bIns="163576" numCol="1" spcCol="1270" anchor="t" anchorCtr="0">
          <a:noAutofit/>
        </a:bodyPr>
        <a:lstStyle/>
        <a:p>
          <a:pPr marL="228600" lvl="1" indent="-228600" algn="l" defTabSz="1022350">
            <a:lnSpc>
              <a:spcPct val="90000"/>
            </a:lnSpc>
            <a:spcBef>
              <a:spcPct val="0"/>
            </a:spcBef>
            <a:spcAft>
              <a:spcPct val="15000"/>
            </a:spcAft>
            <a:buChar char="•"/>
          </a:pPr>
          <a:r>
            <a:rPr lang="nl-BE" sz="2300" kern="1200"/>
            <a:t>79% at baseline</a:t>
          </a:r>
          <a:endParaRPr lang="en-US" sz="2300" kern="1200"/>
        </a:p>
        <a:p>
          <a:pPr marL="228600" lvl="1" indent="-228600" algn="l" defTabSz="1022350">
            <a:lnSpc>
              <a:spcPct val="90000"/>
            </a:lnSpc>
            <a:spcBef>
              <a:spcPct val="0"/>
            </a:spcBef>
            <a:spcAft>
              <a:spcPct val="15000"/>
            </a:spcAft>
            <a:buChar char="•"/>
          </a:pPr>
          <a:r>
            <a:rPr lang="nl-BE" sz="2300" kern="1200"/>
            <a:t>43.4% 2 months after start of therapy </a:t>
          </a:r>
          <a:endParaRPr lang="en-US" sz="2300" kern="1200"/>
        </a:p>
      </dsp:txBody>
      <dsp:txXfrm>
        <a:off x="0" y="3360032"/>
        <a:ext cx="6172199" cy="1304100"/>
      </dsp:txXfrm>
    </dsp:sp>
    <dsp:sp modelId="{2B3E7B31-FCE0-41DA-8210-9EB0379B2068}">
      <dsp:nvSpPr>
        <dsp:cNvPr id="0" name=""/>
        <dsp:cNvSpPr/>
      </dsp:nvSpPr>
      <dsp:spPr>
        <a:xfrm>
          <a:off x="308610" y="3020552"/>
          <a:ext cx="432054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00100">
            <a:lnSpc>
              <a:spcPct val="90000"/>
            </a:lnSpc>
            <a:spcBef>
              <a:spcPct val="0"/>
            </a:spcBef>
            <a:spcAft>
              <a:spcPct val="35000"/>
            </a:spcAft>
            <a:buNone/>
          </a:pPr>
          <a:r>
            <a:rPr lang="nl-BE" sz="1800" kern="1200" dirty="0"/>
            <a:t>Independent </a:t>
          </a:r>
          <a:r>
            <a:rPr lang="nl-BE" sz="1800" kern="1200" dirty="0" err="1"/>
            <a:t>medication</a:t>
          </a:r>
          <a:r>
            <a:rPr lang="nl-BE" sz="1800" kern="1200" dirty="0"/>
            <a:t> management (</a:t>
          </a:r>
          <a:r>
            <a:rPr lang="nl-BE" sz="1800" kern="1200" dirty="0" err="1"/>
            <a:t>Lawton</a:t>
          </a:r>
          <a:r>
            <a:rPr lang="nl-BE" sz="1800" kern="1200" dirty="0"/>
            <a:t>):</a:t>
          </a:r>
          <a:endParaRPr lang="en-US" sz="1800" kern="1200" dirty="0"/>
        </a:p>
      </dsp:txBody>
      <dsp:txXfrm>
        <a:off x="341754" y="3053696"/>
        <a:ext cx="425425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A7D99-A98B-40E3-B6AD-49137ABAFA5E}" type="datetimeFigureOut">
              <a:rPr lang="nl-BE" smtClean="0"/>
              <a:t>19/04/2024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ECA87-0C79-4922-A5F3-F5AA942F2F4E}" type="slidenum">
              <a:rPr lang="nl-BE" smtClean="0"/>
              <a:t>‹nr.›</a:t>
            </a:fld>
            <a:endParaRPr lang="nl-BE"/>
          </a:p>
        </p:txBody>
      </p:sp>
    </p:spTree>
    <p:extLst>
      <p:ext uri="{BB962C8B-B14F-4D97-AF65-F5344CB8AC3E}">
        <p14:creationId xmlns:p14="http://schemas.microsoft.com/office/powerpoint/2010/main" val="380761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dirty="0">
                <a:solidFill>
                  <a:srgbClr val="262626"/>
                </a:solidFill>
                <a:effectLst/>
                <a:latin typeface="Inter Var"/>
              </a:rPr>
              <a:t>The cycle of frailty. The four key factors of frailty (in the central circle) are sarcopenia, lower resting metabolic rate, lower energy expenditure, and chronic undernutrition. These factors are interconnected and amplifying the process and it is hard to distinguish the first factor that started it. In the peripheral area are represented the contributors to these factors. Sarcopenia itself, through the reduction of muscle strength and power, provokes one of the key features of the frailty assessment: the reduced walking speed. The diaphragm and visceral muscle sarcopenia along with anemia are responsible for reduced oxygen uptake (VO 2 ) and subsequent exhaustion, which contribute in slowing the walking speed. . In some cases, the marked reduced walking capacity can configure a disability with eventually loss of independency and need for assistance. </a:t>
            </a:r>
          </a:p>
          <a:p>
            <a:endParaRPr lang="en-US" b="0" i="0" dirty="0">
              <a:solidFill>
                <a:srgbClr val="262626"/>
              </a:solidFill>
              <a:effectLst/>
              <a:latin typeface="Inter Var"/>
            </a:endParaRPr>
          </a:p>
          <a:p>
            <a:endParaRPr lang="en-US" b="0" i="0" dirty="0">
              <a:solidFill>
                <a:srgbClr val="262626"/>
              </a:solidFill>
              <a:effectLst/>
              <a:latin typeface="Inter Var"/>
            </a:endParaRPr>
          </a:p>
          <a:p>
            <a:r>
              <a:rPr lang="en-US" b="0" i="0" dirty="0">
                <a:solidFill>
                  <a:srgbClr val="262626"/>
                </a:solidFill>
                <a:effectLst/>
                <a:latin typeface="Inter Var"/>
              </a:rPr>
              <a:t> The main contributors to sarcopenia are weight loss (through protein and micronutrient deficit and increased catabolism), musculoskeletal senescence and various diseases. Reduced walking speed is associated with lower physical activity and subsequent lower energy </a:t>
            </a:r>
            <a:r>
              <a:rPr lang="en-US" b="0" i="0" dirty="0" err="1">
                <a:solidFill>
                  <a:srgbClr val="262626"/>
                </a:solidFill>
                <a:effectLst/>
                <a:latin typeface="Inter Var"/>
              </a:rPr>
              <a:t>expenditureNeuroendocrine</a:t>
            </a:r>
            <a:r>
              <a:rPr lang="en-US" b="0" i="0" dirty="0">
                <a:solidFill>
                  <a:srgbClr val="262626"/>
                </a:solidFill>
                <a:effectLst/>
                <a:latin typeface="Inter Var"/>
              </a:rPr>
              <a:t> dysregulation, frequently observed in older people, can reduce the appetite (anorexia of aging) and contribute to chronic undernutrition along with the lower energy expenditure with subsequent weight loss. A mild and chronic inflammation can have a negative impact in these processes. VO 2 , oxygen uptake.</a:t>
            </a:r>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4</a:t>
            </a:fld>
            <a:endParaRPr lang="nl-BE"/>
          </a:p>
        </p:txBody>
      </p:sp>
    </p:spTree>
    <p:extLst>
      <p:ext uri="{BB962C8B-B14F-4D97-AF65-F5344CB8AC3E}">
        <p14:creationId xmlns:p14="http://schemas.microsoft.com/office/powerpoint/2010/main" val="2845195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26</a:t>
            </a:fld>
            <a:endParaRPr lang="nl-BE"/>
          </a:p>
        </p:txBody>
      </p:sp>
    </p:spTree>
    <p:extLst>
      <p:ext uri="{BB962C8B-B14F-4D97-AF65-F5344CB8AC3E}">
        <p14:creationId xmlns:p14="http://schemas.microsoft.com/office/powerpoint/2010/main" val="3076784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Treatment was chosen on a tailored basis, considering patients’ values and preferences, by the hospital’s multidisciplinary lymphoma tumor board. </a:t>
            </a:r>
            <a:r>
              <a:rPr lang="en-US" dirty="0" err="1"/>
              <a:t>Oncospecific</a:t>
            </a:r>
            <a:r>
              <a:rPr lang="en-US" dirty="0"/>
              <a:t> treatment differed significantly across groups (p&lt;0,001), with adapted regimens (64,5%) being more frequent in type II and III-IV patients (p 0,001). The rate of subsequent treatment modifications did not vary between groups. 14% of patients discontinued treatment due to side effects, with similar rates of severe (&lt; grade 2) toxicity and discontinuation due to toxicity observed across groups. There were no differences regarding the need for subsequent treatment adjustments (</a:t>
            </a:r>
            <a:r>
              <a:rPr lang="en-US" dirty="0" err="1"/>
              <a:t>modifcation</a:t>
            </a:r>
            <a:r>
              <a:rPr lang="en-US" dirty="0"/>
              <a:t> or discontinuation of the initial treatment).</a:t>
            </a:r>
            <a:endParaRPr lang="nl-BE" dirty="0"/>
          </a:p>
          <a:p>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27</a:t>
            </a:fld>
            <a:endParaRPr lang="nl-BE"/>
          </a:p>
        </p:txBody>
      </p:sp>
    </p:spTree>
    <p:extLst>
      <p:ext uri="{BB962C8B-B14F-4D97-AF65-F5344CB8AC3E}">
        <p14:creationId xmlns:p14="http://schemas.microsoft.com/office/powerpoint/2010/main" val="85652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28</a:t>
            </a:fld>
            <a:endParaRPr lang="nl-BE"/>
          </a:p>
        </p:txBody>
      </p:sp>
    </p:spTree>
    <p:extLst>
      <p:ext uri="{BB962C8B-B14F-4D97-AF65-F5344CB8AC3E}">
        <p14:creationId xmlns:p14="http://schemas.microsoft.com/office/powerpoint/2010/main" val="212245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IADL volgens </a:t>
            </a:r>
            <a:r>
              <a:rPr lang="nl-BE" dirty="0" err="1"/>
              <a:t>Lawton</a:t>
            </a:r>
            <a:r>
              <a:rPr lang="nl-BE" dirty="0"/>
              <a:t> met blijkbaar 8 items</a:t>
            </a:r>
          </a:p>
          <a:p>
            <a:r>
              <a:rPr lang="nl-BE" dirty="0"/>
              <a:t>1</a:t>
            </a:r>
            <a:r>
              <a:rPr lang="nl-BE" baseline="30000" dirty="0"/>
              <a:t>ste</a:t>
            </a:r>
            <a:r>
              <a:rPr lang="nl-BE" dirty="0"/>
              <a:t> en derde kolom: alles AND</a:t>
            </a:r>
          </a:p>
          <a:p>
            <a:r>
              <a:rPr lang="nl-BE" dirty="0"/>
              <a:t>2</a:t>
            </a:r>
            <a:r>
              <a:rPr lang="nl-BE" baseline="30000" dirty="0"/>
              <a:t>de</a:t>
            </a:r>
            <a:r>
              <a:rPr lang="nl-BE" dirty="0"/>
              <a:t> en 4</a:t>
            </a:r>
            <a:r>
              <a:rPr lang="nl-BE" baseline="30000" dirty="0"/>
              <a:t>de</a:t>
            </a:r>
            <a:r>
              <a:rPr lang="nl-BE" dirty="0"/>
              <a:t> kolom: </a:t>
            </a:r>
            <a:r>
              <a:rPr lang="nl-BE" dirty="0" err="1"/>
              <a:t>and</a:t>
            </a:r>
            <a:r>
              <a:rPr lang="nl-BE" dirty="0"/>
              <a:t>/or behalve voor leeftijd waar het opnieuw AND is.</a:t>
            </a:r>
          </a:p>
          <a:p>
            <a:endParaRPr lang="nl-BE" dirty="0"/>
          </a:p>
          <a:p>
            <a:endParaRPr lang="nl-BE" dirty="0"/>
          </a:p>
          <a:p>
            <a:pPr algn="l"/>
            <a:r>
              <a:rPr lang="nl-BE" sz="1800" b="0" i="0" u="none" strike="noStrike" baseline="0" dirty="0" err="1">
                <a:solidFill>
                  <a:srgbClr val="000000"/>
                </a:solidFill>
                <a:latin typeface="AdvOTd710a12c"/>
              </a:rPr>
              <a:t>Chemotherapy</a:t>
            </a:r>
            <a:r>
              <a:rPr lang="nl-BE" sz="1800" b="0" i="0" u="none" strike="noStrike" baseline="0" dirty="0">
                <a:solidFill>
                  <a:srgbClr val="000000"/>
                </a:solidFill>
                <a:latin typeface="AdvOTd710a12c"/>
              </a:rPr>
              <a:t> </a:t>
            </a:r>
            <a:r>
              <a:rPr lang="nl-BE" sz="1800" b="0" i="0" u="none" strike="noStrike" baseline="0" dirty="0" err="1">
                <a:solidFill>
                  <a:srgbClr val="000000"/>
                </a:solidFill>
                <a:latin typeface="AdvOTd710a12c"/>
              </a:rPr>
              <a:t>regimens</a:t>
            </a:r>
            <a:endParaRPr lang="nl-BE" sz="1800" b="0" i="0" u="none" strike="noStrike" baseline="0" dirty="0">
              <a:solidFill>
                <a:srgbClr val="000000"/>
              </a:solidFill>
              <a:latin typeface="AdvOTd710a12c"/>
            </a:endParaRPr>
          </a:p>
          <a:p>
            <a:pPr algn="l"/>
            <a:r>
              <a:rPr lang="en-GB" sz="1800" b="0" i="0" u="none" strike="noStrike" baseline="0" dirty="0">
                <a:solidFill>
                  <a:srgbClr val="000000"/>
                </a:solidFill>
                <a:latin typeface="AdvOTd710a12c"/>
              </a:rPr>
              <a:t>were classi</a:t>
            </a:r>
            <a:r>
              <a:rPr lang="en-GB" sz="1800" b="0" i="0" u="none" strike="noStrike" baseline="0" dirty="0">
                <a:solidFill>
                  <a:srgbClr val="000000"/>
                </a:solidFill>
                <a:latin typeface="AdvOTd710a12c+fb"/>
              </a:rPr>
              <a:t>fi</a:t>
            </a:r>
            <a:r>
              <a:rPr lang="en-GB" sz="1800" b="0" i="0" u="none" strike="noStrike" baseline="0" dirty="0">
                <a:solidFill>
                  <a:srgbClr val="000000"/>
                </a:solidFill>
                <a:latin typeface="AdvOTd710a12c"/>
              </a:rPr>
              <a:t>ed comparing the actual delivered</a:t>
            </a:r>
          </a:p>
          <a:p>
            <a:pPr algn="l"/>
            <a:r>
              <a:rPr lang="en-GB" sz="1800" b="0" i="0" u="none" strike="noStrike" baseline="0" dirty="0">
                <a:solidFill>
                  <a:srgbClr val="000000"/>
                </a:solidFill>
                <a:latin typeface="AdvOTd710a12c"/>
              </a:rPr>
              <a:t>anthracycline dose with the theoretical dose calculated for</a:t>
            </a:r>
          </a:p>
          <a:p>
            <a:pPr algn="l"/>
            <a:r>
              <a:rPr lang="en-GB" sz="1800" b="0" i="0" u="none" strike="noStrike" baseline="0" dirty="0">
                <a:solidFill>
                  <a:srgbClr val="000000"/>
                </a:solidFill>
                <a:latin typeface="AdvOTd710a12c"/>
              </a:rPr>
              <a:t>each patient for the whole treatment program. Treatments</a:t>
            </a:r>
          </a:p>
          <a:p>
            <a:pPr algn="l"/>
            <a:r>
              <a:rPr lang="en-GB" sz="1800" b="0" i="0" u="none" strike="noStrike" baseline="0" dirty="0">
                <a:solidFill>
                  <a:srgbClr val="000000"/>
                </a:solidFill>
                <a:latin typeface="AdvOTd710a12c"/>
              </a:rPr>
              <a:t>were grouped as either full dose (FD; from 70% to 100% of</a:t>
            </a:r>
          </a:p>
          <a:p>
            <a:pPr algn="l"/>
            <a:r>
              <a:rPr lang="en-GB" sz="1800" b="0" i="0" u="none" strike="noStrike" baseline="0" dirty="0">
                <a:solidFill>
                  <a:srgbClr val="000000"/>
                </a:solidFill>
                <a:latin typeface="AdvOTd710a12c"/>
              </a:rPr>
              <a:t>theoretical dose) or reduced dose (RD; </a:t>
            </a:r>
            <a:r>
              <a:rPr lang="en-GB" sz="1800" b="0" i="0" u="none" strike="noStrike" baseline="0" dirty="0">
                <a:solidFill>
                  <a:srgbClr val="000000"/>
                </a:solidFill>
                <a:latin typeface="AdvOT463cc31e"/>
              </a:rPr>
              <a:t>, </a:t>
            </a:r>
            <a:r>
              <a:rPr lang="en-GB" sz="1800" b="0" i="0" u="none" strike="noStrike" baseline="0" dirty="0">
                <a:solidFill>
                  <a:srgbClr val="000000"/>
                </a:solidFill>
                <a:latin typeface="AdvOTd710a12c"/>
              </a:rPr>
              <a:t>70% of FD)</a:t>
            </a:r>
            <a:r>
              <a:rPr lang="en-GB" sz="1800" b="0" i="0" u="none" strike="noStrike" baseline="0" dirty="0">
                <a:solidFill>
                  <a:srgbClr val="0000FF"/>
                </a:solidFill>
                <a:latin typeface="AdvOTd710a12c"/>
              </a:rPr>
              <a:t>12</a:t>
            </a:r>
            <a:r>
              <a:rPr lang="en-GB" sz="1800" b="0" i="0" u="none" strike="noStrike" baseline="0" dirty="0">
                <a:solidFill>
                  <a:srgbClr val="000000"/>
                </a:solidFill>
                <a:latin typeface="AdvOTd710a12c"/>
              </a:rPr>
              <a:t>;</a:t>
            </a:r>
          </a:p>
          <a:p>
            <a:pPr algn="l"/>
            <a:r>
              <a:rPr lang="en-GB" sz="1800" b="0" i="0" u="none" strike="noStrike" baseline="0" dirty="0">
                <a:solidFill>
                  <a:srgbClr val="000000"/>
                </a:solidFill>
                <a:latin typeface="AdvOTd710a12c"/>
              </a:rPr>
              <a:t>regimens that did not include anthracyclines were grouped</a:t>
            </a:r>
          </a:p>
          <a:p>
            <a:pPr algn="l"/>
            <a:r>
              <a:rPr lang="en-GB" sz="1800" b="0" i="0" u="none" strike="noStrike" baseline="0" dirty="0">
                <a:solidFill>
                  <a:srgbClr val="000000"/>
                </a:solidFill>
                <a:latin typeface="AdvOTd710a12c"/>
              </a:rPr>
              <a:t>together in a third group of palliative therapies (PTs).</a:t>
            </a:r>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30</a:t>
            </a:fld>
            <a:endParaRPr lang="nl-BE"/>
          </a:p>
        </p:txBody>
      </p:sp>
    </p:spTree>
    <p:extLst>
      <p:ext uri="{BB962C8B-B14F-4D97-AF65-F5344CB8AC3E}">
        <p14:creationId xmlns:p14="http://schemas.microsoft.com/office/powerpoint/2010/main" val="1355971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GB" sz="1800" b="0" i="0" u="none" strike="noStrike" baseline="0" dirty="0">
                <a:solidFill>
                  <a:srgbClr val="000000"/>
                </a:solidFill>
                <a:latin typeface="AdvOTd710a12c"/>
              </a:rPr>
              <a:t>Our validation of this new </a:t>
            </a:r>
            <a:r>
              <a:rPr lang="en-GB" sz="1800" b="0" i="0" u="none" strike="noStrike" baseline="0" dirty="0" err="1">
                <a:solidFill>
                  <a:srgbClr val="000000"/>
                </a:solidFill>
                <a:latin typeface="AdvOTd710a12c"/>
              </a:rPr>
              <a:t>sGA</a:t>
            </a:r>
            <a:r>
              <a:rPr lang="en-GB" sz="1800" b="0" i="0" u="none" strike="noStrike" baseline="0" dirty="0">
                <a:solidFill>
                  <a:srgbClr val="000000"/>
                </a:solidFill>
                <a:latin typeface="AdvOTd710a12c"/>
              </a:rPr>
              <a:t> to predict OS of older patients with DLBCL adds a signi</a:t>
            </a:r>
            <a:r>
              <a:rPr lang="en-GB" sz="1800" b="0" i="0" u="none" strike="noStrike" baseline="0" dirty="0">
                <a:solidFill>
                  <a:srgbClr val="000000"/>
                </a:solidFill>
                <a:latin typeface="AdvOTd710a12c+fb"/>
              </a:rPr>
              <a:t>fi</a:t>
            </a:r>
            <a:r>
              <a:rPr lang="en-GB" sz="1800" b="0" i="0" u="none" strike="noStrike" baseline="0" dirty="0">
                <a:solidFill>
                  <a:srgbClr val="000000"/>
                </a:solidFill>
                <a:latin typeface="AdvOTd710a12c"/>
              </a:rPr>
              <a:t>cant contribution to the integration of geriatric assessment in the initial evaluation of these patients. Thanks to the large study population of</a:t>
            </a:r>
          </a:p>
          <a:p>
            <a:pPr algn="l"/>
            <a:r>
              <a:rPr lang="en-GB" sz="1800" b="0" i="0" u="none" strike="noStrike" baseline="0" dirty="0">
                <a:solidFill>
                  <a:srgbClr val="000000"/>
                </a:solidFill>
                <a:latin typeface="AdvOTd710a12c"/>
              </a:rPr>
              <a:t>the Elderly Project, we were able to de</a:t>
            </a:r>
            <a:r>
              <a:rPr lang="en-GB" sz="1800" b="0" i="0" u="none" strike="noStrike" baseline="0" dirty="0">
                <a:solidFill>
                  <a:srgbClr val="000000"/>
                </a:solidFill>
                <a:latin typeface="AdvOTd710a12c+fb"/>
              </a:rPr>
              <a:t>fi</a:t>
            </a:r>
            <a:r>
              <a:rPr lang="en-GB" sz="1800" b="0" i="0" u="none" strike="noStrike" baseline="0" dirty="0">
                <a:solidFill>
                  <a:srgbClr val="000000"/>
                </a:solidFill>
                <a:latin typeface="AdvOTd710a12c"/>
              </a:rPr>
              <a:t>nitively show the existence of an intermediate group of un</a:t>
            </a:r>
            <a:r>
              <a:rPr lang="en-GB" sz="1800" b="0" i="0" u="none" strike="noStrike" baseline="0" dirty="0">
                <a:solidFill>
                  <a:srgbClr val="000000"/>
                </a:solidFill>
                <a:latin typeface="AdvOTd710a12c+fb"/>
              </a:rPr>
              <a:t>fi</a:t>
            </a:r>
            <a:r>
              <a:rPr lang="en-GB" sz="1800" b="0" i="0" u="none" strike="noStrike" baseline="0" dirty="0">
                <a:solidFill>
                  <a:srgbClr val="000000"/>
                </a:solidFill>
                <a:latin typeface="AdvOTd710a12c"/>
              </a:rPr>
              <a:t>t patients, thereby improving the previously adopted two-group model. We simpli</a:t>
            </a:r>
            <a:r>
              <a:rPr lang="en-GB" sz="1800" b="0" i="0" u="none" strike="noStrike" baseline="0" dirty="0">
                <a:solidFill>
                  <a:srgbClr val="000000"/>
                </a:solidFill>
                <a:latin typeface="AdvOTd710a12c+fb"/>
              </a:rPr>
              <a:t>fi</a:t>
            </a:r>
            <a:r>
              <a:rPr lang="en-GB" sz="1800" b="0" i="0" u="none" strike="noStrike" baseline="0" dirty="0">
                <a:solidFill>
                  <a:srgbClr val="000000"/>
                </a:solidFill>
                <a:latin typeface="AdvOTd710a12c"/>
              </a:rPr>
              <a:t>ed our </a:t>
            </a:r>
            <a:r>
              <a:rPr lang="en-GB" sz="1800" b="0" i="0" u="none" strike="noStrike" baseline="0" dirty="0" err="1">
                <a:solidFill>
                  <a:srgbClr val="000000"/>
                </a:solidFill>
                <a:latin typeface="AdvOTd710a12c"/>
              </a:rPr>
              <a:t>oGA</a:t>
            </a:r>
            <a:r>
              <a:rPr lang="en-GB" sz="1800" b="0" i="0" u="none" strike="noStrike" baseline="0" dirty="0">
                <a:solidFill>
                  <a:srgbClr val="000000"/>
                </a:solidFill>
                <a:latin typeface="AdvOTd710a12c"/>
              </a:rPr>
              <a:t> by using age slightly differently</a:t>
            </a:r>
          </a:p>
          <a:p>
            <a:pPr algn="l"/>
            <a:r>
              <a:rPr lang="en-GB" sz="1800" b="0" i="0" u="none" strike="noStrike" baseline="0" dirty="0">
                <a:solidFill>
                  <a:srgbClr val="000000"/>
                </a:solidFill>
                <a:latin typeface="AdvOTd710a12c"/>
              </a:rPr>
              <a:t>in the de</a:t>
            </a:r>
            <a:r>
              <a:rPr lang="en-GB" sz="1800" b="0" i="0" u="none" strike="noStrike" baseline="0" dirty="0">
                <a:solidFill>
                  <a:srgbClr val="000000"/>
                </a:solidFill>
                <a:latin typeface="AdvOTd710a12c+fb"/>
              </a:rPr>
              <a:t>fi</a:t>
            </a:r>
            <a:r>
              <a:rPr lang="en-GB" sz="1800" b="0" i="0" u="none" strike="noStrike" baseline="0" dirty="0">
                <a:solidFill>
                  <a:srgbClr val="000000"/>
                </a:solidFill>
                <a:latin typeface="AdvOTd710a12c"/>
              </a:rPr>
              <a:t>nition of </a:t>
            </a:r>
            <a:r>
              <a:rPr lang="en-GB" sz="1800" b="0" i="0" u="none" strike="noStrike" baseline="0" dirty="0">
                <a:solidFill>
                  <a:srgbClr val="000000"/>
                </a:solidFill>
                <a:latin typeface="AdvOTd710a12c+fb"/>
              </a:rPr>
              <a:t>fi</a:t>
            </a:r>
            <a:r>
              <a:rPr lang="en-GB" sz="1800" b="0" i="0" u="none" strike="noStrike" baseline="0" dirty="0">
                <a:solidFill>
                  <a:srgbClr val="000000"/>
                </a:solidFill>
                <a:latin typeface="AdvOTd710a12c"/>
              </a:rPr>
              <a:t>tness status as reported in </a:t>
            </a:r>
            <a:r>
              <a:rPr lang="nl-BE" sz="1800" b="0" i="0" u="none" strike="noStrike" baseline="0" dirty="0" err="1">
                <a:solidFill>
                  <a:srgbClr val="0000FF"/>
                </a:solidFill>
                <a:latin typeface="AdvOTd710a12c"/>
              </a:rPr>
              <a:t>Table</a:t>
            </a:r>
            <a:r>
              <a:rPr lang="nl-BE" sz="1800" b="0" i="0" u="none" strike="noStrike" baseline="0" dirty="0">
                <a:solidFill>
                  <a:srgbClr val="0000FF"/>
                </a:solidFill>
                <a:latin typeface="AdvOTd710a12c"/>
              </a:rPr>
              <a:t> 1</a:t>
            </a:r>
            <a:r>
              <a:rPr lang="nl-BE" sz="1800" b="0" i="0" u="none" strike="noStrike" baseline="0" dirty="0">
                <a:solidFill>
                  <a:srgbClr val="000000"/>
                </a:solidFill>
                <a:latin typeface="AdvOTd710a12c"/>
              </a:rPr>
              <a:t>.</a:t>
            </a:r>
          </a:p>
          <a:p>
            <a:pPr algn="l"/>
            <a:endParaRPr lang="nl-BE" sz="1800" b="0" i="0" u="none" strike="noStrike" baseline="0" dirty="0">
              <a:solidFill>
                <a:srgbClr val="000000"/>
              </a:solidFill>
              <a:latin typeface="AdvOTd710a12c"/>
            </a:endParaRPr>
          </a:p>
          <a:p>
            <a:pPr algn="l"/>
            <a:r>
              <a:rPr lang="en-GB" sz="1800" b="0" i="0" u="none" strike="noStrike" baseline="0" dirty="0">
                <a:latin typeface="AdvOTd710a12c"/>
              </a:rPr>
              <a:t>The </a:t>
            </a:r>
            <a:r>
              <a:rPr lang="en-GB" sz="1800" b="0" i="0" u="none" strike="noStrike" baseline="0" dirty="0" err="1">
                <a:latin typeface="AdvOTd710a12c"/>
              </a:rPr>
              <a:t>sGA</a:t>
            </a:r>
            <a:r>
              <a:rPr lang="en-GB" sz="1800" b="0" i="0" u="none" strike="noStrike" baseline="0" dirty="0">
                <a:latin typeface="AdvOTd710a12c"/>
              </a:rPr>
              <a:t> groups, International Prognostic Index (IPI), and</a:t>
            </a:r>
          </a:p>
          <a:p>
            <a:pPr algn="l"/>
            <a:r>
              <a:rPr lang="en-GB" sz="1800" b="0" i="0" u="none" strike="noStrike" baseline="0" dirty="0" err="1">
                <a:latin typeface="AdvOTd710a12c"/>
              </a:rPr>
              <a:t>hemoglobin</a:t>
            </a:r>
            <a:r>
              <a:rPr lang="en-GB" sz="1800" b="0" i="0" u="none" strike="noStrike" baseline="0" dirty="0">
                <a:latin typeface="AdvOTd710a12c"/>
              </a:rPr>
              <a:t> level were considered as the most important</a:t>
            </a:r>
          </a:p>
          <a:p>
            <a:pPr algn="l"/>
            <a:r>
              <a:rPr lang="en-GB" sz="1800" b="0" i="0" u="none" strike="noStrike" baseline="0" dirty="0">
                <a:latin typeface="AdvOTd710a12c"/>
              </a:rPr>
              <a:t>prognostic factors to build the Elderly Prognostic Index</a:t>
            </a:r>
          </a:p>
          <a:p>
            <a:pPr algn="l"/>
            <a:r>
              <a:rPr lang="en-GB" sz="1800" b="0" i="0" u="none" strike="noStrike" baseline="0" dirty="0">
                <a:latin typeface="AdvOTd710a12c"/>
              </a:rPr>
              <a:t>(EPI) with a multivariable Cox PH regression model (the</a:t>
            </a:r>
          </a:p>
          <a:p>
            <a:pPr algn="l"/>
            <a:r>
              <a:rPr lang="en-GB" sz="1800" b="0" i="0" u="none" strike="noStrike" baseline="0" dirty="0">
                <a:latin typeface="AdvOTd710a12c"/>
              </a:rPr>
              <a:t>building of the model and the assessment of its adequacy</a:t>
            </a:r>
          </a:p>
          <a:p>
            <a:pPr algn="l"/>
            <a:r>
              <a:rPr lang="en-GB" sz="1800" b="0" i="0" u="none" strike="noStrike" baseline="0" dirty="0">
                <a:latin typeface="AdvOTd710a12c"/>
              </a:rPr>
              <a:t>are reported in the Data Supplement).</a:t>
            </a:r>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31</a:t>
            </a:fld>
            <a:endParaRPr lang="nl-BE"/>
          </a:p>
        </p:txBody>
      </p:sp>
    </p:spTree>
    <p:extLst>
      <p:ext uri="{BB962C8B-B14F-4D97-AF65-F5344CB8AC3E}">
        <p14:creationId xmlns:p14="http://schemas.microsoft.com/office/powerpoint/2010/main" val="1949390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Finally, alongside the classical and evergreen R-CHOP, new therapeutic</a:t>
            </a:r>
          </a:p>
          <a:p>
            <a:r>
              <a:rPr lang="en-GB" dirty="0"/>
              <a:t>strategies, i.e., monoclonal antibodies and chemo-free approaches, are expanding the</a:t>
            </a:r>
          </a:p>
          <a:p>
            <a:r>
              <a:rPr lang="en-GB" dirty="0"/>
              <a:t>curative armamentarium of DLBCL. These novel therapies are critical to improving the</a:t>
            </a:r>
          </a:p>
          <a:p>
            <a:r>
              <a:rPr lang="en-GB" dirty="0"/>
              <a:t>outcomes of hard-to-treat older patients. In this regard, Figure 4 is the author’s own attempt</a:t>
            </a:r>
          </a:p>
          <a:p>
            <a:r>
              <a:rPr lang="en-GB" dirty="0"/>
              <a:t>to allocate new treatments to older patients assessed by EPI, </a:t>
            </a:r>
            <a:r>
              <a:rPr lang="en-GB" dirty="0" err="1"/>
              <a:t>sGA</a:t>
            </a:r>
            <a:r>
              <a:rPr lang="en-GB" dirty="0"/>
              <a:t>, and age.</a:t>
            </a:r>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32</a:t>
            </a:fld>
            <a:endParaRPr lang="nl-BE"/>
          </a:p>
        </p:txBody>
      </p:sp>
    </p:spTree>
    <p:extLst>
      <p:ext uri="{BB962C8B-B14F-4D97-AF65-F5344CB8AC3E}">
        <p14:creationId xmlns:p14="http://schemas.microsoft.com/office/powerpoint/2010/main" val="414164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34</a:t>
            </a:fld>
            <a:endParaRPr lang="nl-BE"/>
          </a:p>
        </p:txBody>
      </p:sp>
    </p:spTree>
    <p:extLst>
      <p:ext uri="{BB962C8B-B14F-4D97-AF65-F5344CB8AC3E}">
        <p14:creationId xmlns:p14="http://schemas.microsoft.com/office/powerpoint/2010/main" val="2171664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This was a retrospective cohort study using a nation-wide population-based database from Switzerland to investigate the association between nutritional support and clinical outcomes in malnourished cancer patients. We used administrative claims data from the Federal Statistical Office of Switzerland (“</a:t>
            </a:r>
            <a:r>
              <a:rPr lang="en-GB" dirty="0" err="1"/>
              <a:t>Medizinstatistik</a:t>
            </a:r>
            <a:r>
              <a:rPr lang="en-GB" dirty="0"/>
              <a:t>”)1 and observation period was from April 2013 to December 2018. The database contains all Swiss inpatient discharge records from acute care-, general-, and specialty hospitals, and provides information about in-hospital healthcare use, main diagnosis and comorbidities, diagnostic tests and procedures. Data assessment was longitudinal with each patient having a unique code, so that re-hospitalization could be tracked and one patient could have more than one index hospitalization. Main diagnoses and comorbidities were assessed during index hospitalization and coded using the International Classification of Disease, version 10, German Modification (ICD10-GM) codes; in-hospital therapeutic procedures were recorded using the “Swiss classification of operation” codes (CHOP). The institutional review board of Northwestern Switzerland (AG/SO 2009/074 and EKNZ BASEC PB_2017-00449) approved the trial, including waiver of informed consent of the patients because data was de-identified. We followed the Strengthening the Reporting of Observational Studies in Epidemiology (STROBE) reporting guidelines (14).</a:t>
            </a:r>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36</a:t>
            </a:fld>
            <a:endParaRPr lang="nl-BE"/>
          </a:p>
        </p:txBody>
      </p:sp>
    </p:spTree>
    <p:extLst>
      <p:ext uri="{BB962C8B-B14F-4D97-AF65-F5344CB8AC3E}">
        <p14:creationId xmlns:p14="http://schemas.microsoft.com/office/powerpoint/2010/main" val="728763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38</a:t>
            </a:fld>
            <a:endParaRPr lang="nl-BE"/>
          </a:p>
        </p:txBody>
      </p:sp>
    </p:spTree>
    <p:extLst>
      <p:ext uri="{BB962C8B-B14F-4D97-AF65-F5344CB8AC3E}">
        <p14:creationId xmlns:p14="http://schemas.microsoft.com/office/powerpoint/2010/main" val="4124582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a:t>
            </a:r>
            <a:r>
              <a:rPr lang="nl-BE" baseline="0" dirty="0"/>
              <a:t> belangrijkste oorzaak daarvoor zien wij de sterke stijging in het aantal geneesmiddelen dat de patiënt ten gevolge van zijn behandeling moet innemen. Gemiddeld nemen de patiënten tijdens hun behandeling 9 verschillende geneesmiddelen en 11 pillen per dag.</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2147BF-310D-425B-BC64-C87AB1B15D20}" type="slidenum">
              <a:rPr kumimoji="0" lang="nl-NL" altLang="nl-B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nl-NL" altLang="nl-B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849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en-US" sz="1800" b="0" i="0" u="none" strike="noStrike" baseline="0" dirty="0">
                <a:solidFill>
                  <a:srgbClr val="000000"/>
                </a:solidFill>
                <a:latin typeface="ScalaLancetPro"/>
              </a:rPr>
              <a:t>On top of this physiological organ senescence due to ageing comes pathological organ dysfunction due to chronic illnesses with inherent polypharmacy. Together, these elements determine an individual’s existing frailty background (fit, prefrail, frail). At the time of the clinical manifestation of a </a:t>
            </a:r>
            <a:r>
              <a:rPr lang="en-US" sz="1800" b="0" i="0" u="none" strike="noStrike" baseline="0" dirty="0" err="1">
                <a:solidFill>
                  <a:srgbClr val="000000"/>
                </a:solidFill>
                <a:latin typeface="ScalaLancetPro"/>
              </a:rPr>
              <a:t>haematological</a:t>
            </a:r>
            <a:r>
              <a:rPr lang="en-US" sz="1800" b="0" i="0" u="none" strike="noStrike" baseline="0" dirty="0">
                <a:solidFill>
                  <a:srgbClr val="000000"/>
                </a:solidFill>
                <a:latin typeface="ScalaLancetPro"/>
              </a:rPr>
              <a:t> disease, typical conditions that emerge from the new illness (or perhaps from starting a treatment) add to an individual’s existing frailty status and contribute to a frailty build-up (figure 1). Phenomena can stimulate or exacerbate a frailty phenotype by directly causing weakness, exhaustion, and low functional performance in people with </a:t>
            </a:r>
            <a:r>
              <a:rPr lang="en-US" sz="1800" b="0" i="0" u="none" strike="noStrike" baseline="0" dirty="0" err="1">
                <a:solidFill>
                  <a:srgbClr val="000000"/>
                </a:solidFill>
                <a:latin typeface="ScalaLancetPro"/>
              </a:rPr>
              <a:t>haematological</a:t>
            </a:r>
            <a:r>
              <a:rPr lang="en-US" sz="1800" b="0" i="0" u="none" strike="noStrike" baseline="0" dirty="0">
                <a:solidFill>
                  <a:srgbClr val="000000"/>
                </a:solidFill>
                <a:latin typeface="ScalaLancetPro"/>
              </a:rPr>
              <a:t> malignancies. </a:t>
            </a:r>
          </a:p>
          <a:p>
            <a:pPr algn="just"/>
            <a:r>
              <a:rPr lang="en-US" sz="1800" b="0" i="0" u="none" strike="noStrike" baseline="0" dirty="0">
                <a:solidFill>
                  <a:srgbClr val="000000"/>
                </a:solidFill>
                <a:latin typeface="ScalaLancetPro"/>
              </a:rPr>
              <a:t>These include cancer or treatment-related cytopenia, immunosuppression, infection, and organ infiltration or damage. Important to remember is the fact that this should not be seen as simply the sum of several conditions but </a:t>
            </a:r>
            <a:r>
              <a:rPr lang="en-US" sz="1800" b="0" i="0" u="none" strike="noStrike" baseline="0" dirty="0" err="1">
                <a:solidFill>
                  <a:srgbClr val="000000"/>
                </a:solidFill>
                <a:latin typeface="ScalaLancetPro"/>
              </a:rPr>
              <a:t>haematological</a:t>
            </a:r>
            <a:r>
              <a:rPr lang="en-US" sz="1800" b="0" i="0" u="none" strike="noStrike" baseline="0" dirty="0">
                <a:solidFill>
                  <a:srgbClr val="000000"/>
                </a:solidFill>
                <a:latin typeface="ScalaLancetPro"/>
              </a:rPr>
              <a:t> stressors and underlying frailty do interact</a:t>
            </a:r>
          </a:p>
          <a:p>
            <a:pPr algn="just"/>
            <a:endParaRPr lang="en-US" sz="1800" b="0" i="0" u="none" strike="noStrike" baseline="0" dirty="0">
              <a:solidFill>
                <a:srgbClr val="000000"/>
              </a:solidFill>
              <a:latin typeface="ScalaLancetPro"/>
            </a:endParaRPr>
          </a:p>
          <a:p>
            <a:pPr algn="just"/>
            <a:r>
              <a:rPr lang="en-US" sz="1800" b="0" i="0" u="none" strike="noStrike" baseline="0" dirty="0">
                <a:solidFill>
                  <a:srgbClr val="000000"/>
                </a:solidFill>
                <a:latin typeface="ScalaLancetPro"/>
              </a:rPr>
              <a:t>The occurrence of such conditions increases the number of accumulated deficits. Furthermore, </a:t>
            </a:r>
          </a:p>
          <a:p>
            <a:pPr algn="just"/>
            <a:r>
              <a:rPr lang="en-US" sz="1800" b="0" i="0" u="none" strike="noStrike" baseline="0" dirty="0">
                <a:solidFill>
                  <a:srgbClr val="000000"/>
                </a:solidFill>
                <a:latin typeface="ScalaLancetPro"/>
              </a:rPr>
              <a:t>According to clinical experience, it is not simply the sum of several conditions, but rather complex bidirectional interactions arising from the co-incidence of </a:t>
            </a:r>
            <a:r>
              <a:rPr lang="en-US" sz="1800" b="0" i="0" u="none" strike="noStrike" baseline="0" dirty="0" err="1">
                <a:solidFill>
                  <a:srgbClr val="000000"/>
                </a:solidFill>
                <a:latin typeface="ScalaLancetPro"/>
              </a:rPr>
              <a:t>haematological</a:t>
            </a:r>
            <a:r>
              <a:rPr lang="en-US" sz="1800" b="0" i="0" u="none" strike="noStrike" baseline="0" dirty="0">
                <a:solidFill>
                  <a:srgbClr val="000000"/>
                </a:solidFill>
                <a:latin typeface="ScalaLancetPro"/>
              </a:rPr>
              <a:t> stressors and underlying frailty that ultimately will dictate a patient’s health status and general vulnerability at a given point of time. Examples of such interactions are shown in figure 2. Under this model, the overall prognosis of older people with </a:t>
            </a:r>
            <a:r>
              <a:rPr lang="en-US" sz="1800" b="0" i="0" u="none" strike="noStrike" baseline="0" dirty="0" err="1">
                <a:solidFill>
                  <a:srgbClr val="000000"/>
                </a:solidFill>
                <a:latin typeface="ScalaLancetPro"/>
              </a:rPr>
              <a:t>haematological</a:t>
            </a:r>
            <a:r>
              <a:rPr lang="en-US" sz="1800" b="0" i="0" u="none" strike="noStrike" baseline="0" dirty="0">
                <a:solidFill>
                  <a:srgbClr val="000000"/>
                </a:solidFill>
                <a:latin typeface="ScalaLancetPro"/>
              </a:rPr>
              <a:t> neoplasms will be determined by their current health status, whereas an isolated consideration of the malignancy or the pre-existing frailty allows a theoretical </a:t>
            </a:r>
          </a:p>
          <a:p>
            <a:pPr algn="just"/>
            <a:endParaRPr lang="en-US" sz="1800" b="0" i="0" u="none" strike="noStrike" baseline="0" dirty="0">
              <a:solidFill>
                <a:srgbClr val="000000"/>
              </a:solidFill>
              <a:latin typeface="ScalaLancetPr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Frailty is not an “all or none,” it is a dynamic process [18]. Although it is important to identify and categorize those who are frail, identifying those at risk of becoming frail [19] is equally important. A person in a pre-frail state is characterized as having a health state that is not robust, and not yet frail, but predisposed to becoming frail [8]. Pre-frailty is therefore a critical period, as interventions implemented during the pre-frail period have been shown to postpone decline into a frail state [20, 21]. Thus, a continuum exists with those who are robust, pre-frail, and those who are experiencing frailty at different levels of severity causing varying levels of dependence [22].</a:t>
            </a:r>
          </a:p>
          <a:p>
            <a:pPr algn="just"/>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5</a:t>
            </a:fld>
            <a:endParaRPr lang="nl-BE"/>
          </a:p>
        </p:txBody>
      </p:sp>
    </p:spTree>
    <p:extLst>
      <p:ext uri="{BB962C8B-B14F-4D97-AF65-F5344CB8AC3E}">
        <p14:creationId xmlns:p14="http://schemas.microsoft.com/office/powerpoint/2010/main" val="2768318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vooral alarmerend</a:t>
            </a:r>
            <a:r>
              <a:rPr lang="nl-BE" baseline="0" dirty="0"/>
              <a:t> is, is dat patiënten niet spontaan melden dat zij problemen hebben en een klinische blik niet volstaat om in te schatten of een patiënt al dan niet problemen zal ervaren. Bij patiënten die samenwonen wordt het medicatiebeheer vaak overgenomen door de partner. Alleen is deze vaak even oud als de patiënt zelf en is de kans dus groot dat deze tegen dezelfde problemen </a:t>
            </a:r>
            <a:r>
              <a:rPr lang="nl-BE" baseline="0" dirty="0" err="1"/>
              <a:t>opbotst</a:t>
            </a:r>
            <a:r>
              <a:rPr lang="nl-BE" baseline="0" dirty="0"/>
              <a:t>. Patiënten zonder partner lopen het risico aan hun lot overgelaten te worden. In beide gevallen is de kans op therapie-ontrouw reëel.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2147BF-310D-425B-BC64-C87AB1B15D20}" type="slidenum">
              <a:rPr kumimoji="0" lang="nl-NL" altLang="nl-B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nl-NL" altLang="nl-B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59306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800" b="0" i="0" u="none" strike="noStrike" baseline="0" dirty="0">
                <a:solidFill>
                  <a:srgbClr val="000000"/>
                </a:solidFill>
                <a:latin typeface="Charis SIL"/>
              </a:rPr>
              <a:t>The primary (feasibility) outcome was assessed among the remaining 32 individuals who were approached regarding a referral to at least one new resource. Within this group, 16 (50% of approached) accepted a referral to at least one resource, and 16 (50%) declined all offered referrals. </a:t>
            </a:r>
          </a:p>
          <a:p>
            <a:r>
              <a:rPr lang="en-US" sz="1800" b="0" i="0" u="none" strike="noStrike" baseline="0" dirty="0">
                <a:solidFill>
                  <a:srgbClr val="000000"/>
                </a:solidFill>
                <a:latin typeface="Charis SIL"/>
              </a:rPr>
              <a:t>Referral acceptance rates were highest among those recommended for a pharmacy visit (55% of those approached) and lowest for CCSP (0%) (Fig. 2). The overall acceptance rate for PT referrals was 33%, with an acceptance rate of 43% (95% CI: 17</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69%) among participants who had experienced falls, versus 14% (CI: 0</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40%) among those without falls, but qualified for a PT referral based on IADL impairment(s). </a:t>
            </a:r>
          </a:p>
          <a:p>
            <a:r>
              <a:rPr lang="en-US" sz="1800" b="0" i="0" u="none" strike="noStrike" baseline="0" dirty="0">
                <a:solidFill>
                  <a:srgbClr val="000000"/>
                </a:solidFill>
                <a:latin typeface="Charis SIL"/>
              </a:rPr>
              <a:t>Several reasons were cited by the 16 registry participants who declined all referrals. Two (13%) participants cited a desire to limit travel to non-essential appointments, three (19%) reported they did not think physical therapy (PT) would be helpful for their functional limitations, and five (31%) reported they had previously completed PT and could do similar exercises at home. Additionally, three (19%) participants felt overextended by their existing medical care and three (19%) stated they did not feel comfortable discussing anxiety symptoms with anyone. </a:t>
            </a:r>
          </a:p>
          <a:p>
            <a:r>
              <a:rPr lang="en-US" sz="1800" b="0" i="0" u="none" strike="noStrike" baseline="0" dirty="0">
                <a:solidFill>
                  <a:srgbClr val="000000"/>
                </a:solidFill>
                <a:latin typeface="Charis SIL"/>
              </a:rPr>
              <a:t>… providers identified two factors limiting referrals: (1) provider was prompted to make a recommendation during a clinic visit but forgot (8 of 13 cases) and (2) provider was prompted to make a referral but chose not to based on their assessment of the patient</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s physical or psychological condition during the visit (5 of 13 cases). </a:t>
            </a:r>
          </a:p>
          <a:p>
            <a:r>
              <a:rPr lang="en-US" sz="1800" b="0" i="0" u="none" strike="noStrike" baseline="0" dirty="0">
                <a:solidFill>
                  <a:srgbClr val="000000"/>
                </a:solidFill>
                <a:latin typeface="Charis SIL"/>
              </a:rPr>
              <a:t>Among individuals referred to a pharmacy visit, CPPs recommended discontinuation of an average of 0.4 medications per patient (range 0</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2) and recommend another 0.6 medications (range 0</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1) be discussed further with their prescriber for possible discontinuation. At time of follow up, patient-reported daily medications were not significantly reduced: mean 􀀀 0.7 (95% CI: 􀀀 2.9, 1.5). EORTC QLQ C30 physical function scores among individuals referred to PT did not differ significantly from before to after intervention (mean change of 4.3; CI -13.9, 22.6). No significant differences were observed in mean IADL scores (mean change 􀀀 0.5; CI -1.4, 0.4) or falls (􀀀 1.7, CI -4.5, 1.0). Regarding the acceptability of the intervention program, among the 16 individuals accepting a referral to at least one resource, the mean satisfaction score with study participation was 4.4 (CI 3.7</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5.0) on the 5- point Likert scale (1- poor experience to 5- best experience). In cross referencing participant feedback, positive words such as </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comforting,</a:t>
            </a:r>
            <a:r>
              <a:rPr lang="en-US" sz="1800" b="0" i="0" u="none" strike="noStrike" baseline="0" dirty="0">
                <a:solidFill>
                  <a:srgbClr val="000000"/>
                </a:solidFill>
                <a:latin typeface="STIX"/>
              </a:rPr>
              <a:t>” “</a:t>
            </a:r>
            <a:r>
              <a:rPr lang="en-US" sz="1800" b="0" i="0" u="none" strike="noStrike" baseline="0" dirty="0">
                <a:solidFill>
                  <a:srgbClr val="000000"/>
                </a:solidFill>
                <a:latin typeface="Charis SIL"/>
              </a:rPr>
              <a:t>thorough,</a:t>
            </a:r>
            <a:r>
              <a:rPr lang="en-US" sz="1800" b="0" i="0" u="none" strike="noStrike" baseline="0" dirty="0">
                <a:solidFill>
                  <a:srgbClr val="000000"/>
                </a:solidFill>
                <a:latin typeface="STIX"/>
              </a:rPr>
              <a:t>” “</a:t>
            </a:r>
            <a:r>
              <a:rPr lang="en-US" sz="1800" b="0" i="0" u="none" strike="noStrike" baseline="0" dirty="0">
                <a:solidFill>
                  <a:srgbClr val="000000"/>
                </a:solidFill>
                <a:latin typeface="Charis SIL"/>
              </a:rPr>
              <a:t>support,</a:t>
            </a:r>
            <a:r>
              <a:rPr lang="en-US" sz="1800" b="0" i="0" u="none" strike="noStrike" baseline="0" dirty="0">
                <a:solidFill>
                  <a:srgbClr val="000000"/>
                </a:solidFill>
                <a:latin typeface="STIX"/>
              </a:rPr>
              <a:t>” “</a:t>
            </a:r>
            <a:r>
              <a:rPr lang="en-US" sz="1800" b="0" i="0" u="none" strike="noStrike" baseline="0" dirty="0">
                <a:solidFill>
                  <a:srgbClr val="000000"/>
                </a:solidFill>
                <a:latin typeface="Charis SIL"/>
              </a:rPr>
              <a:t>communication,</a:t>
            </a:r>
            <a:r>
              <a:rPr lang="en-US" sz="1800" b="0" i="0" u="none" strike="noStrike" baseline="0" dirty="0">
                <a:solidFill>
                  <a:srgbClr val="000000"/>
                </a:solidFill>
                <a:latin typeface="STIX"/>
              </a:rPr>
              <a:t>” </a:t>
            </a:r>
            <a:r>
              <a:rPr lang="en-US" sz="1800" b="0" i="0" u="none" strike="noStrike" baseline="0" dirty="0">
                <a:solidFill>
                  <a:srgbClr val="000000"/>
                </a:solidFill>
                <a:latin typeface="Charis SIL"/>
              </a:rPr>
              <a:t>and </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assistance</a:t>
            </a:r>
            <a:r>
              <a:rPr lang="en-US" sz="1800" b="0" i="0" u="none" strike="noStrike" baseline="0" dirty="0">
                <a:solidFill>
                  <a:srgbClr val="000000"/>
                </a:solidFill>
                <a:latin typeface="STIX"/>
              </a:rPr>
              <a:t>” </a:t>
            </a:r>
            <a:r>
              <a:rPr lang="en-US" sz="1800" b="0" i="0" u="none" strike="noStrike" baseline="0" dirty="0">
                <a:solidFill>
                  <a:srgbClr val="000000"/>
                </a:solidFill>
                <a:latin typeface="Charis SIL"/>
              </a:rPr>
              <a:t>were used by at least 10 study participants when describing their study experiences, corroborating the high score on the Likert scale. </a:t>
            </a:r>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42</a:t>
            </a:fld>
            <a:endParaRPr lang="nl-BE"/>
          </a:p>
        </p:txBody>
      </p:sp>
    </p:spTree>
    <p:extLst>
      <p:ext uri="{BB962C8B-B14F-4D97-AF65-F5344CB8AC3E}">
        <p14:creationId xmlns:p14="http://schemas.microsoft.com/office/powerpoint/2010/main" val="2627800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US" sz="1800" b="0" i="0" u="none" strike="noStrike" baseline="0" dirty="0">
                <a:latin typeface="StempelSchneidler-Roman"/>
              </a:rPr>
              <a:t>To this end, our finding that geriatric consultation</a:t>
            </a:r>
          </a:p>
          <a:p>
            <a:pPr algn="l"/>
            <a:r>
              <a:rPr lang="en-US" sz="1800" b="0" i="0" u="none" strike="noStrike" baseline="0" dirty="0">
                <a:latin typeface="StempelSchneidler-Roman"/>
              </a:rPr>
              <a:t>increased the likelihood of having documented EOL </a:t>
            </a:r>
            <a:r>
              <a:rPr lang="en-US" sz="1800" b="0" i="0" u="none" strike="noStrike" baseline="0" dirty="0" err="1">
                <a:latin typeface="StempelSchneidler-Roman"/>
              </a:rPr>
              <a:t>goalsof</a:t>
            </a:r>
            <a:r>
              <a:rPr lang="en-US" sz="1800" b="0" i="0" u="none" strike="noStrike" baseline="0" dirty="0">
                <a:latin typeface="StempelSchneidler-Roman"/>
              </a:rPr>
              <a:t>-</a:t>
            </a:r>
          </a:p>
          <a:p>
            <a:pPr algn="l"/>
            <a:r>
              <a:rPr lang="en-US" sz="1800" b="0" i="0" u="none" strike="noStrike" baseline="0" dirty="0">
                <a:latin typeface="StempelSchneidler-Roman"/>
              </a:rPr>
              <a:t>care discussions is clinically relevant to pre-frail and frail</a:t>
            </a:r>
          </a:p>
          <a:p>
            <a:pPr algn="l"/>
            <a:r>
              <a:rPr lang="en-US" sz="1800" b="0" i="0" u="none" strike="noStrike" baseline="0" dirty="0">
                <a:latin typeface="StempelSchneidler-Roman"/>
              </a:rPr>
              <a:t>older adults with blood cancers, many of whom have a</a:t>
            </a:r>
          </a:p>
          <a:p>
            <a:pPr algn="l"/>
            <a:r>
              <a:rPr lang="en-US" sz="1800" b="0" i="0" u="none" strike="noStrike" baseline="0" dirty="0">
                <a:latin typeface="StempelSchneidler-Roman"/>
              </a:rPr>
              <a:t>high risk of death regardless of intervention.4,43 Discussing</a:t>
            </a:r>
          </a:p>
          <a:p>
            <a:pPr algn="l"/>
            <a:r>
              <a:rPr lang="en-US" sz="1800" b="0" i="0" u="none" strike="noStrike" baseline="0" dirty="0">
                <a:latin typeface="StempelSchneidler-Roman"/>
              </a:rPr>
              <a:t>preferences regarding place of death and resuscitation status</a:t>
            </a:r>
          </a:p>
          <a:p>
            <a:pPr algn="l"/>
            <a:r>
              <a:rPr lang="en-US" sz="1800" b="0" i="0" u="none" strike="noStrike" baseline="0" dirty="0">
                <a:latin typeface="StempelSchneidler-Roman"/>
              </a:rPr>
              <a:t>is of paramount importance in frail older patients with</a:t>
            </a:r>
          </a:p>
          <a:p>
            <a:pPr algn="l"/>
            <a:r>
              <a:rPr lang="en-US" sz="1800" b="0" i="0" u="none" strike="noStrike" baseline="0" dirty="0">
                <a:latin typeface="StempelSchneidler-Roman"/>
              </a:rPr>
              <a:t>blood cancers; doing so early in the outpatient setting can</a:t>
            </a:r>
          </a:p>
          <a:p>
            <a:pPr algn="l"/>
            <a:r>
              <a:rPr lang="en-US" sz="1800" b="0" i="0" u="none" strike="noStrike" baseline="0" dirty="0">
                <a:latin typeface="StempelSchneidler-Roman"/>
              </a:rPr>
              <a:t>reduce intensive care use in the days before death while</a:t>
            </a:r>
          </a:p>
          <a:p>
            <a:pPr algn="l"/>
            <a:r>
              <a:rPr lang="en-US" sz="1800" b="0" i="0" u="none" strike="noStrike" baseline="0" dirty="0">
                <a:latin typeface="StempelSchneidler-Roman"/>
              </a:rPr>
              <a:t>increasing hospice enrollment.44 Moreover, a geriatrician’s</a:t>
            </a:r>
          </a:p>
          <a:p>
            <a:pPr algn="l"/>
            <a:r>
              <a:rPr lang="en-US" sz="1800" b="0" i="0" u="none" strike="noStrike" baseline="0" dirty="0">
                <a:latin typeface="StempelSchneidler-Roman"/>
              </a:rPr>
              <a:t>evaluation of age-related vulnerabilities (e.g., functional and</a:t>
            </a:r>
          </a:p>
          <a:p>
            <a:pPr algn="l"/>
            <a:r>
              <a:rPr lang="en-US" sz="1800" b="0" i="0" u="none" strike="noStrike" baseline="0" dirty="0">
                <a:latin typeface="StempelSchneidler-Roman"/>
              </a:rPr>
              <a:t>cognitive impairment) and their potential reversibility better</a:t>
            </a:r>
          </a:p>
          <a:p>
            <a:pPr algn="l"/>
            <a:r>
              <a:rPr lang="en-US" sz="1800" b="0" i="0" u="none" strike="noStrike" baseline="0" dirty="0">
                <a:latin typeface="StempelSchneidler-Roman"/>
              </a:rPr>
              <a:t>informs these goals-of-care discussions.42 Many frail</a:t>
            </a:r>
          </a:p>
          <a:p>
            <a:pPr algn="l"/>
            <a:r>
              <a:rPr lang="en-US" sz="1800" b="0" i="0" u="none" strike="noStrike" baseline="0" dirty="0">
                <a:latin typeface="StempelSchneidler-Roman"/>
              </a:rPr>
              <a:t>older patients may have other advanced conditions that</a:t>
            </a:r>
          </a:p>
          <a:p>
            <a:pPr algn="l"/>
            <a:r>
              <a:rPr lang="en-US" sz="1800" b="0" i="0" u="none" strike="noStrike" baseline="0" dirty="0">
                <a:latin typeface="StempelSchneidler-Roman"/>
              </a:rPr>
              <a:t>limit their prognosis independently of their cancer or its</a:t>
            </a:r>
          </a:p>
          <a:p>
            <a:pPr algn="l"/>
            <a:r>
              <a:rPr lang="en-US" sz="1800" b="0" i="0" u="none" strike="noStrike" baseline="0" dirty="0">
                <a:latin typeface="StempelSchneidler-Roman"/>
              </a:rPr>
              <a:t>treatment, diminishing the benefits and increasing the</a:t>
            </a:r>
          </a:p>
          <a:p>
            <a:pPr algn="l"/>
            <a:r>
              <a:rPr lang="en-US" sz="1800" b="0" i="0" u="none" strike="noStrike" baseline="0" dirty="0">
                <a:latin typeface="StempelSchneidler-Roman"/>
              </a:rPr>
              <a:t>harms of intensive chemotherapy. Indeed, our trial population</a:t>
            </a:r>
          </a:p>
          <a:p>
            <a:pPr algn="l"/>
            <a:r>
              <a:rPr lang="en-US" sz="1800" b="0" i="0" u="none" strike="noStrike" baseline="0" dirty="0">
                <a:latin typeface="StempelSchneidler-Roman"/>
              </a:rPr>
              <a:t>had high rates of cognitive, functional, and mobility</a:t>
            </a:r>
          </a:p>
          <a:p>
            <a:pPr algn="l"/>
            <a:r>
              <a:rPr lang="en-US" sz="1800" b="0" i="0" u="none" strike="noStrike" baseline="0" dirty="0">
                <a:latin typeface="StempelSchneidler-Roman"/>
              </a:rPr>
              <a:t>impairment, more representative of patients aged </a:t>
            </a:r>
            <a:r>
              <a:rPr lang="en-US" sz="1800" b="0" i="0" u="none" strike="noStrike" baseline="0" dirty="0">
                <a:latin typeface="Symbol" panose="05050102010706020507" pitchFamily="18" charset="2"/>
              </a:rPr>
              <a:t>≥</a:t>
            </a:r>
            <a:r>
              <a:rPr lang="en-US" sz="1800" b="0" i="0" u="none" strike="noStrike" baseline="0" dirty="0">
                <a:latin typeface="StempelSchneidler-Roman"/>
              </a:rPr>
              <a:t>75 years</a:t>
            </a:r>
          </a:p>
          <a:p>
            <a:pPr algn="l"/>
            <a:r>
              <a:rPr lang="en-US" sz="1800" b="0" i="0" u="none" strike="noStrike" baseline="0" dirty="0">
                <a:latin typeface="StempelSchneidler-Roman"/>
              </a:rPr>
              <a:t>treated in practice than the small number of patients in this</a:t>
            </a:r>
          </a:p>
          <a:p>
            <a:pPr algn="l"/>
            <a:r>
              <a:rPr lang="en-US" sz="1800" b="0" i="0" u="none" strike="noStrike" baseline="0" dirty="0">
                <a:latin typeface="StempelSchneidler-Roman"/>
              </a:rPr>
              <a:t>age group enrolled in clinical trials.4,45</a:t>
            </a:r>
          </a:p>
          <a:p>
            <a:pPr algn="l"/>
            <a:r>
              <a:rPr lang="en-US" sz="1800" b="0" i="0" u="none" strike="noStrike" baseline="0" dirty="0">
                <a:latin typeface="StempelSchneidler-Roman"/>
              </a:rPr>
              <a:t>Beyond aligning EOL care with patients’ preferences, the</a:t>
            </a:r>
          </a:p>
          <a:p>
            <a:pPr algn="l"/>
            <a:r>
              <a:rPr lang="en-US" sz="1800" b="0" i="0" u="none" strike="noStrike" baseline="0" dirty="0">
                <a:latin typeface="StempelSchneidler-Roman"/>
              </a:rPr>
              <a:t>geriatricians’ expertise in evaluation and management of</a:t>
            </a:r>
          </a:p>
          <a:p>
            <a:pPr algn="l"/>
            <a:r>
              <a:rPr lang="en-US" sz="1800" b="0" i="0" u="none" strike="noStrike" baseline="0" dirty="0">
                <a:latin typeface="StempelSchneidler-Roman"/>
              </a:rPr>
              <a:t>age-related vulnerabilities was highly valued by surveyed</a:t>
            </a:r>
          </a:p>
          <a:p>
            <a:pPr algn="l"/>
            <a:r>
              <a:rPr lang="en-US" sz="1800" b="0" i="0" u="none" strike="noStrike" baseline="0" dirty="0">
                <a:latin typeface="StempelSchneidler-Roman"/>
              </a:rPr>
              <a:t>hematologic oncologists and other clinicians at Dana-</a:t>
            </a:r>
          </a:p>
          <a:p>
            <a:pPr algn="l"/>
            <a:r>
              <a:rPr lang="en-US" sz="1800" b="0" i="0" u="none" strike="noStrike" baseline="0" dirty="0">
                <a:latin typeface="StempelSchneidler-Roman"/>
              </a:rPr>
              <a:t>Farber. Most rated geriatric consultation to be useful in the</a:t>
            </a:r>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43</a:t>
            </a:fld>
            <a:endParaRPr lang="nl-BE"/>
          </a:p>
        </p:txBody>
      </p:sp>
    </p:spTree>
    <p:extLst>
      <p:ext uri="{BB962C8B-B14F-4D97-AF65-F5344CB8AC3E}">
        <p14:creationId xmlns:p14="http://schemas.microsoft.com/office/powerpoint/2010/main" val="3183027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45</a:t>
            </a:fld>
            <a:endParaRPr lang="nl-BE"/>
          </a:p>
        </p:txBody>
      </p:sp>
    </p:spTree>
    <p:extLst>
      <p:ext uri="{BB962C8B-B14F-4D97-AF65-F5344CB8AC3E}">
        <p14:creationId xmlns:p14="http://schemas.microsoft.com/office/powerpoint/2010/main" val="158052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At the operational level there are 2 gold standards to identify frailty in older people: the Fried frailty criteria, based on a phenotype model, and the Rockwood frailty index, based on a deficit-accumulation model. </a:t>
            </a:r>
          </a:p>
          <a:p>
            <a:endParaRPr lang="en-US" dirty="0"/>
          </a:p>
          <a:p>
            <a:r>
              <a:rPr lang="en-US" dirty="0"/>
              <a:t>Frailty is best understood as a state [8, 9] wherein older people experience increased vulnerability related to decline in function and reserve across multiple organ systems [10]. A consensus statement specifically on physical frailty characterizes it as: “a medical syndrome with multiple causes and contributors characterized by diminished strength, endurance, and reduced physiologic function that increases an individual’s vulnerability for developing increased dependency and/or death” [11]. Two complementary definitions with accompanying assessments include: the (1) the frailty phenotype; and (2) the frailty index (Fig. 1.1). First, </a:t>
            </a:r>
            <a:r>
              <a:rPr lang="en-US" dirty="0" err="1"/>
              <a:t>Fried’s</a:t>
            </a:r>
            <a:r>
              <a:rPr lang="en-US" dirty="0"/>
              <a:t> frailty phenotype classifies frailty as a biologically driven syndrome of accumulated declines across multiple systems. This characterization of frailty includes several symptoms, such as weakness, low energy, slow walking speed, low physical activity, and weight loss [12]. Second, Rockwood and colleagues define frailty as a deficit-driven state [13,14,15]. This is operationalized through the frailty index wherein the greater the number and nature of aggregate health deficits an individual has, the greater the level of frailty [16, 17]. These conceptualizations see frailty as both an etiology and an outcome of accumulated deficits, respectively.</a:t>
            </a:r>
          </a:p>
          <a:p>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8</a:t>
            </a:fld>
            <a:endParaRPr lang="nl-BE"/>
          </a:p>
        </p:txBody>
      </p:sp>
    </p:spTree>
    <p:extLst>
      <p:ext uri="{BB962C8B-B14F-4D97-AF65-F5344CB8AC3E}">
        <p14:creationId xmlns:p14="http://schemas.microsoft.com/office/powerpoint/2010/main" val="116584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a:t>Frailty is a dynamic process. Although it is important to identify and categorize those who are frail, identifying those at risk of becoming frail [19] is equally important. A person in a pre-frail state is characterized as having a health state that is not robust, and not yet frail, but predisposed to becoming frail [8]. Pre-frailty is therefore a critical period, as interventions implemented during the pre-frail period have been shown to postpone decline into a frail state [20, 21]. Thus, a continuum exists with those who are robust, pre-frail, and those who are experiencing frailty at different levels of severity causing varying levels of dependence [22].</a:t>
            </a:r>
          </a:p>
          <a:p>
            <a:endParaRPr lang="en-US" b="1" dirty="0"/>
          </a:p>
          <a:p>
            <a:endParaRPr lang="en-US" dirty="0"/>
          </a:p>
          <a:p>
            <a:r>
              <a:rPr lang="en-US" dirty="0"/>
              <a:t>Frailty is best understood as a state [8, 9] wherein older people experience increased vulnerability related to decline in function and reserve across multiple organ systems [10]. A consensus statement specifically on physical frailty characterizes it as: “a medical syndrome with multiple causes and contributors characterized by diminished strength, endurance, and reduced physiologic function that increases an individual’s vulnerability for developing increased dependency and/or death” [11]. Two complementary definitions with accompanying assessments include: the (1) the frailty phenotype; and (2) the frailty index (Fig. 1.1). First, </a:t>
            </a:r>
            <a:r>
              <a:rPr lang="en-US" dirty="0" err="1"/>
              <a:t>Fried’s</a:t>
            </a:r>
            <a:r>
              <a:rPr lang="en-US" dirty="0"/>
              <a:t> frailty phenotype classifies frailty as a biologically driven syndrome of accumulated declines across multiple systems. This characterization of frailty includes several symptoms, such as weakness, low energy, slow walking speed, low physical activity, and weight loss [12]. Second, Rockwood and colleagues define frailty as a deficit-driven state [13,14,15]. This is operationalized through the frailty index wherein the greater the number and nature of aggregate health deficits an individual has, the greater the level of frailty [16, 17]. These conceptualizations see frailty as both an etiology and an outcome of accumulated deficits, respectively.</a:t>
            </a:r>
          </a:p>
          <a:p>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9</a:t>
            </a:fld>
            <a:endParaRPr lang="nl-BE"/>
          </a:p>
        </p:txBody>
      </p:sp>
    </p:spTree>
    <p:extLst>
      <p:ext uri="{BB962C8B-B14F-4D97-AF65-F5344CB8AC3E}">
        <p14:creationId xmlns:p14="http://schemas.microsoft.com/office/powerpoint/2010/main" val="164020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The value 0.2 on the frailty index is recognized by multiple frailty measures as approaching a frail state [7, 8, 22], so that this method met the convention of defining deficit cut-points. In addition, setting the value at, say, 0.3 seems unreasonably high, as this is consistently well into the range of frailty, however, defined (including by an increased hazard) so would be insensitive. Greater sensitivity is obtained at a cut-point of 0.1, but with less specificity.</a:t>
            </a:r>
          </a:p>
          <a:p>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10</a:t>
            </a:fld>
            <a:endParaRPr lang="nl-BE"/>
          </a:p>
        </p:txBody>
      </p:sp>
    </p:spTree>
    <p:extLst>
      <p:ext uri="{BB962C8B-B14F-4D97-AF65-F5344CB8AC3E}">
        <p14:creationId xmlns:p14="http://schemas.microsoft.com/office/powerpoint/2010/main" val="366297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800" b="0" i="0" u="none" strike="noStrike" baseline="0" dirty="0">
                <a:solidFill>
                  <a:srgbClr val="000000"/>
                </a:solidFill>
                <a:latin typeface="ScalaLancetPro"/>
              </a:rPr>
              <a:t>To date, no large studies have investigated Fried frailty phenotype criteria or the Rockwood frailty index in people with </a:t>
            </a:r>
            <a:r>
              <a:rPr lang="en-US" sz="1800" b="0" i="0" u="none" strike="noStrike" baseline="0" dirty="0" err="1">
                <a:solidFill>
                  <a:srgbClr val="000000"/>
                </a:solidFill>
                <a:latin typeface="ScalaLancetPro"/>
              </a:rPr>
              <a:t>haematological</a:t>
            </a:r>
            <a:r>
              <a:rPr lang="en-US" sz="1800" b="0" i="0" u="none" strike="noStrike" baseline="0" dirty="0">
                <a:solidFill>
                  <a:srgbClr val="000000"/>
                </a:solidFill>
                <a:latin typeface="ScalaLancetPro"/>
              </a:rPr>
              <a:t> malignancies. Although these are considered gold standard techniques to capture frailty, these methods are difficult to implement in clinical practice and, therefore, are rarely used in routine care. In the case of myeloma, efforts were made to develop a deficit-accumulation frailty index using a multi-item scale, but these have remained experimental. A few assessment methods other than Fried phenotype criteria or the frailty index by Rockwood, have been suggested for evaluating fitness and vulnerability in older people with </a:t>
            </a:r>
            <a:r>
              <a:rPr lang="en-US" sz="1800" b="0" i="0" u="none" strike="noStrike" baseline="0" dirty="0" err="1">
                <a:solidFill>
                  <a:srgbClr val="000000"/>
                </a:solidFill>
                <a:latin typeface="ScalaLancetPro"/>
              </a:rPr>
              <a:t>haematological</a:t>
            </a:r>
            <a:r>
              <a:rPr lang="en-US" sz="1800" b="0" i="0" u="none" strike="noStrike" baseline="0" dirty="0">
                <a:solidFill>
                  <a:srgbClr val="000000"/>
                </a:solidFill>
                <a:latin typeface="ScalaLancetPro"/>
              </a:rPr>
              <a:t> malignancies. Among these, comorbidity scores, frailty screening, and geriatric assessment are the most common. Notably, most of the studies devoted to examining such approaches in </a:t>
            </a:r>
            <a:r>
              <a:rPr lang="en-US" sz="1800" b="0" i="0" u="none" strike="noStrike" baseline="0" dirty="0" err="1">
                <a:solidFill>
                  <a:srgbClr val="000000"/>
                </a:solidFill>
                <a:latin typeface="ScalaLancetPro"/>
              </a:rPr>
              <a:t>haematological</a:t>
            </a:r>
            <a:r>
              <a:rPr lang="en-US" sz="1800" b="0" i="0" u="none" strike="noStrike" baseline="0" dirty="0">
                <a:solidFill>
                  <a:srgbClr val="000000"/>
                </a:solidFill>
                <a:latin typeface="ScalaLancetPro"/>
              </a:rPr>
              <a:t> cancer were of small to moderate size and of retrospective nature. Although some of these studies focused on a specific malignancy (</a:t>
            </a:r>
            <a:r>
              <a:rPr lang="en-US" sz="1800" b="0" i="0" u="none" strike="noStrike" baseline="0" dirty="0" err="1">
                <a:solidFill>
                  <a:srgbClr val="000000"/>
                </a:solidFill>
                <a:latin typeface="ScalaLancetPro"/>
              </a:rPr>
              <a:t>eg</a:t>
            </a:r>
            <a:r>
              <a:rPr lang="en-US" sz="1800" b="0" i="0" u="none" strike="noStrike" baseline="0" dirty="0">
                <a:solidFill>
                  <a:srgbClr val="000000"/>
                </a:solidFill>
                <a:latin typeface="ScalaLancetPro"/>
              </a:rPr>
              <a:t>, acute myeloid </a:t>
            </a:r>
            <a:r>
              <a:rPr lang="en-US" sz="1800" b="0" i="0" u="none" strike="noStrike" baseline="0" dirty="0" err="1">
                <a:solidFill>
                  <a:srgbClr val="000000"/>
                </a:solidFill>
                <a:latin typeface="ScalaLancetPro"/>
              </a:rPr>
              <a:t>leukaemia</a:t>
            </a:r>
            <a:r>
              <a:rPr lang="en-US" sz="1800" b="0" i="0" u="none" strike="noStrike" baseline="0" dirty="0">
                <a:solidFill>
                  <a:srgbClr val="000000"/>
                </a:solidFill>
                <a:latin typeface="ScalaLancetPro"/>
              </a:rPr>
              <a:t> or multiple myeloma), others included more heterogenous patient populations with a breadth of </a:t>
            </a:r>
            <a:r>
              <a:rPr lang="en-US" sz="1800" b="0" i="0" u="none" strike="noStrike" baseline="0" dirty="0" err="1">
                <a:solidFill>
                  <a:srgbClr val="000000"/>
                </a:solidFill>
                <a:latin typeface="ScalaLancetPro"/>
              </a:rPr>
              <a:t>haematological</a:t>
            </a:r>
            <a:r>
              <a:rPr lang="en-US" sz="1800" b="0" i="0" u="none" strike="noStrike" baseline="0" dirty="0">
                <a:solidFill>
                  <a:srgbClr val="000000"/>
                </a:solidFill>
                <a:latin typeface="ScalaLancetPro"/>
              </a:rPr>
              <a:t> entities. Key features and potential areas of application of the presented tools or scales are outlined in tables 2 and 3. </a:t>
            </a:r>
            <a:endParaRPr lang="nl-BE"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11</a:t>
            </a:fld>
            <a:endParaRPr lang="nl-BE"/>
          </a:p>
        </p:txBody>
      </p:sp>
    </p:spTree>
    <p:extLst>
      <p:ext uri="{BB962C8B-B14F-4D97-AF65-F5344CB8AC3E}">
        <p14:creationId xmlns:p14="http://schemas.microsoft.com/office/powerpoint/2010/main" val="9626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wordt de fysiologische leeftijd van een individu nu bepaald? Binnen geriatrie maken</a:t>
            </a:r>
            <a:r>
              <a:rPr lang="nl-BE" baseline="0" dirty="0"/>
              <a:t> we hierbij gebruik van het geriatrisch bilan of het</a:t>
            </a:r>
            <a:r>
              <a:rPr lang="en-US" dirty="0"/>
              <a:t> comprehensive geriatric</a:t>
            </a:r>
            <a:r>
              <a:rPr lang="en-US" baseline="0" dirty="0"/>
              <a:t> assessment,  </a:t>
            </a:r>
            <a:r>
              <a:rPr lang="en-US" baseline="0" dirty="0" err="1"/>
              <a:t>kortweg</a:t>
            </a:r>
            <a:r>
              <a:rPr lang="en-US" baseline="0" dirty="0"/>
              <a:t> CGA </a:t>
            </a:r>
            <a:r>
              <a:rPr lang="en-US" baseline="0" dirty="0" err="1"/>
              <a:t>genoemd</a:t>
            </a:r>
            <a:r>
              <a:rPr lang="en-US" baseline="0" dirty="0"/>
              <a:t>. </a:t>
            </a:r>
            <a:r>
              <a:rPr lang="en-US" baseline="0" dirty="0" err="1"/>
              <a:t>Een</a:t>
            </a:r>
            <a:r>
              <a:rPr lang="en-US" baseline="0" dirty="0"/>
              <a:t> CGA is </a:t>
            </a:r>
            <a:r>
              <a:rPr lang="en-US" baseline="0" dirty="0" err="1"/>
              <a:t>een</a:t>
            </a:r>
            <a:r>
              <a:rPr lang="en-US" baseline="0" dirty="0"/>
              <a:t> </a:t>
            </a:r>
            <a:r>
              <a:rPr lang="en-US" baseline="0" dirty="0" err="1"/>
              <a:t>multidisciplinaire</a:t>
            </a:r>
            <a:r>
              <a:rPr lang="en-US" baseline="0" dirty="0"/>
              <a:t> </a:t>
            </a:r>
            <a:r>
              <a:rPr lang="en-US" baseline="0" dirty="0" err="1"/>
              <a:t>evaluatie</a:t>
            </a:r>
            <a:r>
              <a:rPr lang="en-US" baseline="0" dirty="0"/>
              <a:t>, </a:t>
            </a:r>
            <a:r>
              <a:rPr lang="en-US" baseline="0" dirty="0" err="1"/>
              <a:t>waarbij</a:t>
            </a:r>
            <a:r>
              <a:rPr lang="en-US" baseline="0" dirty="0"/>
              <a:t> </a:t>
            </a:r>
            <a:r>
              <a:rPr lang="en-US" baseline="0" dirty="0" err="1"/>
              <a:t>niet</a:t>
            </a:r>
            <a:r>
              <a:rPr lang="en-US" baseline="0" dirty="0"/>
              <a:t> </a:t>
            </a:r>
            <a:r>
              <a:rPr lang="en-US" baseline="0" dirty="0" err="1"/>
              <a:t>alleen</a:t>
            </a:r>
            <a:r>
              <a:rPr lang="en-US" baseline="0" dirty="0"/>
              <a:t> het </a:t>
            </a:r>
            <a:r>
              <a:rPr lang="en-US" baseline="0" dirty="0" err="1"/>
              <a:t>medische</a:t>
            </a:r>
            <a:r>
              <a:rPr lang="en-US" baseline="0" dirty="0"/>
              <a:t>, maar </a:t>
            </a:r>
            <a:r>
              <a:rPr lang="en-US" baseline="0" dirty="0" err="1"/>
              <a:t>ook</a:t>
            </a:r>
            <a:r>
              <a:rPr lang="en-US" baseline="0" dirty="0"/>
              <a:t> </a:t>
            </a:r>
            <a:r>
              <a:rPr lang="en-US" baseline="0" dirty="0" err="1"/>
              <a:t>psychische</a:t>
            </a:r>
            <a:r>
              <a:rPr lang="en-US" baseline="0" dirty="0"/>
              <a:t>, </a:t>
            </a:r>
            <a:r>
              <a:rPr lang="en-US" baseline="0" dirty="0" err="1"/>
              <a:t>functionele</a:t>
            </a:r>
            <a:r>
              <a:rPr lang="en-US" baseline="0" dirty="0"/>
              <a:t> </a:t>
            </a:r>
            <a:r>
              <a:rPr lang="en-US" baseline="0" dirty="0" err="1"/>
              <a:t>en</a:t>
            </a:r>
            <a:r>
              <a:rPr lang="en-US" baseline="0" dirty="0"/>
              <a:t> </a:t>
            </a:r>
            <a:r>
              <a:rPr lang="en-US" baseline="0" dirty="0" err="1"/>
              <a:t>sociale</a:t>
            </a:r>
            <a:r>
              <a:rPr lang="en-US" baseline="0" dirty="0"/>
              <a:t> </a:t>
            </a:r>
            <a:r>
              <a:rPr lang="en-US" baseline="0" dirty="0" err="1"/>
              <a:t>elementen</a:t>
            </a:r>
            <a:r>
              <a:rPr lang="en-US" baseline="0" dirty="0"/>
              <a:t> </a:t>
            </a:r>
            <a:r>
              <a:rPr lang="en-US" baseline="0" dirty="0" err="1"/>
              <a:t>worden</a:t>
            </a:r>
            <a:r>
              <a:rPr lang="en-US" baseline="0" dirty="0"/>
              <a:t> </a:t>
            </a:r>
            <a:r>
              <a:rPr lang="en-US" baseline="0" dirty="0" err="1"/>
              <a:t>bekeken</a:t>
            </a:r>
            <a:r>
              <a:rPr lang="en-US" baseline="0" dirty="0"/>
              <a:t>.</a:t>
            </a:r>
          </a:p>
          <a:p>
            <a:endParaRPr lang="en-US" baseline="0" dirty="0"/>
          </a:p>
        </p:txBody>
      </p:sp>
      <p:sp>
        <p:nvSpPr>
          <p:cNvPr id="4" name="Tijdelijke aanduiding voor dianummer 3"/>
          <p:cNvSpPr>
            <a:spLocks noGrp="1"/>
          </p:cNvSpPr>
          <p:nvPr>
            <p:ph type="sldNum" sz="quarter" idx="10"/>
          </p:nvPr>
        </p:nvSpPr>
        <p:spPr/>
        <p:txBody>
          <a:bodyPr/>
          <a:lstStyle/>
          <a:p>
            <a:fld id="{C72147BF-310D-425B-BC64-C87AB1B15D20}" type="slidenum">
              <a:rPr lang="nl-NL" altLang="nl-BE" smtClean="0"/>
              <a:pPr/>
              <a:t>13</a:t>
            </a:fld>
            <a:endParaRPr lang="nl-NL" altLang="nl-BE"/>
          </a:p>
        </p:txBody>
      </p:sp>
    </p:spTree>
    <p:extLst>
      <p:ext uri="{BB962C8B-B14F-4D97-AF65-F5344CB8AC3E}">
        <p14:creationId xmlns:p14="http://schemas.microsoft.com/office/powerpoint/2010/main" val="161839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Geriatric assessment </a:t>
            </a:r>
            <a:r>
              <a:rPr lang="nl-BE" dirty="0" err="1"/>
              <a:t>includes</a:t>
            </a:r>
            <a:r>
              <a:rPr lang="nl-BE" dirty="0"/>
              <a:t> a </a:t>
            </a:r>
            <a:r>
              <a:rPr lang="nl-BE" dirty="0" err="1"/>
              <a:t>thorogh</a:t>
            </a:r>
            <a:r>
              <a:rPr lang="nl-BE" dirty="0"/>
              <a:t> </a:t>
            </a:r>
            <a:r>
              <a:rPr lang="nl-BE" dirty="0" err="1"/>
              <a:t>examinatio</a:t>
            </a:r>
            <a:r>
              <a:rPr lang="nl-BE" dirty="0"/>
              <a:t> of </a:t>
            </a:r>
            <a:r>
              <a:rPr lang="nl-BE" dirty="0" err="1"/>
              <a:t>individual</a:t>
            </a:r>
            <a:r>
              <a:rPr lang="nl-BE" dirty="0"/>
              <a:t> </a:t>
            </a:r>
            <a:r>
              <a:rPr lang="nl-BE" dirty="0" err="1"/>
              <a:t>frailty</a:t>
            </a:r>
            <a:r>
              <a:rPr lang="nl-BE" dirty="0"/>
              <a:t> </a:t>
            </a:r>
            <a:r>
              <a:rPr lang="nl-BE" dirty="0" err="1"/>
              <a:t>domains</a:t>
            </a:r>
            <a:r>
              <a:rPr lang="nl-BE" dirty="0"/>
              <a:t> </a:t>
            </a:r>
            <a:r>
              <a:rPr lang="nl-BE" dirty="0" err="1"/>
              <a:t>using</a:t>
            </a:r>
            <a:r>
              <a:rPr lang="nl-BE" dirty="0"/>
              <a:t> separate </a:t>
            </a:r>
            <a:r>
              <a:rPr lang="nl-BE" dirty="0" err="1"/>
              <a:t>instruments</a:t>
            </a:r>
            <a:r>
              <a:rPr lang="nl-BE" dirty="0"/>
              <a:t>. </a:t>
            </a:r>
            <a:r>
              <a:rPr lang="en-US" sz="1800" b="0" i="0" u="none" strike="noStrike" baseline="0" dirty="0">
                <a:solidFill>
                  <a:srgbClr val="000000"/>
                </a:solidFill>
                <a:latin typeface="ScalaLancetPro"/>
              </a:rPr>
              <a:t>Therefore, geriatric assessment outputs values for each frailty domain rather than a single value across domains. </a:t>
            </a:r>
          </a:p>
          <a:p>
            <a:r>
              <a:rPr lang="en-US" sz="1800" b="1" i="0" u="none" strike="noStrike" baseline="0" dirty="0">
                <a:solidFill>
                  <a:srgbClr val="000000"/>
                </a:solidFill>
                <a:latin typeface="ScalaLancetPro"/>
              </a:rPr>
              <a:t>Notably, the acuity of the </a:t>
            </a:r>
            <a:r>
              <a:rPr lang="en-US" sz="1800" b="1" i="0" u="none" strike="noStrike" baseline="0" dirty="0" err="1">
                <a:solidFill>
                  <a:srgbClr val="000000"/>
                </a:solidFill>
                <a:latin typeface="ScalaLancetPro"/>
              </a:rPr>
              <a:t>haematological</a:t>
            </a:r>
            <a:r>
              <a:rPr lang="en-US" sz="1800" b="1" i="0" u="none" strike="noStrike" baseline="0" dirty="0">
                <a:solidFill>
                  <a:srgbClr val="000000"/>
                </a:solidFill>
                <a:latin typeface="ScalaLancetPro"/>
              </a:rPr>
              <a:t> illness of the patient can have a major effect on geriatric assessment results obtained with such tools. For example, in patients with poor current health status due to </a:t>
            </a:r>
            <a:r>
              <a:rPr lang="en-US" sz="1800" b="1" i="0" u="none" strike="noStrike" baseline="0" dirty="0" err="1">
                <a:solidFill>
                  <a:srgbClr val="000000"/>
                </a:solidFill>
                <a:latin typeface="ScalaLancetPro"/>
              </a:rPr>
              <a:t>haematological</a:t>
            </a:r>
            <a:r>
              <a:rPr lang="en-US" sz="1800" b="1" i="0" u="none" strike="noStrike" baseline="0" dirty="0">
                <a:solidFill>
                  <a:srgbClr val="000000"/>
                </a:solidFill>
                <a:latin typeface="ScalaLancetPro"/>
              </a:rPr>
              <a:t> cancer, geriatric assessment results might indicate that the cancer is highly pathological, although otherwise no higher-grade frailty background is present. Comparison with the previous</a:t>
            </a:r>
          </a:p>
          <a:p>
            <a:r>
              <a:rPr lang="en-US" sz="1800" b="1" i="0" u="none" strike="noStrike" baseline="0" dirty="0">
                <a:solidFill>
                  <a:srgbClr val="000000"/>
                </a:solidFill>
                <a:latin typeface="ScalaLancetPro"/>
              </a:rPr>
              <a:t>functional situation, therefore, is required for proper interpretation of geriatric assessment results.</a:t>
            </a:r>
            <a:endParaRPr lang="nl-BE" b="1" dirty="0"/>
          </a:p>
        </p:txBody>
      </p:sp>
      <p:sp>
        <p:nvSpPr>
          <p:cNvPr id="4" name="Tijdelijke aanduiding voor dianummer 3"/>
          <p:cNvSpPr>
            <a:spLocks noGrp="1"/>
          </p:cNvSpPr>
          <p:nvPr>
            <p:ph type="sldNum" sz="quarter" idx="5"/>
          </p:nvPr>
        </p:nvSpPr>
        <p:spPr/>
        <p:txBody>
          <a:bodyPr/>
          <a:lstStyle/>
          <a:p>
            <a:fld id="{F24ECA87-0C79-4922-A5F3-F5AA942F2F4E}" type="slidenum">
              <a:rPr lang="nl-BE" smtClean="0"/>
              <a:t>14</a:t>
            </a:fld>
            <a:endParaRPr lang="nl-BE"/>
          </a:p>
        </p:txBody>
      </p:sp>
    </p:spTree>
    <p:extLst>
      <p:ext uri="{BB962C8B-B14F-4D97-AF65-F5344CB8AC3E}">
        <p14:creationId xmlns:p14="http://schemas.microsoft.com/office/powerpoint/2010/main" val="47096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a:t>
            </a:r>
            <a:r>
              <a:rPr lang="nl-BE" baseline="0" dirty="0"/>
              <a:t> informatie die we verzamelen door middel van het</a:t>
            </a:r>
            <a:r>
              <a:rPr lang="nl-BE" dirty="0"/>
              <a:t> assessment moet ons toelaten patiënten op te delen in drie groepen, </a:t>
            </a:r>
            <a:r>
              <a:rPr lang="nl-BE" baseline="0" dirty="0"/>
              <a:t>met duidelijke verschillen in functionele reserves en residuele levensverwachting.  In dit proefschrift wordt onze populatie opgedeeld in fitte individuen, niet-fitte individuen en </a:t>
            </a:r>
            <a:r>
              <a:rPr lang="nl-BE" baseline="0" dirty="0" err="1"/>
              <a:t>fraile</a:t>
            </a:r>
            <a:r>
              <a:rPr lang="nl-BE" baseline="0" dirty="0"/>
              <a:t> of kwetsbare individuen. </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2147BF-310D-425B-BC64-C87AB1B15D20}" type="slidenum">
              <a:rPr kumimoji="0" lang="nl-NL" altLang="nl-B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l-NL" altLang="nl-B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29769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Master" Target="../slideMasters/slideMaster1.xml"/><Relationship Id="rId6" Type="http://schemas.openxmlformats.org/officeDocument/2006/relationships/hyperlink" Target="http://www.uzgent.be/" TargetMode="External"/><Relationship Id="rId5" Type="http://schemas.openxmlformats.org/officeDocument/2006/relationships/hyperlink" Target="http://www.twitter.com/uzgent" TargetMode="External"/><Relationship Id="rId4" Type="http://schemas.openxmlformats.org/officeDocument/2006/relationships/hyperlink" Target="http://www.facebook.com/uzgent"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0" name="Rechthoekige driehoek 29">
            <a:extLst>
              <a:ext uri="{FF2B5EF4-FFF2-40B4-BE49-F238E27FC236}">
                <a16:creationId xmlns:a16="http://schemas.microsoft.com/office/drawing/2014/main" id="{2ED39815-74D0-4FDC-A61F-7A25F766A500}"/>
              </a:ext>
            </a:extLst>
          </p:cNvPr>
          <p:cNvSpPr/>
          <p:nvPr userDrawn="1"/>
        </p:nvSpPr>
        <p:spPr>
          <a:xfrm flipH="1">
            <a:off x="9448800" y="4114800"/>
            <a:ext cx="2743200" cy="2743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a:extLst>
              <a:ext uri="{FF2B5EF4-FFF2-40B4-BE49-F238E27FC236}">
                <a16:creationId xmlns:a16="http://schemas.microsoft.com/office/drawing/2014/main" id="{635788E3-C96F-4A4E-9FAA-5764314D6A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7819" y="2743200"/>
            <a:ext cx="6622473" cy="1393117"/>
          </a:xfrm>
          <a:prstGeom prst="rect">
            <a:avLst/>
          </a:prstGeom>
        </p:spPr>
      </p:pic>
    </p:spTree>
    <p:extLst>
      <p:ext uri="{BB962C8B-B14F-4D97-AF65-F5344CB8AC3E}">
        <p14:creationId xmlns:p14="http://schemas.microsoft.com/office/powerpoint/2010/main" val="37315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UZ_Slot wi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3DC6E5E-B747-4686-8D45-F6B9F42484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0126" y="4987029"/>
            <a:ext cx="535350" cy="218733"/>
          </a:xfrm>
          <a:prstGeom prst="rect">
            <a:avLst/>
          </a:prstGeom>
        </p:spPr>
      </p:pic>
      <p:sp>
        <p:nvSpPr>
          <p:cNvPr id="5" name="Tijdelijke aanduiding voor tekst 4">
            <a:extLst>
              <a:ext uri="{FF2B5EF4-FFF2-40B4-BE49-F238E27FC236}">
                <a16:creationId xmlns:a16="http://schemas.microsoft.com/office/drawing/2014/main" id="{49DF1A7E-6C59-4E1A-AA08-AF4B5F90C628}"/>
              </a:ext>
            </a:extLst>
          </p:cNvPr>
          <p:cNvSpPr>
            <a:spLocks noGrp="1"/>
          </p:cNvSpPr>
          <p:nvPr>
            <p:ph type="body" sz="quarter" idx="13" hasCustomPrompt="1"/>
          </p:nvPr>
        </p:nvSpPr>
        <p:spPr>
          <a:xfrm>
            <a:off x="1379186" y="1431926"/>
            <a:ext cx="5014383" cy="172355"/>
          </a:xfrm>
        </p:spPr>
        <p:txBody>
          <a:bodyPr lIns="0" tIns="0" rIns="0" bIns="0">
            <a:spAutoFit/>
          </a:bodyPr>
          <a:lstStyle>
            <a:lvl1pPr marL="0" indent="0">
              <a:lnSpc>
                <a:spcPct val="70000"/>
              </a:lnSpc>
              <a:buFontTx/>
              <a:buNone/>
              <a:defRPr sz="1600" cap="all" baseline="0">
                <a:solidFill>
                  <a:schemeClr val="bg2"/>
                </a:solidFill>
              </a:defRPr>
            </a:lvl1pPr>
          </a:lstStyle>
          <a:p>
            <a:pPr lvl="0"/>
            <a:r>
              <a:rPr lang="nl-NL" dirty="0"/>
              <a:t>NAAM AUTEUR</a:t>
            </a:r>
          </a:p>
        </p:txBody>
      </p:sp>
      <p:sp>
        <p:nvSpPr>
          <p:cNvPr id="6" name="Rechthoek 5">
            <a:extLst>
              <a:ext uri="{FF2B5EF4-FFF2-40B4-BE49-F238E27FC236}">
                <a16:creationId xmlns:a16="http://schemas.microsoft.com/office/drawing/2014/main" id="{78DE9232-76D5-4D9D-A9C6-901C73CF445B}"/>
              </a:ext>
            </a:extLst>
          </p:cNvPr>
          <p:cNvSpPr/>
          <p:nvPr userDrawn="1"/>
        </p:nvSpPr>
        <p:spPr>
          <a:xfrm>
            <a:off x="1835573" y="1625601"/>
            <a:ext cx="6096000" cy="517065"/>
          </a:xfrm>
          <a:prstGeom prst="rect">
            <a:avLst/>
          </a:prstGeom>
        </p:spPr>
        <p:txBody>
          <a:bodyPr lIns="0" tIns="0" rIns="0" bIns="0">
            <a:spAutoFit/>
          </a:bodyPr>
          <a:lstStyle/>
          <a:p>
            <a:pPr lvl="0">
              <a:lnSpc>
                <a:spcPct val="120000"/>
              </a:lnSpc>
            </a:pPr>
            <a:r>
              <a:rPr lang="nl-NL" sz="1400" dirty="0"/>
              <a:t>Functie</a:t>
            </a:r>
          </a:p>
          <a:p>
            <a:pPr lvl="0">
              <a:lnSpc>
                <a:spcPct val="120000"/>
              </a:lnSpc>
            </a:pPr>
            <a:r>
              <a:rPr lang="nl-NL" sz="1400" dirty="0"/>
              <a:t>Afdeling of dienst</a:t>
            </a:r>
            <a:endParaRPr lang="nl-BE" sz="1400" dirty="0"/>
          </a:p>
        </p:txBody>
      </p:sp>
      <p:sp>
        <p:nvSpPr>
          <p:cNvPr id="22" name="Rechthoek 21">
            <a:extLst>
              <a:ext uri="{FF2B5EF4-FFF2-40B4-BE49-F238E27FC236}">
                <a16:creationId xmlns:a16="http://schemas.microsoft.com/office/drawing/2014/main" id="{3E423A0E-1C27-4821-BFB5-DA3AB0BE4053}"/>
              </a:ext>
            </a:extLst>
          </p:cNvPr>
          <p:cNvSpPr/>
          <p:nvPr userDrawn="1"/>
        </p:nvSpPr>
        <p:spPr>
          <a:xfrm>
            <a:off x="1380570" y="3092460"/>
            <a:ext cx="6096000" cy="1034129"/>
          </a:xfrm>
          <a:prstGeom prst="rect">
            <a:avLst/>
          </a:prstGeom>
        </p:spPr>
        <p:txBody>
          <a:bodyPr lIns="0" tIns="0" rIns="0" bIns="0">
            <a:spAutoFit/>
          </a:bodyPr>
          <a:lstStyle/>
          <a:p>
            <a:pPr lvl="0">
              <a:lnSpc>
                <a:spcPct val="120000"/>
              </a:lnSpc>
            </a:pPr>
            <a:r>
              <a:rPr lang="nl-NL" sz="1400" dirty="0">
                <a:solidFill>
                  <a:schemeClr val="bg2"/>
                </a:solidFill>
              </a:rPr>
              <a:t>Universitair Ziekenhuis Gent</a:t>
            </a:r>
          </a:p>
          <a:p>
            <a:pPr lvl="0">
              <a:lnSpc>
                <a:spcPct val="120000"/>
              </a:lnSpc>
            </a:pPr>
            <a:r>
              <a:rPr lang="nl-NL" sz="1400" dirty="0">
                <a:solidFill>
                  <a:schemeClr val="bg2"/>
                </a:solidFill>
              </a:rPr>
              <a:t>C. Heymanslaan 10  |  B 9000 Gent</a:t>
            </a:r>
          </a:p>
          <a:p>
            <a:pPr lvl="0">
              <a:lnSpc>
                <a:spcPct val="120000"/>
              </a:lnSpc>
            </a:pPr>
            <a:r>
              <a:rPr lang="nl-NL" sz="1400" dirty="0">
                <a:solidFill>
                  <a:schemeClr val="bg2"/>
                </a:solidFill>
              </a:rPr>
              <a:t>T +32 (0)9 332 21 11</a:t>
            </a:r>
          </a:p>
          <a:p>
            <a:pPr lvl="0">
              <a:lnSpc>
                <a:spcPct val="120000"/>
              </a:lnSpc>
            </a:pPr>
            <a:r>
              <a:rPr lang="nl-NL" sz="1400" dirty="0">
                <a:solidFill>
                  <a:schemeClr val="bg2"/>
                </a:solidFill>
              </a:rPr>
              <a:t>E info@uzgent.be</a:t>
            </a:r>
          </a:p>
        </p:txBody>
      </p:sp>
      <p:sp>
        <p:nvSpPr>
          <p:cNvPr id="7" name="Rechthoek 6">
            <a:extLst>
              <a:ext uri="{FF2B5EF4-FFF2-40B4-BE49-F238E27FC236}">
                <a16:creationId xmlns:a16="http://schemas.microsoft.com/office/drawing/2014/main" id="{94C19602-7785-4FE6-A34B-64AA73A13D9B}"/>
              </a:ext>
            </a:extLst>
          </p:cNvPr>
          <p:cNvSpPr/>
          <p:nvPr userDrawn="1"/>
        </p:nvSpPr>
        <p:spPr>
          <a:xfrm>
            <a:off x="1380570" y="4350916"/>
            <a:ext cx="6096000" cy="535531"/>
          </a:xfrm>
          <a:prstGeom prst="rect">
            <a:avLst/>
          </a:prstGeom>
        </p:spPr>
        <p:txBody>
          <a:bodyPr lIns="0" tIns="0" rIns="0" bIns="0">
            <a:spAutoFit/>
          </a:bodyPr>
          <a:lstStyle/>
          <a:p>
            <a:pPr lvl="0">
              <a:lnSpc>
                <a:spcPct val="120000"/>
              </a:lnSpc>
            </a:pPr>
            <a:r>
              <a:rPr lang="nl-NL" sz="1400" b="1" dirty="0">
                <a:solidFill>
                  <a:schemeClr val="bg2"/>
                </a:solidFill>
              </a:rPr>
              <a:t>www.uzgent.be</a:t>
            </a:r>
          </a:p>
          <a:p>
            <a:pPr lvl="0">
              <a:lnSpc>
                <a:spcPct val="120000"/>
              </a:lnSpc>
            </a:pPr>
            <a:r>
              <a:rPr lang="nl-NL" sz="1500" dirty="0">
                <a:solidFill>
                  <a:schemeClr val="bg2"/>
                </a:solidFill>
              </a:rPr>
              <a:t>Volg ons op</a:t>
            </a:r>
            <a:endParaRPr lang="nl-BE" sz="1500" dirty="0">
              <a:solidFill>
                <a:schemeClr val="bg2"/>
              </a:solidFill>
            </a:endParaRPr>
          </a:p>
        </p:txBody>
      </p:sp>
      <p:cxnSp>
        <p:nvCxnSpPr>
          <p:cNvPr id="15" name="Rechte verbindingslijn 14">
            <a:extLst>
              <a:ext uri="{FF2B5EF4-FFF2-40B4-BE49-F238E27FC236}">
                <a16:creationId xmlns:a16="http://schemas.microsoft.com/office/drawing/2014/main" id="{B5492530-2A1C-4F57-85A8-EE12DA645473}"/>
              </a:ext>
            </a:extLst>
          </p:cNvPr>
          <p:cNvCxnSpPr/>
          <p:nvPr userDrawn="1"/>
        </p:nvCxnSpPr>
        <p:spPr>
          <a:xfrm>
            <a:off x="1372412" y="2985135"/>
            <a:ext cx="923405" cy="0"/>
          </a:xfrm>
          <a:prstGeom prst="line">
            <a:avLst/>
          </a:prstGeom>
          <a:ln w="3048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ijdelijke aanduiding voor tekst 23">
            <a:extLst>
              <a:ext uri="{FF2B5EF4-FFF2-40B4-BE49-F238E27FC236}">
                <a16:creationId xmlns:a16="http://schemas.microsoft.com/office/drawing/2014/main" id="{1552F705-E01E-4CA1-9D66-FF8766F99923}"/>
              </a:ext>
            </a:extLst>
          </p:cNvPr>
          <p:cNvSpPr>
            <a:spLocks noGrp="1"/>
          </p:cNvSpPr>
          <p:nvPr>
            <p:ph type="body" sz="quarter" idx="14" hasCustomPrompt="1"/>
          </p:nvPr>
        </p:nvSpPr>
        <p:spPr>
          <a:xfrm>
            <a:off x="1379185" y="1665327"/>
            <a:ext cx="4809067" cy="193899"/>
          </a:xfrm>
        </p:spPr>
        <p:txBody>
          <a:bodyPr lIns="0" tIns="0" rIns="0" bIns="0">
            <a:spAutoFit/>
          </a:bodyPr>
          <a:lstStyle>
            <a:lvl1pPr marL="0" indent="0">
              <a:buFontTx/>
              <a:buNone/>
              <a:defRPr sz="1400">
                <a:solidFill>
                  <a:schemeClr val="bg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Functie</a:t>
            </a:r>
          </a:p>
        </p:txBody>
      </p:sp>
      <p:sp>
        <p:nvSpPr>
          <p:cNvPr id="25" name="Tijdelijke aanduiding voor tekst 23">
            <a:extLst>
              <a:ext uri="{FF2B5EF4-FFF2-40B4-BE49-F238E27FC236}">
                <a16:creationId xmlns:a16="http://schemas.microsoft.com/office/drawing/2014/main" id="{1D888951-C946-4A05-B397-97ED8E52FD8C}"/>
              </a:ext>
            </a:extLst>
          </p:cNvPr>
          <p:cNvSpPr>
            <a:spLocks noGrp="1"/>
          </p:cNvSpPr>
          <p:nvPr>
            <p:ph type="body" sz="quarter" idx="15" hasCustomPrompt="1"/>
          </p:nvPr>
        </p:nvSpPr>
        <p:spPr>
          <a:xfrm>
            <a:off x="1379185" y="1923035"/>
            <a:ext cx="4809067" cy="193899"/>
          </a:xfrm>
        </p:spPr>
        <p:txBody>
          <a:bodyPr lIns="0" tIns="0" rIns="0" bIns="0">
            <a:spAutoFit/>
          </a:bodyPr>
          <a:lstStyle>
            <a:lvl1pPr marL="0" indent="0">
              <a:buFontTx/>
              <a:buNone/>
              <a:defRPr sz="1400">
                <a:solidFill>
                  <a:schemeClr val="bg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Afdeling of dienst</a:t>
            </a:r>
          </a:p>
        </p:txBody>
      </p:sp>
      <p:sp>
        <p:nvSpPr>
          <p:cNvPr id="12" name="Rechthoekige driehoek 11">
            <a:extLst>
              <a:ext uri="{FF2B5EF4-FFF2-40B4-BE49-F238E27FC236}">
                <a16:creationId xmlns:a16="http://schemas.microsoft.com/office/drawing/2014/main" id="{05BE4AAA-8A44-41D9-AB70-AEADBBF16257}"/>
              </a:ext>
            </a:extLst>
          </p:cNvPr>
          <p:cNvSpPr/>
          <p:nvPr userDrawn="1"/>
        </p:nvSpPr>
        <p:spPr>
          <a:xfrm flipH="1">
            <a:off x="9448800" y="2754549"/>
            <a:ext cx="2743200" cy="2743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C9EFB101-AE79-4E01-AFCA-A0BE0D5713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183" y="5759570"/>
            <a:ext cx="2622423" cy="551659"/>
          </a:xfrm>
          <a:prstGeom prst="rect">
            <a:avLst/>
          </a:prstGeom>
        </p:spPr>
      </p:pic>
      <p:sp>
        <p:nvSpPr>
          <p:cNvPr id="13" name="Rechthoek 12">
            <a:hlinkClick r:id="rId4"/>
            <a:extLst>
              <a:ext uri="{FF2B5EF4-FFF2-40B4-BE49-F238E27FC236}">
                <a16:creationId xmlns:a16="http://schemas.microsoft.com/office/drawing/2014/main" id="{2B826DB3-001A-40F8-8252-DBC3DAC8AEF3}"/>
              </a:ext>
            </a:extLst>
          </p:cNvPr>
          <p:cNvSpPr/>
          <p:nvPr userDrawn="1"/>
        </p:nvSpPr>
        <p:spPr>
          <a:xfrm>
            <a:off x="1272540" y="4884420"/>
            <a:ext cx="289560" cy="44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hlinkClick r:id="rId5"/>
            <a:extLst>
              <a:ext uri="{FF2B5EF4-FFF2-40B4-BE49-F238E27FC236}">
                <a16:creationId xmlns:a16="http://schemas.microsoft.com/office/drawing/2014/main" id="{5C8BB931-9D63-4F62-89C6-19BF86B4F26A}"/>
              </a:ext>
            </a:extLst>
          </p:cNvPr>
          <p:cNvSpPr/>
          <p:nvPr userDrawn="1"/>
        </p:nvSpPr>
        <p:spPr>
          <a:xfrm>
            <a:off x="1633156" y="4873266"/>
            <a:ext cx="289560" cy="44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a:hlinkClick r:id="rId6"/>
            <a:extLst>
              <a:ext uri="{FF2B5EF4-FFF2-40B4-BE49-F238E27FC236}">
                <a16:creationId xmlns:a16="http://schemas.microsoft.com/office/drawing/2014/main" id="{F1C1FF58-3390-4695-B762-7AA5C3773043}"/>
              </a:ext>
            </a:extLst>
          </p:cNvPr>
          <p:cNvSpPr/>
          <p:nvPr userDrawn="1"/>
        </p:nvSpPr>
        <p:spPr>
          <a:xfrm>
            <a:off x="1343596" y="4316603"/>
            <a:ext cx="1343724" cy="308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5867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Z_Grid">
    <p:spTree>
      <p:nvGrpSpPr>
        <p:cNvPr id="1" name=""/>
        <p:cNvGrpSpPr/>
        <p:nvPr/>
      </p:nvGrpSpPr>
      <p:grpSpPr>
        <a:xfrm>
          <a:off x="0" y="0"/>
          <a:ext cx="0" cy="0"/>
          <a:chOff x="0" y="0"/>
          <a:chExt cx="0" cy="0"/>
        </a:xfrm>
      </p:grpSpPr>
      <p:grpSp>
        <p:nvGrpSpPr>
          <p:cNvPr id="35" name="Groep 34">
            <a:extLst>
              <a:ext uri="{FF2B5EF4-FFF2-40B4-BE49-F238E27FC236}">
                <a16:creationId xmlns:a16="http://schemas.microsoft.com/office/drawing/2014/main" id="{AD9038F5-26C9-414B-B7B8-33E14927784D}"/>
              </a:ext>
            </a:extLst>
          </p:cNvPr>
          <p:cNvGrpSpPr/>
          <p:nvPr userDrawn="1"/>
        </p:nvGrpSpPr>
        <p:grpSpPr>
          <a:xfrm>
            <a:off x="-2135" y="0"/>
            <a:ext cx="12194135" cy="6869347"/>
            <a:chOff x="-2135" y="0"/>
            <a:chExt cx="12194135" cy="6869347"/>
          </a:xfrm>
        </p:grpSpPr>
        <p:cxnSp>
          <p:nvCxnSpPr>
            <p:cNvPr id="18" name="Rechte verbindingslijn 17">
              <a:extLst>
                <a:ext uri="{FF2B5EF4-FFF2-40B4-BE49-F238E27FC236}">
                  <a16:creationId xmlns:a16="http://schemas.microsoft.com/office/drawing/2014/main" id="{A19EA6F8-3A16-40B3-A053-71C0E19F79BE}"/>
                </a:ext>
              </a:extLst>
            </p:cNvPr>
            <p:cNvCxnSpPr>
              <a:cxnSpLocks/>
            </p:cNvCxnSpPr>
            <p:nvPr userDrawn="1"/>
          </p:nvCxnSpPr>
          <p:spPr>
            <a:xfrm flipH="1">
              <a:off x="2" y="2734654"/>
              <a:ext cx="12191998" cy="1513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089B0BAA-D227-4FA2-8ACC-B5B5E487AF94}"/>
                </a:ext>
              </a:extLst>
            </p:cNvPr>
            <p:cNvCxnSpPr>
              <a:cxnSpLocks/>
            </p:cNvCxnSpPr>
            <p:nvPr userDrawn="1"/>
          </p:nvCxnSpPr>
          <p:spPr>
            <a:xfrm flipH="1">
              <a:off x="0" y="4119563"/>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06B20C8-CF37-45CB-A276-0A1D6A7B7426}"/>
                </a:ext>
              </a:extLst>
            </p:cNvPr>
            <p:cNvCxnSpPr>
              <a:cxnSpLocks/>
            </p:cNvCxnSpPr>
            <p:nvPr userDrawn="1"/>
          </p:nvCxnSpPr>
          <p:spPr>
            <a:xfrm>
              <a:off x="4110586" y="0"/>
              <a:ext cx="0" cy="68693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D13172E6-B910-4C19-AC05-CD1A87D5E092}"/>
                </a:ext>
              </a:extLst>
            </p:cNvPr>
            <p:cNvCxnSpPr>
              <a:cxnSpLocks/>
            </p:cNvCxnSpPr>
            <p:nvPr userDrawn="1"/>
          </p:nvCxnSpPr>
          <p:spPr>
            <a:xfrm>
              <a:off x="5481147" y="0"/>
              <a:ext cx="0" cy="68693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790BC096-1F74-4684-AFAB-39DACDBF5324}"/>
                </a:ext>
              </a:extLst>
            </p:cNvPr>
            <p:cNvCxnSpPr>
              <a:cxnSpLocks/>
            </p:cNvCxnSpPr>
            <p:nvPr userDrawn="1"/>
          </p:nvCxnSpPr>
          <p:spPr>
            <a:xfrm>
              <a:off x="6851708" y="0"/>
              <a:ext cx="0" cy="68693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9B2E575F-4738-422A-8CE5-C94170ADED8C}"/>
                </a:ext>
              </a:extLst>
            </p:cNvPr>
            <p:cNvCxnSpPr>
              <a:cxnSpLocks/>
            </p:cNvCxnSpPr>
            <p:nvPr userDrawn="1"/>
          </p:nvCxnSpPr>
          <p:spPr>
            <a:xfrm>
              <a:off x="8221230" y="0"/>
              <a:ext cx="0" cy="685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27FF9154-0A20-4139-8894-179F44483AE9}"/>
                </a:ext>
              </a:extLst>
            </p:cNvPr>
            <p:cNvCxnSpPr>
              <a:cxnSpLocks/>
            </p:cNvCxnSpPr>
            <p:nvPr userDrawn="1"/>
          </p:nvCxnSpPr>
          <p:spPr>
            <a:xfrm flipH="1">
              <a:off x="-2134" y="5497749"/>
              <a:ext cx="1219413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6ABA965F-0D12-4F1C-A2E8-1B309560DA1A}"/>
                </a:ext>
              </a:extLst>
            </p:cNvPr>
            <p:cNvCxnSpPr>
              <a:cxnSpLocks/>
            </p:cNvCxnSpPr>
            <p:nvPr userDrawn="1"/>
          </p:nvCxnSpPr>
          <p:spPr>
            <a:xfrm flipH="1">
              <a:off x="-2135" y="1375452"/>
              <a:ext cx="121941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79821A10-7086-407B-8081-ED294A2EF940}"/>
                </a:ext>
              </a:extLst>
            </p:cNvPr>
            <p:cNvCxnSpPr>
              <a:cxnSpLocks/>
            </p:cNvCxnSpPr>
            <p:nvPr userDrawn="1"/>
          </p:nvCxnSpPr>
          <p:spPr>
            <a:xfrm>
              <a:off x="1368425" y="0"/>
              <a:ext cx="0" cy="685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991B87DB-CB08-4490-84D4-9EE1274544E3}"/>
                </a:ext>
              </a:extLst>
            </p:cNvPr>
            <p:cNvCxnSpPr>
              <a:cxnSpLocks/>
            </p:cNvCxnSpPr>
            <p:nvPr userDrawn="1"/>
          </p:nvCxnSpPr>
          <p:spPr>
            <a:xfrm>
              <a:off x="2740025" y="0"/>
              <a:ext cx="0" cy="68693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5E82ACE-1EFC-40DD-BC2C-65881D7320ED}"/>
                </a:ext>
              </a:extLst>
            </p:cNvPr>
            <p:cNvCxnSpPr>
              <a:cxnSpLocks/>
            </p:cNvCxnSpPr>
            <p:nvPr userDrawn="1"/>
          </p:nvCxnSpPr>
          <p:spPr>
            <a:xfrm>
              <a:off x="9602179" y="11347"/>
              <a:ext cx="0" cy="685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6037D7D2-94A5-4DF5-9333-F4899061433E}"/>
                </a:ext>
              </a:extLst>
            </p:cNvPr>
            <p:cNvCxnSpPr>
              <a:cxnSpLocks/>
            </p:cNvCxnSpPr>
            <p:nvPr userDrawn="1"/>
          </p:nvCxnSpPr>
          <p:spPr>
            <a:xfrm>
              <a:off x="10972181" y="0"/>
              <a:ext cx="0" cy="685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621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F551B-624A-4B10-BA5D-03FE73B79977}"/>
              </a:ext>
            </a:extLst>
          </p:cNvPr>
          <p:cNvSpPr>
            <a:spLocks noGrp="1"/>
          </p:cNvSpPr>
          <p:nvPr>
            <p:ph type="title"/>
          </p:nvPr>
        </p:nvSpPr>
        <p:spPr/>
        <p:txBody>
          <a:bodyPr/>
          <a:lstStyle/>
          <a:p>
            <a:r>
              <a:rPr lang="nl-NL"/>
              <a:t>Klik om de stijl te bewerken</a:t>
            </a:r>
            <a:endParaRPr lang="nl-BE" dirty="0"/>
          </a:p>
        </p:txBody>
      </p:sp>
      <p:sp>
        <p:nvSpPr>
          <p:cNvPr id="3" name="Tijdelijke aanduiding voor inhoud 2">
            <a:extLst>
              <a:ext uri="{FF2B5EF4-FFF2-40B4-BE49-F238E27FC236}">
                <a16:creationId xmlns:a16="http://schemas.microsoft.com/office/drawing/2014/main" id="{AD20B0FE-C19C-45D9-A418-3BA4E387AF22}"/>
              </a:ext>
            </a:extLst>
          </p:cNvPr>
          <p:cNvSpPr>
            <a:spLocks noGrp="1"/>
          </p:cNvSpPr>
          <p:nvPr>
            <p:ph idx="1"/>
          </p:nvPr>
        </p:nvSpPr>
        <p:spPr/>
        <p:txBody>
          <a:bodyPr/>
          <a:lstStyle>
            <a:lvl1pPr marL="171450" indent="-171450">
              <a:buClr>
                <a:schemeClr val="bg2"/>
              </a:buClr>
              <a:buFont typeface="Webdings" panose="05030102010509060703" pitchFamily="18" charset="2"/>
              <a:buChar char="4"/>
              <a:defRPr>
                <a:solidFill>
                  <a:schemeClr val="bg1"/>
                </a:solidFill>
              </a:defRPr>
            </a:lvl1pPr>
            <a:lvl2pPr marL="514350" indent="-171450">
              <a:buClr>
                <a:schemeClr val="bg2"/>
              </a:buClr>
              <a:buFont typeface="Webdings" panose="05030102010509060703" pitchFamily="18" charset="2"/>
              <a:buChar char="4"/>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voettekst 4">
            <a:extLst>
              <a:ext uri="{FF2B5EF4-FFF2-40B4-BE49-F238E27FC236}">
                <a16:creationId xmlns:a16="http://schemas.microsoft.com/office/drawing/2014/main" id="{062173CF-82B6-4DE4-9A78-A3B537B66B5E}"/>
              </a:ext>
            </a:extLst>
          </p:cNvPr>
          <p:cNvSpPr>
            <a:spLocks noGrp="1"/>
          </p:cNvSpPr>
          <p:nvPr>
            <p:ph type="ftr" sz="quarter" idx="11"/>
          </p:nvPr>
        </p:nvSpPr>
        <p:spPr/>
        <p:txBody>
          <a:bodyPr/>
          <a:lstStyle/>
          <a:p>
            <a:r>
              <a:rPr lang="nl-BE"/>
              <a:t>Voettekst</a:t>
            </a:r>
          </a:p>
        </p:txBody>
      </p:sp>
      <p:sp>
        <p:nvSpPr>
          <p:cNvPr id="6" name="Tijdelijke aanduiding voor dianummer 5">
            <a:extLst>
              <a:ext uri="{FF2B5EF4-FFF2-40B4-BE49-F238E27FC236}">
                <a16:creationId xmlns:a16="http://schemas.microsoft.com/office/drawing/2014/main" id="{604C0C65-AE94-4D3D-B834-84BF51A3694B}"/>
              </a:ext>
            </a:extLst>
          </p:cNvPr>
          <p:cNvSpPr>
            <a:spLocks noGrp="1"/>
          </p:cNvSpPr>
          <p:nvPr>
            <p:ph type="sldNum" sz="quarter" idx="12"/>
          </p:nvPr>
        </p:nvSpPr>
        <p:spPr/>
        <p:txBody>
          <a:bodyPr/>
          <a:lstStyle/>
          <a:p>
            <a:fld id="{C9A8A351-5C7C-4395-AC7F-763D97B6BE0B}" type="slidenum">
              <a:rPr lang="nl-BE" smtClean="0"/>
              <a:pPr/>
              <a:t>‹nr.›</a:t>
            </a:fld>
            <a:r>
              <a:rPr lang="nl-BE" dirty="0"/>
              <a:t> </a:t>
            </a:r>
            <a:r>
              <a:rPr lang="nl-BE" dirty="0">
                <a:solidFill>
                  <a:schemeClr val="bg2"/>
                </a:solidFill>
              </a:rPr>
              <a:t>/</a:t>
            </a:r>
            <a:endParaRPr lang="nl-BE" dirty="0"/>
          </a:p>
        </p:txBody>
      </p:sp>
      <p:sp>
        <p:nvSpPr>
          <p:cNvPr id="7" name="Rechthoekige driehoek 6">
            <a:extLst>
              <a:ext uri="{FF2B5EF4-FFF2-40B4-BE49-F238E27FC236}">
                <a16:creationId xmlns:a16="http://schemas.microsoft.com/office/drawing/2014/main" id="{0D1E82EB-A95C-4E38-B4F3-95DC6E2E8E97}"/>
              </a:ext>
            </a:extLst>
          </p:cNvPr>
          <p:cNvSpPr/>
          <p:nvPr userDrawn="1"/>
        </p:nvSpPr>
        <p:spPr>
          <a:xfrm flipH="1">
            <a:off x="10823575" y="5482800"/>
            <a:ext cx="13752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71815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Leeg">
    <p:bg>
      <p:bgPr>
        <a:solidFill>
          <a:schemeClr val="tx1"/>
        </a:solidFill>
        <a:effectLst/>
      </p:bgPr>
    </p:bg>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9E5CDDB4-1EA1-4CFC-ABA6-F6550EDDE01C}"/>
              </a:ext>
            </a:extLst>
          </p:cNvPr>
          <p:cNvSpPr>
            <a:spLocks noGrp="1"/>
          </p:cNvSpPr>
          <p:nvPr>
            <p:ph type="ftr" sz="quarter" idx="11"/>
          </p:nvPr>
        </p:nvSpPr>
        <p:spPr/>
        <p:txBody>
          <a:bodyPr/>
          <a:lstStyle/>
          <a:p>
            <a:r>
              <a:rPr lang="nl-BE"/>
              <a:t>Voettekst</a:t>
            </a:r>
          </a:p>
        </p:txBody>
      </p:sp>
      <p:sp>
        <p:nvSpPr>
          <p:cNvPr id="4" name="Tijdelijke aanduiding voor dianummer 3">
            <a:extLst>
              <a:ext uri="{FF2B5EF4-FFF2-40B4-BE49-F238E27FC236}">
                <a16:creationId xmlns:a16="http://schemas.microsoft.com/office/drawing/2014/main" id="{0367A459-C217-4DEF-A756-6790FE425428}"/>
              </a:ext>
            </a:extLst>
          </p:cNvPr>
          <p:cNvSpPr>
            <a:spLocks noGrp="1"/>
          </p:cNvSpPr>
          <p:nvPr>
            <p:ph type="sldNum" sz="quarter" idx="12"/>
          </p:nvPr>
        </p:nvSpPr>
        <p:spPr/>
        <p:txBody>
          <a:bodyPr/>
          <a:lstStyle/>
          <a:p>
            <a:fld id="{C9A8A351-5C7C-4395-AC7F-763D97B6BE0B}" type="slidenum">
              <a:rPr lang="nl-BE" smtClean="0"/>
              <a:pPr/>
              <a:t>‹nr.›</a:t>
            </a:fld>
            <a:r>
              <a:rPr lang="nl-BE" dirty="0"/>
              <a:t> </a:t>
            </a:r>
            <a:r>
              <a:rPr lang="nl-BE" dirty="0">
                <a:solidFill>
                  <a:schemeClr val="bg2"/>
                </a:solidFill>
              </a:rPr>
              <a:t>/</a:t>
            </a:r>
            <a:endParaRPr lang="nl-BE" dirty="0"/>
          </a:p>
        </p:txBody>
      </p:sp>
      <p:sp>
        <p:nvSpPr>
          <p:cNvPr id="6" name="Rechthoekige driehoek 5">
            <a:extLst>
              <a:ext uri="{FF2B5EF4-FFF2-40B4-BE49-F238E27FC236}">
                <a16:creationId xmlns:a16="http://schemas.microsoft.com/office/drawing/2014/main" id="{F829B8D2-2A74-47A0-9C5B-46C4A4654738}"/>
              </a:ext>
            </a:extLst>
          </p:cNvPr>
          <p:cNvSpPr/>
          <p:nvPr userDrawn="1"/>
        </p:nvSpPr>
        <p:spPr>
          <a:xfrm flipH="1">
            <a:off x="10823575" y="5482800"/>
            <a:ext cx="13752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12216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D9CF5-3DFB-4849-B91C-D2EA7669C45C}"/>
              </a:ext>
            </a:extLst>
          </p:cNvPr>
          <p:cNvSpPr>
            <a:spLocks noGrp="1"/>
          </p:cNvSpPr>
          <p:nvPr>
            <p:ph type="title"/>
          </p:nvPr>
        </p:nvSpPr>
        <p:spPr>
          <a:xfrm>
            <a:off x="831851" y="1709740"/>
            <a:ext cx="10515600" cy="2852737"/>
          </a:xfrm>
        </p:spPr>
        <p:txBody>
          <a:bodyPr anchor="b"/>
          <a:lstStyle>
            <a:lvl1pPr>
              <a:defRPr sz="4500"/>
            </a:lvl1p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2AA244AE-C3C7-497B-8949-F31BD6D3754C}"/>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modelstijlen te bewerken</a:t>
            </a:r>
          </a:p>
        </p:txBody>
      </p:sp>
      <p:sp>
        <p:nvSpPr>
          <p:cNvPr id="5" name="Tijdelijke aanduiding voor voettekst 4">
            <a:extLst>
              <a:ext uri="{FF2B5EF4-FFF2-40B4-BE49-F238E27FC236}">
                <a16:creationId xmlns:a16="http://schemas.microsoft.com/office/drawing/2014/main" id="{D30792B3-4E27-4270-84F9-2FD4C8C5EBB3}"/>
              </a:ext>
            </a:extLst>
          </p:cNvPr>
          <p:cNvSpPr>
            <a:spLocks noGrp="1"/>
          </p:cNvSpPr>
          <p:nvPr>
            <p:ph type="ftr" sz="quarter" idx="11"/>
          </p:nvPr>
        </p:nvSpPr>
        <p:spPr/>
        <p:txBody>
          <a:bodyPr/>
          <a:lstStyle/>
          <a:p>
            <a:r>
              <a:rPr lang="nl-BE"/>
              <a:t>Voettekst</a:t>
            </a:r>
          </a:p>
        </p:txBody>
      </p:sp>
      <p:sp>
        <p:nvSpPr>
          <p:cNvPr id="6" name="Tijdelijke aanduiding voor dianummer 5">
            <a:extLst>
              <a:ext uri="{FF2B5EF4-FFF2-40B4-BE49-F238E27FC236}">
                <a16:creationId xmlns:a16="http://schemas.microsoft.com/office/drawing/2014/main" id="{4F257EFC-E968-4579-B49A-3475CF222D72}"/>
              </a:ext>
            </a:extLst>
          </p:cNvPr>
          <p:cNvSpPr>
            <a:spLocks noGrp="1"/>
          </p:cNvSpPr>
          <p:nvPr>
            <p:ph type="sldNum" sz="quarter" idx="12"/>
          </p:nvPr>
        </p:nvSpPr>
        <p:spPr/>
        <p:txBody>
          <a:bodyPr/>
          <a:lstStyle/>
          <a:p>
            <a:fld id="{C9A8A351-5C7C-4395-AC7F-763D97B6BE0B}" type="slidenum">
              <a:rPr lang="nl-BE" smtClean="0"/>
              <a:pPr/>
              <a:t>‹nr.›</a:t>
            </a:fld>
            <a:r>
              <a:rPr lang="nl-BE" dirty="0"/>
              <a:t> </a:t>
            </a:r>
            <a:r>
              <a:rPr lang="nl-BE" dirty="0">
                <a:solidFill>
                  <a:schemeClr val="bg2"/>
                </a:solidFill>
              </a:rPr>
              <a:t>/</a:t>
            </a:r>
            <a:endParaRPr lang="nl-BE" dirty="0"/>
          </a:p>
        </p:txBody>
      </p:sp>
      <p:sp>
        <p:nvSpPr>
          <p:cNvPr id="8" name="Rechthoekige driehoek 7">
            <a:extLst>
              <a:ext uri="{FF2B5EF4-FFF2-40B4-BE49-F238E27FC236}">
                <a16:creationId xmlns:a16="http://schemas.microsoft.com/office/drawing/2014/main" id="{39D717D6-9376-4E69-B7BC-EB402131C48E}"/>
              </a:ext>
            </a:extLst>
          </p:cNvPr>
          <p:cNvSpPr/>
          <p:nvPr userDrawn="1"/>
        </p:nvSpPr>
        <p:spPr>
          <a:xfrm flipH="1">
            <a:off x="10823575" y="5482800"/>
            <a:ext cx="13752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33252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06110-9DF9-4873-ADFF-3C31A7A633F5}"/>
              </a:ext>
            </a:extLst>
          </p:cNvPr>
          <p:cNvSpPr>
            <a:spLocks noGrp="1"/>
          </p:cNvSpPr>
          <p:nvPr>
            <p:ph type="title"/>
          </p:nvPr>
        </p:nvSpPr>
        <p:spPr/>
        <p:txBody>
          <a:bodyPr/>
          <a:lstStyle/>
          <a:p>
            <a:r>
              <a:rPr lang="nl-NL"/>
              <a:t>Klik om de stijl te bewerken</a:t>
            </a:r>
            <a:endParaRPr lang="nl-BE"/>
          </a:p>
        </p:txBody>
      </p:sp>
      <p:sp>
        <p:nvSpPr>
          <p:cNvPr id="3" name="Tijdelijke aanduiding voor inhoud 2">
            <a:extLst>
              <a:ext uri="{FF2B5EF4-FFF2-40B4-BE49-F238E27FC236}">
                <a16:creationId xmlns:a16="http://schemas.microsoft.com/office/drawing/2014/main" id="{EB7C342D-F7DB-45BA-85FD-1045787D925E}"/>
              </a:ext>
            </a:extLst>
          </p:cNvPr>
          <p:cNvSpPr>
            <a:spLocks noGrp="1"/>
          </p:cNvSpPr>
          <p:nvPr>
            <p:ph sz="half" idx="1"/>
          </p:nvPr>
        </p:nvSpPr>
        <p:spPr>
          <a:xfrm>
            <a:off x="838200" y="1825625"/>
            <a:ext cx="5181600" cy="4351338"/>
          </a:xfrm>
        </p:spPr>
        <p:txBody>
          <a:bodyPr/>
          <a:lstStyle>
            <a:lvl1pPr marL="171450" indent="-171450">
              <a:buClr>
                <a:schemeClr val="bg2"/>
              </a:buClr>
              <a:buFont typeface="Webdings" panose="05030102010509060703" pitchFamily="18" charset="2"/>
              <a:buChar char="4"/>
              <a:defRPr>
                <a:solidFill>
                  <a:schemeClr val="bg1"/>
                </a:solidFill>
              </a:defRPr>
            </a:lvl1pPr>
            <a:lvl2pPr marL="514350" indent="-171450">
              <a:buClr>
                <a:schemeClr val="bg2"/>
              </a:buClr>
              <a:buFont typeface="Webdings" panose="05030102010509060703" pitchFamily="18" charset="2"/>
              <a:buChar char="4"/>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a:extLst>
              <a:ext uri="{FF2B5EF4-FFF2-40B4-BE49-F238E27FC236}">
                <a16:creationId xmlns:a16="http://schemas.microsoft.com/office/drawing/2014/main" id="{AB324D0F-F4CB-44B9-94BB-86F6B593E8A3}"/>
              </a:ext>
            </a:extLst>
          </p:cNvPr>
          <p:cNvSpPr>
            <a:spLocks noGrp="1"/>
          </p:cNvSpPr>
          <p:nvPr>
            <p:ph sz="half" idx="2"/>
          </p:nvPr>
        </p:nvSpPr>
        <p:spPr>
          <a:xfrm>
            <a:off x="6172200" y="1825625"/>
            <a:ext cx="5181600" cy="4351338"/>
          </a:xfrm>
        </p:spPr>
        <p:txBody>
          <a:bodyPr/>
          <a:lstStyle>
            <a:lvl1pPr marL="171450" indent="-171450">
              <a:buClr>
                <a:schemeClr val="bg2"/>
              </a:buClr>
              <a:buFont typeface="Webdings" panose="05030102010509060703" pitchFamily="18" charset="2"/>
              <a:buChar char="4"/>
              <a:defRPr>
                <a:solidFill>
                  <a:schemeClr val="bg1"/>
                </a:solidFill>
              </a:defRPr>
            </a:lvl1pPr>
            <a:lvl2pPr marL="514350" indent="-171450">
              <a:buClr>
                <a:schemeClr val="bg2"/>
              </a:buClr>
              <a:buFont typeface="Webdings" panose="05030102010509060703" pitchFamily="18" charset="2"/>
              <a:buChar char="4"/>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6" name="Tijdelijke aanduiding voor voettekst 5">
            <a:extLst>
              <a:ext uri="{FF2B5EF4-FFF2-40B4-BE49-F238E27FC236}">
                <a16:creationId xmlns:a16="http://schemas.microsoft.com/office/drawing/2014/main" id="{D51897ED-7395-4FF2-BB95-A4E760DD0149}"/>
              </a:ext>
            </a:extLst>
          </p:cNvPr>
          <p:cNvSpPr>
            <a:spLocks noGrp="1"/>
          </p:cNvSpPr>
          <p:nvPr>
            <p:ph type="ftr" sz="quarter" idx="11"/>
          </p:nvPr>
        </p:nvSpPr>
        <p:spPr/>
        <p:txBody>
          <a:bodyPr/>
          <a:lstStyle/>
          <a:p>
            <a:r>
              <a:rPr lang="nl-BE"/>
              <a:t>Voettekst</a:t>
            </a:r>
          </a:p>
        </p:txBody>
      </p:sp>
      <p:sp>
        <p:nvSpPr>
          <p:cNvPr id="7" name="Tijdelijke aanduiding voor dianummer 6">
            <a:extLst>
              <a:ext uri="{FF2B5EF4-FFF2-40B4-BE49-F238E27FC236}">
                <a16:creationId xmlns:a16="http://schemas.microsoft.com/office/drawing/2014/main" id="{E4097667-F7B2-416B-8DEC-000CBA5F2F08}"/>
              </a:ext>
            </a:extLst>
          </p:cNvPr>
          <p:cNvSpPr>
            <a:spLocks noGrp="1"/>
          </p:cNvSpPr>
          <p:nvPr>
            <p:ph type="sldNum" sz="quarter" idx="12"/>
          </p:nvPr>
        </p:nvSpPr>
        <p:spPr/>
        <p:txBody>
          <a:bodyPr/>
          <a:lstStyle/>
          <a:p>
            <a:fld id="{C9A8A351-5C7C-4395-AC7F-763D97B6BE0B}" type="slidenum">
              <a:rPr lang="nl-BE" smtClean="0"/>
              <a:pPr/>
              <a:t>‹nr.›</a:t>
            </a:fld>
            <a:r>
              <a:rPr lang="nl-BE" dirty="0"/>
              <a:t> </a:t>
            </a:r>
            <a:r>
              <a:rPr lang="nl-BE" dirty="0">
                <a:solidFill>
                  <a:schemeClr val="bg2"/>
                </a:solidFill>
              </a:rPr>
              <a:t>/</a:t>
            </a:r>
            <a:endParaRPr lang="nl-BE" dirty="0"/>
          </a:p>
        </p:txBody>
      </p:sp>
      <p:sp>
        <p:nvSpPr>
          <p:cNvPr id="9" name="Rechthoekige driehoek 8">
            <a:extLst>
              <a:ext uri="{FF2B5EF4-FFF2-40B4-BE49-F238E27FC236}">
                <a16:creationId xmlns:a16="http://schemas.microsoft.com/office/drawing/2014/main" id="{76ED92A2-DBD9-48CB-8B25-56A2CD416D7C}"/>
              </a:ext>
            </a:extLst>
          </p:cNvPr>
          <p:cNvSpPr/>
          <p:nvPr userDrawn="1"/>
        </p:nvSpPr>
        <p:spPr>
          <a:xfrm flipH="1">
            <a:off x="10823575" y="5482800"/>
            <a:ext cx="13752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68763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4C066-E7EF-4DDF-A237-60EA6AA71DE5}"/>
              </a:ext>
            </a:extLst>
          </p:cNvPr>
          <p:cNvSpPr>
            <a:spLocks noGrp="1"/>
          </p:cNvSpPr>
          <p:nvPr>
            <p:ph type="title"/>
          </p:nvPr>
        </p:nvSpPr>
        <p:spPr>
          <a:xfrm>
            <a:off x="839788" y="365127"/>
            <a:ext cx="10515600" cy="1325563"/>
          </a:xfrm>
        </p:spPr>
        <p:txBody>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F9AACC16-C5F8-4101-845F-F7B7304C392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a:extLst>
              <a:ext uri="{FF2B5EF4-FFF2-40B4-BE49-F238E27FC236}">
                <a16:creationId xmlns:a16="http://schemas.microsoft.com/office/drawing/2014/main" id="{3DD475D6-D267-4BE1-B33C-D054586F0E3C}"/>
              </a:ext>
            </a:extLst>
          </p:cNvPr>
          <p:cNvSpPr>
            <a:spLocks noGrp="1"/>
          </p:cNvSpPr>
          <p:nvPr>
            <p:ph sz="half" idx="2"/>
          </p:nvPr>
        </p:nvSpPr>
        <p:spPr>
          <a:xfrm>
            <a:off x="839789" y="2505075"/>
            <a:ext cx="5157787" cy="3684588"/>
          </a:xfrm>
        </p:spPr>
        <p:txBody>
          <a:bodyPr/>
          <a:lstStyle>
            <a:lvl1pPr marL="171450" indent="-171450">
              <a:buClr>
                <a:schemeClr val="bg2"/>
              </a:buClr>
              <a:buFont typeface="Webdings" panose="05030102010509060703" pitchFamily="18" charset="2"/>
              <a:buChar char="4"/>
              <a:defRPr>
                <a:solidFill>
                  <a:schemeClr val="bg1"/>
                </a:solidFill>
              </a:defRPr>
            </a:lvl1pPr>
            <a:lvl2pPr marL="514350" indent="-171450">
              <a:buClr>
                <a:schemeClr val="bg2"/>
              </a:buClr>
              <a:buFont typeface="Webdings" panose="05030102010509060703" pitchFamily="18" charset="2"/>
              <a:buChar char="4"/>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a:extLst>
              <a:ext uri="{FF2B5EF4-FFF2-40B4-BE49-F238E27FC236}">
                <a16:creationId xmlns:a16="http://schemas.microsoft.com/office/drawing/2014/main" id="{0624C883-BC98-472E-A4E1-627ADD261B4F}"/>
              </a:ext>
            </a:extLst>
          </p:cNvPr>
          <p:cNvSpPr>
            <a:spLocks noGrp="1"/>
          </p:cNvSpPr>
          <p:nvPr>
            <p:ph type="body" sz="quarter" idx="3" hasCustomPrompt="1"/>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Tekststijl van het model </a:t>
            </a:r>
            <a:br>
              <a:rPr lang="nl-NL" dirty="0"/>
            </a:br>
            <a:r>
              <a:rPr lang="nl-NL" dirty="0"/>
              <a:t>bewerken</a:t>
            </a:r>
          </a:p>
        </p:txBody>
      </p:sp>
      <p:sp>
        <p:nvSpPr>
          <p:cNvPr id="6" name="Tijdelijke aanduiding voor inhoud 5">
            <a:extLst>
              <a:ext uri="{FF2B5EF4-FFF2-40B4-BE49-F238E27FC236}">
                <a16:creationId xmlns:a16="http://schemas.microsoft.com/office/drawing/2014/main" id="{19C27014-33F4-4844-976B-89242CB8B4B4}"/>
              </a:ext>
            </a:extLst>
          </p:cNvPr>
          <p:cNvSpPr>
            <a:spLocks noGrp="1"/>
          </p:cNvSpPr>
          <p:nvPr>
            <p:ph sz="quarter" idx="4"/>
          </p:nvPr>
        </p:nvSpPr>
        <p:spPr>
          <a:xfrm>
            <a:off x="6172201" y="2505075"/>
            <a:ext cx="5183188" cy="3684588"/>
          </a:xfrm>
        </p:spPr>
        <p:txBody>
          <a:bodyPr/>
          <a:lstStyle>
            <a:lvl1pPr marL="171450" indent="-171450">
              <a:buClr>
                <a:schemeClr val="bg2"/>
              </a:buClr>
              <a:buFont typeface="Webdings" panose="05030102010509060703" pitchFamily="18" charset="2"/>
              <a:buChar char="4"/>
              <a:defRPr>
                <a:solidFill>
                  <a:schemeClr val="bg1"/>
                </a:solidFill>
              </a:defRPr>
            </a:lvl1pPr>
            <a:lvl2pPr marL="514350" indent="-171450">
              <a:buClr>
                <a:schemeClr val="bg2"/>
              </a:buClr>
              <a:buFont typeface="Webdings" panose="05030102010509060703" pitchFamily="18" charset="2"/>
              <a:buChar char="4"/>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Tijdelijke aanduiding voor voettekst 7">
            <a:extLst>
              <a:ext uri="{FF2B5EF4-FFF2-40B4-BE49-F238E27FC236}">
                <a16:creationId xmlns:a16="http://schemas.microsoft.com/office/drawing/2014/main" id="{74A8A4A6-1334-4ACE-87AB-69880558F88D}"/>
              </a:ext>
            </a:extLst>
          </p:cNvPr>
          <p:cNvSpPr>
            <a:spLocks noGrp="1"/>
          </p:cNvSpPr>
          <p:nvPr>
            <p:ph type="ftr" sz="quarter" idx="11"/>
          </p:nvPr>
        </p:nvSpPr>
        <p:spPr/>
        <p:txBody>
          <a:bodyPr/>
          <a:lstStyle/>
          <a:p>
            <a:r>
              <a:rPr lang="nl-BE"/>
              <a:t>Voettekst</a:t>
            </a:r>
          </a:p>
        </p:txBody>
      </p:sp>
      <p:sp>
        <p:nvSpPr>
          <p:cNvPr id="9" name="Tijdelijke aanduiding voor dianummer 8">
            <a:extLst>
              <a:ext uri="{FF2B5EF4-FFF2-40B4-BE49-F238E27FC236}">
                <a16:creationId xmlns:a16="http://schemas.microsoft.com/office/drawing/2014/main" id="{E8316C0F-5E69-43A0-A6CD-AD729353D918}"/>
              </a:ext>
            </a:extLst>
          </p:cNvPr>
          <p:cNvSpPr>
            <a:spLocks noGrp="1"/>
          </p:cNvSpPr>
          <p:nvPr>
            <p:ph type="sldNum" sz="quarter" idx="12"/>
          </p:nvPr>
        </p:nvSpPr>
        <p:spPr/>
        <p:txBody>
          <a:bodyPr/>
          <a:lstStyle/>
          <a:p>
            <a:fld id="{C9A8A351-5C7C-4395-AC7F-763D97B6BE0B}" type="slidenum">
              <a:rPr lang="nl-BE" smtClean="0"/>
              <a:pPr/>
              <a:t>‹nr.›</a:t>
            </a:fld>
            <a:r>
              <a:rPr lang="nl-BE" dirty="0"/>
              <a:t> </a:t>
            </a:r>
            <a:r>
              <a:rPr lang="nl-BE" dirty="0">
                <a:solidFill>
                  <a:schemeClr val="bg2"/>
                </a:solidFill>
              </a:rPr>
              <a:t>/</a:t>
            </a:r>
            <a:endParaRPr lang="nl-BE" dirty="0"/>
          </a:p>
        </p:txBody>
      </p:sp>
      <p:sp>
        <p:nvSpPr>
          <p:cNvPr id="11" name="Rechthoekige driehoek 10">
            <a:extLst>
              <a:ext uri="{FF2B5EF4-FFF2-40B4-BE49-F238E27FC236}">
                <a16:creationId xmlns:a16="http://schemas.microsoft.com/office/drawing/2014/main" id="{8A03DEE3-FA83-48E8-AA37-9F985E81474D}"/>
              </a:ext>
            </a:extLst>
          </p:cNvPr>
          <p:cNvSpPr/>
          <p:nvPr userDrawn="1"/>
        </p:nvSpPr>
        <p:spPr>
          <a:xfrm flipH="1">
            <a:off x="10823575" y="5482800"/>
            <a:ext cx="13752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3204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7515F-B06F-45C6-A8E1-1DFA43AF5AFF}"/>
              </a:ext>
            </a:extLst>
          </p:cNvPr>
          <p:cNvSpPr>
            <a:spLocks noGrp="1"/>
          </p:cNvSpPr>
          <p:nvPr>
            <p:ph type="title"/>
          </p:nvPr>
        </p:nvSpPr>
        <p:spPr/>
        <p:txBody>
          <a:bodyPr/>
          <a:lstStyle/>
          <a:p>
            <a:r>
              <a:rPr lang="nl-NL"/>
              <a:t>Klik om de stijl te bewerken</a:t>
            </a:r>
            <a:endParaRPr lang="nl-BE"/>
          </a:p>
        </p:txBody>
      </p:sp>
      <p:sp>
        <p:nvSpPr>
          <p:cNvPr id="4" name="Tijdelijke aanduiding voor voettekst 3">
            <a:extLst>
              <a:ext uri="{FF2B5EF4-FFF2-40B4-BE49-F238E27FC236}">
                <a16:creationId xmlns:a16="http://schemas.microsoft.com/office/drawing/2014/main" id="{BB5EEB6C-04C6-4D89-BDE4-42672E2F5A82}"/>
              </a:ext>
            </a:extLst>
          </p:cNvPr>
          <p:cNvSpPr>
            <a:spLocks noGrp="1"/>
          </p:cNvSpPr>
          <p:nvPr>
            <p:ph type="ftr" sz="quarter" idx="11"/>
          </p:nvPr>
        </p:nvSpPr>
        <p:spPr/>
        <p:txBody>
          <a:bodyPr/>
          <a:lstStyle/>
          <a:p>
            <a:r>
              <a:rPr lang="nl-BE"/>
              <a:t>Voettekst</a:t>
            </a:r>
            <a:endParaRPr lang="nl-BE" dirty="0"/>
          </a:p>
        </p:txBody>
      </p:sp>
      <p:sp>
        <p:nvSpPr>
          <p:cNvPr id="5" name="Tijdelijke aanduiding voor dianummer 4">
            <a:extLst>
              <a:ext uri="{FF2B5EF4-FFF2-40B4-BE49-F238E27FC236}">
                <a16:creationId xmlns:a16="http://schemas.microsoft.com/office/drawing/2014/main" id="{ACBDB597-1A5F-417A-9786-6430BF91FCE0}"/>
              </a:ext>
            </a:extLst>
          </p:cNvPr>
          <p:cNvSpPr>
            <a:spLocks noGrp="1"/>
          </p:cNvSpPr>
          <p:nvPr>
            <p:ph type="sldNum" sz="quarter" idx="12"/>
          </p:nvPr>
        </p:nvSpPr>
        <p:spPr/>
        <p:txBody>
          <a:bodyPr/>
          <a:lstStyle/>
          <a:p>
            <a:fld id="{C9A8A351-5C7C-4395-AC7F-763D97B6BE0B}" type="slidenum">
              <a:rPr lang="nl-BE" smtClean="0"/>
              <a:pPr/>
              <a:t>‹nr.›</a:t>
            </a:fld>
            <a:r>
              <a:rPr lang="nl-BE" dirty="0"/>
              <a:t> </a:t>
            </a:r>
            <a:r>
              <a:rPr lang="nl-BE" dirty="0">
                <a:solidFill>
                  <a:schemeClr val="bg2"/>
                </a:solidFill>
              </a:rPr>
              <a:t>/</a:t>
            </a:r>
            <a:endParaRPr lang="nl-BE" dirty="0"/>
          </a:p>
        </p:txBody>
      </p:sp>
      <p:sp>
        <p:nvSpPr>
          <p:cNvPr id="7" name="Rechthoekige driehoek 6">
            <a:extLst>
              <a:ext uri="{FF2B5EF4-FFF2-40B4-BE49-F238E27FC236}">
                <a16:creationId xmlns:a16="http://schemas.microsoft.com/office/drawing/2014/main" id="{6716A17A-FD3F-464D-A7BA-AD522F3A8C02}"/>
              </a:ext>
            </a:extLst>
          </p:cNvPr>
          <p:cNvSpPr/>
          <p:nvPr userDrawn="1"/>
        </p:nvSpPr>
        <p:spPr>
          <a:xfrm flipH="1">
            <a:off x="10823575" y="5482800"/>
            <a:ext cx="13752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3260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A58DF0-07CF-4CB2-B2CB-791D25D5FBC0}"/>
              </a:ext>
            </a:extLst>
          </p:cNvPr>
          <p:cNvSpPr>
            <a:spLocks noGrp="1"/>
          </p:cNvSpPr>
          <p:nvPr>
            <p:ph type="title"/>
          </p:nvPr>
        </p:nvSpPr>
        <p:spPr>
          <a:xfrm>
            <a:off x="839788" y="457200"/>
            <a:ext cx="3932237" cy="1600200"/>
          </a:xfrm>
        </p:spPr>
        <p:txBody>
          <a:bodyPr anchor="b"/>
          <a:lstStyle>
            <a:lvl1pPr>
              <a:defRPr sz="2400"/>
            </a:lvl1pPr>
          </a:lstStyle>
          <a:p>
            <a:r>
              <a:rPr lang="nl-NL"/>
              <a:t>Klik om de stijl te bewerken</a:t>
            </a:r>
            <a:endParaRPr lang="nl-BE"/>
          </a:p>
        </p:txBody>
      </p:sp>
      <p:sp>
        <p:nvSpPr>
          <p:cNvPr id="3" name="Tijdelijke aanduiding voor inhoud 2">
            <a:extLst>
              <a:ext uri="{FF2B5EF4-FFF2-40B4-BE49-F238E27FC236}">
                <a16:creationId xmlns:a16="http://schemas.microsoft.com/office/drawing/2014/main" id="{B0D7950A-756F-4D2B-9394-8365A46B0A69}"/>
              </a:ext>
            </a:extLst>
          </p:cNvPr>
          <p:cNvSpPr>
            <a:spLocks noGrp="1"/>
          </p:cNvSpPr>
          <p:nvPr>
            <p:ph idx="1"/>
          </p:nvPr>
        </p:nvSpPr>
        <p:spPr>
          <a:xfrm>
            <a:off x="5180012" y="848530"/>
            <a:ext cx="6172200" cy="4873625"/>
          </a:xfrm>
        </p:spPr>
        <p:txBody>
          <a:bodyPr/>
          <a:lstStyle>
            <a:lvl1pPr marL="171450" indent="-171450">
              <a:buClr>
                <a:schemeClr val="bg2"/>
              </a:buClr>
              <a:buFont typeface="Webdings" panose="05030102010509060703" pitchFamily="18" charset="2"/>
              <a:buChar char="4"/>
              <a:defRPr sz="2400">
                <a:solidFill>
                  <a:schemeClr val="bg1"/>
                </a:solidFill>
              </a:defRPr>
            </a:lvl1pPr>
            <a:lvl2pPr marL="514350" indent="-171450">
              <a:buClr>
                <a:schemeClr val="bg2"/>
              </a:buClr>
              <a:buFont typeface="Webdings" panose="05030102010509060703" pitchFamily="18" charset="2"/>
              <a:buChar char="4"/>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a:extLst>
              <a:ext uri="{FF2B5EF4-FFF2-40B4-BE49-F238E27FC236}">
                <a16:creationId xmlns:a16="http://schemas.microsoft.com/office/drawing/2014/main" id="{106E317B-6381-4719-8AA3-00AE99C12DC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6" name="Tijdelijke aanduiding voor voettekst 5">
            <a:extLst>
              <a:ext uri="{FF2B5EF4-FFF2-40B4-BE49-F238E27FC236}">
                <a16:creationId xmlns:a16="http://schemas.microsoft.com/office/drawing/2014/main" id="{1F4B364E-7E99-49ED-9EBA-EFA6ADA8B5FC}"/>
              </a:ext>
            </a:extLst>
          </p:cNvPr>
          <p:cNvSpPr>
            <a:spLocks noGrp="1"/>
          </p:cNvSpPr>
          <p:nvPr>
            <p:ph type="ftr" sz="quarter" idx="11"/>
          </p:nvPr>
        </p:nvSpPr>
        <p:spPr/>
        <p:txBody>
          <a:bodyPr/>
          <a:lstStyle/>
          <a:p>
            <a:r>
              <a:rPr lang="nl-BE"/>
              <a:t>Voettekst</a:t>
            </a:r>
          </a:p>
        </p:txBody>
      </p:sp>
      <p:sp>
        <p:nvSpPr>
          <p:cNvPr id="7" name="Tijdelijke aanduiding voor dianummer 6">
            <a:extLst>
              <a:ext uri="{FF2B5EF4-FFF2-40B4-BE49-F238E27FC236}">
                <a16:creationId xmlns:a16="http://schemas.microsoft.com/office/drawing/2014/main" id="{DDCF9AAC-694E-4628-83B3-F8E9DC4F0BC1}"/>
              </a:ext>
            </a:extLst>
          </p:cNvPr>
          <p:cNvSpPr>
            <a:spLocks noGrp="1"/>
          </p:cNvSpPr>
          <p:nvPr>
            <p:ph type="sldNum" sz="quarter" idx="12"/>
          </p:nvPr>
        </p:nvSpPr>
        <p:spPr/>
        <p:txBody>
          <a:bodyPr/>
          <a:lstStyle/>
          <a:p>
            <a:fld id="{C9A8A351-5C7C-4395-AC7F-763D97B6BE0B}" type="slidenum">
              <a:rPr lang="nl-BE" smtClean="0"/>
              <a:pPr/>
              <a:t>‹nr.›</a:t>
            </a:fld>
            <a:r>
              <a:rPr lang="nl-BE" dirty="0"/>
              <a:t> </a:t>
            </a:r>
            <a:r>
              <a:rPr lang="nl-BE" dirty="0">
                <a:solidFill>
                  <a:schemeClr val="bg2"/>
                </a:solidFill>
              </a:rPr>
              <a:t>/</a:t>
            </a:r>
            <a:endParaRPr lang="nl-BE" dirty="0"/>
          </a:p>
        </p:txBody>
      </p:sp>
      <p:sp>
        <p:nvSpPr>
          <p:cNvPr id="9" name="Rechthoekige driehoek 8">
            <a:extLst>
              <a:ext uri="{FF2B5EF4-FFF2-40B4-BE49-F238E27FC236}">
                <a16:creationId xmlns:a16="http://schemas.microsoft.com/office/drawing/2014/main" id="{BAE8C7F1-B653-40FB-8AF6-58CB92A518B7}"/>
              </a:ext>
            </a:extLst>
          </p:cNvPr>
          <p:cNvSpPr/>
          <p:nvPr userDrawn="1"/>
        </p:nvSpPr>
        <p:spPr>
          <a:xfrm flipH="1">
            <a:off x="10823575" y="5482800"/>
            <a:ext cx="13752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36309612"/>
      </p:ext>
    </p:extLst>
  </p:cSld>
  <p:clrMapOvr>
    <a:masterClrMapping/>
  </p:clrMapOvr>
  <p:extLst>
    <p:ext uri="{DCECCB84-F9BA-43D5-87BE-67443E8EF086}">
      <p15:sldGuideLst xmlns:p15="http://schemas.microsoft.com/office/powerpoint/2012/main">
        <p15:guide id="1" orient="horz" pos="867">
          <p15:clr>
            <a:srgbClr val="FBAE40"/>
          </p15:clr>
        </p15:guide>
        <p15:guide id="2" pos="114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2FEEC-3B0D-44E6-8E65-20A8C3B13877}"/>
              </a:ext>
            </a:extLst>
          </p:cNvPr>
          <p:cNvSpPr>
            <a:spLocks noGrp="1"/>
          </p:cNvSpPr>
          <p:nvPr>
            <p:ph type="title"/>
          </p:nvPr>
        </p:nvSpPr>
        <p:spPr>
          <a:xfrm>
            <a:off x="839788" y="457200"/>
            <a:ext cx="3932237" cy="1600200"/>
          </a:xfrm>
        </p:spPr>
        <p:txBody>
          <a:bodyPr anchor="b"/>
          <a:lstStyle>
            <a:lvl1pPr>
              <a:defRPr sz="2400"/>
            </a:lvl1pPr>
          </a:lstStyle>
          <a:p>
            <a:r>
              <a:rPr lang="nl-NL"/>
              <a:t>Klik om de stijl te bewerken</a:t>
            </a:r>
            <a:endParaRPr lang="nl-BE"/>
          </a:p>
        </p:txBody>
      </p:sp>
      <p:sp>
        <p:nvSpPr>
          <p:cNvPr id="3" name="Tijdelijke aanduiding voor afbeelding 2">
            <a:extLst>
              <a:ext uri="{FF2B5EF4-FFF2-40B4-BE49-F238E27FC236}">
                <a16:creationId xmlns:a16="http://schemas.microsoft.com/office/drawing/2014/main" id="{61179298-3A59-4D6B-AC8B-498E1F08AFE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B802F07B-EC4D-4A33-9E15-3C5C155D519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6" name="Tijdelijke aanduiding voor voettekst 5">
            <a:extLst>
              <a:ext uri="{FF2B5EF4-FFF2-40B4-BE49-F238E27FC236}">
                <a16:creationId xmlns:a16="http://schemas.microsoft.com/office/drawing/2014/main" id="{405D1551-1135-43F9-89C5-6F8449867D41}"/>
              </a:ext>
            </a:extLst>
          </p:cNvPr>
          <p:cNvSpPr>
            <a:spLocks noGrp="1"/>
          </p:cNvSpPr>
          <p:nvPr>
            <p:ph type="ftr" sz="quarter" idx="11"/>
          </p:nvPr>
        </p:nvSpPr>
        <p:spPr/>
        <p:txBody>
          <a:bodyPr/>
          <a:lstStyle/>
          <a:p>
            <a:r>
              <a:rPr lang="nl-BE"/>
              <a:t>Voettekst</a:t>
            </a:r>
          </a:p>
        </p:txBody>
      </p:sp>
      <p:sp>
        <p:nvSpPr>
          <p:cNvPr id="7" name="Tijdelijke aanduiding voor dianummer 6">
            <a:extLst>
              <a:ext uri="{FF2B5EF4-FFF2-40B4-BE49-F238E27FC236}">
                <a16:creationId xmlns:a16="http://schemas.microsoft.com/office/drawing/2014/main" id="{0E360D05-E4C9-42C7-B663-A1253256055E}"/>
              </a:ext>
            </a:extLst>
          </p:cNvPr>
          <p:cNvSpPr>
            <a:spLocks noGrp="1"/>
          </p:cNvSpPr>
          <p:nvPr>
            <p:ph type="sldNum" sz="quarter" idx="12"/>
          </p:nvPr>
        </p:nvSpPr>
        <p:spPr/>
        <p:txBody>
          <a:bodyPr/>
          <a:lstStyle/>
          <a:p>
            <a:fld id="{C9A8A351-5C7C-4395-AC7F-763D97B6BE0B}" type="slidenum">
              <a:rPr lang="nl-BE" smtClean="0"/>
              <a:pPr/>
              <a:t>‹nr.›</a:t>
            </a:fld>
            <a:r>
              <a:rPr lang="nl-BE" dirty="0"/>
              <a:t> </a:t>
            </a:r>
            <a:r>
              <a:rPr lang="nl-BE" dirty="0">
                <a:solidFill>
                  <a:schemeClr val="bg2"/>
                </a:solidFill>
              </a:rPr>
              <a:t>/</a:t>
            </a:r>
            <a:endParaRPr lang="nl-BE" dirty="0"/>
          </a:p>
        </p:txBody>
      </p:sp>
      <p:sp>
        <p:nvSpPr>
          <p:cNvPr id="9" name="Rechthoekige driehoek 8">
            <a:extLst>
              <a:ext uri="{FF2B5EF4-FFF2-40B4-BE49-F238E27FC236}">
                <a16:creationId xmlns:a16="http://schemas.microsoft.com/office/drawing/2014/main" id="{715CBC11-EADF-4D61-81EA-658E6911FE15}"/>
              </a:ext>
            </a:extLst>
          </p:cNvPr>
          <p:cNvSpPr/>
          <p:nvPr userDrawn="1"/>
        </p:nvSpPr>
        <p:spPr>
          <a:xfrm flipH="1">
            <a:off x="10823575" y="5482800"/>
            <a:ext cx="13752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01282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Z_Titel Wit2">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D550A85-F61E-4534-B263-F4BEE8348F6E}"/>
              </a:ext>
            </a:extLst>
          </p:cNvPr>
          <p:cNvSpPr>
            <a:spLocks noGrp="1"/>
          </p:cNvSpPr>
          <p:nvPr>
            <p:ph type="dt" sz="half" idx="10"/>
          </p:nvPr>
        </p:nvSpPr>
        <p:spPr/>
        <p:txBody>
          <a:bodyPr/>
          <a:lstStyle/>
          <a:p>
            <a:endParaRPr lang="nl-BE" dirty="0"/>
          </a:p>
        </p:txBody>
      </p:sp>
      <p:sp>
        <p:nvSpPr>
          <p:cNvPr id="6" name="Titel 1">
            <a:extLst>
              <a:ext uri="{FF2B5EF4-FFF2-40B4-BE49-F238E27FC236}">
                <a16:creationId xmlns:a16="http://schemas.microsoft.com/office/drawing/2014/main" id="{391A295C-09DF-4C53-A163-3A00F597DE53}"/>
              </a:ext>
            </a:extLst>
          </p:cNvPr>
          <p:cNvSpPr>
            <a:spLocks noGrp="1"/>
          </p:cNvSpPr>
          <p:nvPr>
            <p:ph type="ctrTitle" hasCustomPrompt="1"/>
          </p:nvPr>
        </p:nvSpPr>
        <p:spPr>
          <a:xfrm>
            <a:off x="1386841" y="1273215"/>
            <a:ext cx="6825673" cy="2005839"/>
          </a:xfrm>
        </p:spPr>
        <p:txBody>
          <a:bodyPr lIns="0" tIns="0" rIns="0" bIns="0" anchor="b">
            <a:normAutofit/>
          </a:bodyPr>
          <a:lstStyle>
            <a:lvl1pPr algn="l">
              <a:defRPr sz="3200" b="1">
                <a:solidFill>
                  <a:schemeClr val="bg2"/>
                </a:solidFill>
              </a:defRPr>
            </a:lvl1pPr>
          </a:lstStyle>
          <a:p>
            <a:r>
              <a:rPr lang="nl-NL" dirty="0"/>
              <a:t>Titel van presentatie op verschillende tekstregels</a:t>
            </a:r>
            <a:endParaRPr lang="nl-BE" dirty="0"/>
          </a:p>
        </p:txBody>
      </p:sp>
      <p:sp>
        <p:nvSpPr>
          <p:cNvPr id="7" name="Ondertitel 2">
            <a:extLst>
              <a:ext uri="{FF2B5EF4-FFF2-40B4-BE49-F238E27FC236}">
                <a16:creationId xmlns:a16="http://schemas.microsoft.com/office/drawing/2014/main" id="{1B5D981F-21B2-473E-86D4-7BCD623F95F0}"/>
              </a:ext>
            </a:extLst>
          </p:cNvPr>
          <p:cNvSpPr>
            <a:spLocks noGrp="1"/>
          </p:cNvSpPr>
          <p:nvPr>
            <p:ph type="subTitle" idx="1" hasCustomPrompt="1"/>
          </p:nvPr>
        </p:nvSpPr>
        <p:spPr>
          <a:xfrm>
            <a:off x="1386840" y="3477085"/>
            <a:ext cx="4855248" cy="646331"/>
          </a:xfrm>
          <a:noFill/>
        </p:spPr>
        <p:txBody>
          <a:bodyPr>
            <a:spAutoFit/>
          </a:bodyPr>
          <a:lstStyle>
            <a:lvl1pPr marL="0" indent="0" algn="l">
              <a:lnSpc>
                <a:spcPct val="100000"/>
              </a:lnSpc>
              <a:spcBef>
                <a:spcPts val="0"/>
              </a:spcBef>
              <a:buNone/>
              <a:defRPr sz="1800" b="1">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Hier komt ondertitel</a:t>
            </a:r>
          </a:p>
          <a:p>
            <a:r>
              <a:rPr lang="nl-NL" dirty="0"/>
              <a:t>Eventueel over meerdere regels</a:t>
            </a:r>
            <a:endParaRPr lang="nl-BE" dirty="0"/>
          </a:p>
        </p:txBody>
      </p:sp>
      <p:sp>
        <p:nvSpPr>
          <p:cNvPr id="9" name="Tijdelijke aanduiding voor tekst 14">
            <a:extLst>
              <a:ext uri="{FF2B5EF4-FFF2-40B4-BE49-F238E27FC236}">
                <a16:creationId xmlns:a16="http://schemas.microsoft.com/office/drawing/2014/main" id="{165B6443-50F3-4065-AAF1-81B30F97A9E8}"/>
              </a:ext>
            </a:extLst>
          </p:cNvPr>
          <p:cNvSpPr>
            <a:spLocks noGrp="1"/>
          </p:cNvSpPr>
          <p:nvPr>
            <p:ph type="body" sz="quarter" idx="13" hasCustomPrompt="1"/>
          </p:nvPr>
        </p:nvSpPr>
        <p:spPr>
          <a:xfrm>
            <a:off x="6169699" y="518488"/>
            <a:ext cx="5300133" cy="221599"/>
          </a:xfrm>
        </p:spPr>
        <p:txBody>
          <a:bodyPr lIns="0" tIns="0" rIns="0" bIns="0">
            <a:spAutoFit/>
          </a:bodyPr>
          <a:lstStyle>
            <a:lvl1pPr marL="0" indent="0" algn="r">
              <a:buNone/>
              <a:defRPr sz="1600" b="1">
                <a:solidFill>
                  <a:schemeClr val="bg2"/>
                </a:solidFill>
              </a:defRPr>
            </a:lvl1pPr>
          </a:lstStyle>
          <a:p>
            <a:pPr lvl="0"/>
            <a:r>
              <a:rPr lang="nl-NL" dirty="0"/>
              <a:t>Naam Auteur</a:t>
            </a:r>
            <a:endParaRPr lang="nl-BE" dirty="0"/>
          </a:p>
        </p:txBody>
      </p:sp>
      <p:sp>
        <p:nvSpPr>
          <p:cNvPr id="25" name="Rechthoekige driehoek 24">
            <a:extLst>
              <a:ext uri="{FF2B5EF4-FFF2-40B4-BE49-F238E27FC236}">
                <a16:creationId xmlns:a16="http://schemas.microsoft.com/office/drawing/2014/main" id="{B9A5769D-7FB2-4468-9BED-1B7A130617A2}"/>
              </a:ext>
            </a:extLst>
          </p:cNvPr>
          <p:cNvSpPr/>
          <p:nvPr userDrawn="1"/>
        </p:nvSpPr>
        <p:spPr>
          <a:xfrm flipH="1">
            <a:off x="9448800" y="2754549"/>
            <a:ext cx="2743200" cy="2743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159D3121-BA11-449A-BB0B-3F16A3EAE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83" y="5759570"/>
            <a:ext cx="2622423" cy="551659"/>
          </a:xfrm>
          <a:prstGeom prst="rect">
            <a:avLst/>
          </a:prstGeom>
        </p:spPr>
      </p:pic>
    </p:spTree>
    <p:extLst>
      <p:ext uri="{BB962C8B-B14F-4D97-AF65-F5344CB8AC3E}">
        <p14:creationId xmlns:p14="http://schemas.microsoft.com/office/powerpoint/2010/main" val="2928568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41B85-C6B0-4FB4-A126-8BD9F56A67C6}"/>
              </a:ext>
            </a:extLst>
          </p:cNvPr>
          <p:cNvSpPr>
            <a:spLocks noGrp="1"/>
          </p:cNvSpPr>
          <p:nvPr>
            <p:ph type="title"/>
          </p:nvPr>
        </p:nvSpPr>
        <p:spPr/>
        <p:txBody>
          <a:bodyPr/>
          <a:lstStyle/>
          <a:p>
            <a:r>
              <a:rPr lang="nl-NL"/>
              <a:t>Klik om de stijl te bewerken</a:t>
            </a:r>
            <a:endParaRPr lang="nl-BE"/>
          </a:p>
        </p:txBody>
      </p:sp>
      <p:sp>
        <p:nvSpPr>
          <p:cNvPr id="3" name="Tijdelijke aanduiding voor verticale tekst 2">
            <a:extLst>
              <a:ext uri="{FF2B5EF4-FFF2-40B4-BE49-F238E27FC236}">
                <a16:creationId xmlns:a16="http://schemas.microsoft.com/office/drawing/2014/main" id="{65DF9BA0-12A7-4A81-A1AE-D3597363A764}"/>
              </a:ext>
            </a:extLst>
          </p:cNvPr>
          <p:cNvSpPr>
            <a:spLocks noGrp="1"/>
          </p:cNvSpPr>
          <p:nvPr>
            <p:ph type="body" orient="vert" idx="1"/>
          </p:nvPr>
        </p:nvSpPr>
        <p:spPr/>
        <p:txBody>
          <a:bodyPr vert="eaVert"/>
          <a:lstStyle>
            <a:lvl1pPr marL="171450" indent="-171450">
              <a:buClr>
                <a:schemeClr val="bg2"/>
              </a:buClr>
              <a:buFont typeface="Webdings" panose="05030102010509060703" pitchFamily="18" charset="2"/>
              <a:buChar char="4"/>
              <a:defRPr>
                <a:solidFill>
                  <a:schemeClr val="bg1"/>
                </a:solidFill>
              </a:defRPr>
            </a:lvl1pPr>
            <a:lvl2pPr marL="514350" indent="-171450">
              <a:buClr>
                <a:schemeClr val="bg2"/>
              </a:buClr>
              <a:buFont typeface="Webdings" panose="05030102010509060703" pitchFamily="18" charset="2"/>
              <a:buChar char="4"/>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voettekst 4">
            <a:extLst>
              <a:ext uri="{FF2B5EF4-FFF2-40B4-BE49-F238E27FC236}">
                <a16:creationId xmlns:a16="http://schemas.microsoft.com/office/drawing/2014/main" id="{F840E68F-143C-4E3F-8A4F-A8A50E01880E}"/>
              </a:ext>
            </a:extLst>
          </p:cNvPr>
          <p:cNvSpPr>
            <a:spLocks noGrp="1"/>
          </p:cNvSpPr>
          <p:nvPr>
            <p:ph type="ftr" sz="quarter" idx="11"/>
          </p:nvPr>
        </p:nvSpPr>
        <p:spPr/>
        <p:txBody>
          <a:bodyPr/>
          <a:lstStyle/>
          <a:p>
            <a:r>
              <a:rPr lang="nl-BE"/>
              <a:t>Voettekst</a:t>
            </a:r>
          </a:p>
        </p:txBody>
      </p:sp>
      <p:sp>
        <p:nvSpPr>
          <p:cNvPr id="6" name="Tijdelijke aanduiding voor dianummer 5">
            <a:extLst>
              <a:ext uri="{FF2B5EF4-FFF2-40B4-BE49-F238E27FC236}">
                <a16:creationId xmlns:a16="http://schemas.microsoft.com/office/drawing/2014/main" id="{71C12515-65AA-4BB2-9D19-D00C3F9604DF}"/>
              </a:ext>
            </a:extLst>
          </p:cNvPr>
          <p:cNvSpPr>
            <a:spLocks noGrp="1"/>
          </p:cNvSpPr>
          <p:nvPr>
            <p:ph type="sldNum" sz="quarter" idx="12"/>
          </p:nvPr>
        </p:nvSpPr>
        <p:spPr/>
        <p:txBody>
          <a:bodyPr/>
          <a:lstStyle/>
          <a:p>
            <a:fld id="{C9A8A351-5C7C-4395-AC7F-763D97B6BE0B}" type="slidenum">
              <a:rPr lang="nl-BE" smtClean="0"/>
              <a:pPr/>
              <a:t>‹nr.›</a:t>
            </a:fld>
            <a:r>
              <a:rPr lang="nl-BE" dirty="0"/>
              <a:t> </a:t>
            </a:r>
            <a:r>
              <a:rPr lang="nl-BE" dirty="0">
                <a:solidFill>
                  <a:schemeClr val="bg2"/>
                </a:solidFill>
              </a:rPr>
              <a:t>/</a:t>
            </a:r>
            <a:endParaRPr lang="nl-BE" dirty="0"/>
          </a:p>
        </p:txBody>
      </p:sp>
      <p:sp>
        <p:nvSpPr>
          <p:cNvPr id="8" name="Rechthoekige driehoek 7">
            <a:extLst>
              <a:ext uri="{FF2B5EF4-FFF2-40B4-BE49-F238E27FC236}">
                <a16:creationId xmlns:a16="http://schemas.microsoft.com/office/drawing/2014/main" id="{9D4B5888-A896-4D0B-AB65-96FC7F68BE22}"/>
              </a:ext>
            </a:extLst>
          </p:cNvPr>
          <p:cNvSpPr/>
          <p:nvPr userDrawn="1"/>
        </p:nvSpPr>
        <p:spPr>
          <a:xfrm flipH="1">
            <a:off x="10823575" y="5482800"/>
            <a:ext cx="13752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15557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67D8189-FE43-4F54-9BB7-C99F43F45564}"/>
              </a:ext>
            </a:extLst>
          </p:cNvPr>
          <p:cNvSpPr>
            <a:spLocks noGrp="1"/>
          </p:cNvSpPr>
          <p:nvPr>
            <p:ph type="title" orient="vert"/>
          </p:nvPr>
        </p:nvSpPr>
        <p:spPr>
          <a:xfrm>
            <a:off x="8724901" y="365125"/>
            <a:ext cx="2628900" cy="5811838"/>
          </a:xfrm>
        </p:spPr>
        <p:txBody>
          <a:bodyPr vert="eaVert"/>
          <a:lstStyle/>
          <a:p>
            <a:r>
              <a:rPr lang="nl-NL"/>
              <a:t>Klik om de stijl te bewerken</a:t>
            </a:r>
            <a:endParaRPr lang="nl-BE"/>
          </a:p>
        </p:txBody>
      </p:sp>
      <p:sp>
        <p:nvSpPr>
          <p:cNvPr id="3" name="Tijdelijke aanduiding voor verticale tekst 2">
            <a:extLst>
              <a:ext uri="{FF2B5EF4-FFF2-40B4-BE49-F238E27FC236}">
                <a16:creationId xmlns:a16="http://schemas.microsoft.com/office/drawing/2014/main" id="{C0203492-6C36-4405-902E-E5366849DC39}"/>
              </a:ext>
            </a:extLst>
          </p:cNvPr>
          <p:cNvSpPr>
            <a:spLocks noGrp="1"/>
          </p:cNvSpPr>
          <p:nvPr>
            <p:ph type="body" orient="vert" idx="1"/>
          </p:nvPr>
        </p:nvSpPr>
        <p:spPr>
          <a:xfrm>
            <a:off x="838201" y="365125"/>
            <a:ext cx="7734300" cy="5811838"/>
          </a:xfrm>
        </p:spPr>
        <p:txBody>
          <a:bodyPr vert="eaVert"/>
          <a:lstStyle>
            <a:lvl1pPr marL="171450" indent="-171450">
              <a:buClr>
                <a:schemeClr val="bg2"/>
              </a:buClr>
              <a:buFont typeface="Webdings" panose="05030102010509060703" pitchFamily="18" charset="2"/>
              <a:buChar char="4"/>
              <a:defRPr>
                <a:solidFill>
                  <a:schemeClr val="bg1"/>
                </a:solidFill>
              </a:defRPr>
            </a:lvl1pPr>
            <a:lvl2pPr marL="514350" indent="-171450">
              <a:buClr>
                <a:schemeClr val="bg2"/>
              </a:buClr>
              <a:buFont typeface="Webdings" panose="05030102010509060703" pitchFamily="18" charset="2"/>
              <a:buChar char="4"/>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voettekst 4">
            <a:extLst>
              <a:ext uri="{FF2B5EF4-FFF2-40B4-BE49-F238E27FC236}">
                <a16:creationId xmlns:a16="http://schemas.microsoft.com/office/drawing/2014/main" id="{7C9283B4-2D78-4352-88C8-12306D61B723}"/>
              </a:ext>
            </a:extLst>
          </p:cNvPr>
          <p:cNvSpPr>
            <a:spLocks noGrp="1"/>
          </p:cNvSpPr>
          <p:nvPr>
            <p:ph type="ftr" sz="quarter" idx="11"/>
          </p:nvPr>
        </p:nvSpPr>
        <p:spPr/>
        <p:txBody>
          <a:bodyPr/>
          <a:lstStyle/>
          <a:p>
            <a:r>
              <a:rPr lang="nl-BE"/>
              <a:t>Voettekst</a:t>
            </a:r>
          </a:p>
        </p:txBody>
      </p:sp>
      <p:sp>
        <p:nvSpPr>
          <p:cNvPr id="6" name="Tijdelijke aanduiding voor dianummer 5">
            <a:extLst>
              <a:ext uri="{FF2B5EF4-FFF2-40B4-BE49-F238E27FC236}">
                <a16:creationId xmlns:a16="http://schemas.microsoft.com/office/drawing/2014/main" id="{43DB7BE0-822A-4A38-97F1-E15F24E35F26}"/>
              </a:ext>
            </a:extLst>
          </p:cNvPr>
          <p:cNvSpPr>
            <a:spLocks noGrp="1"/>
          </p:cNvSpPr>
          <p:nvPr>
            <p:ph type="sldNum" sz="quarter" idx="12"/>
          </p:nvPr>
        </p:nvSpPr>
        <p:spPr/>
        <p:txBody>
          <a:bodyPr/>
          <a:lstStyle/>
          <a:p>
            <a:fld id="{C9A8A351-5C7C-4395-AC7F-763D97B6BE0B}" type="slidenum">
              <a:rPr lang="nl-BE" smtClean="0"/>
              <a:pPr/>
              <a:t>‹nr.›</a:t>
            </a:fld>
            <a:r>
              <a:rPr lang="nl-BE" dirty="0"/>
              <a:t> </a:t>
            </a:r>
            <a:r>
              <a:rPr lang="nl-BE" dirty="0">
                <a:solidFill>
                  <a:schemeClr val="bg2"/>
                </a:solidFill>
              </a:rPr>
              <a:t>/</a:t>
            </a:r>
            <a:endParaRPr lang="nl-BE" dirty="0"/>
          </a:p>
        </p:txBody>
      </p:sp>
      <p:sp>
        <p:nvSpPr>
          <p:cNvPr id="8" name="Rechthoekige driehoek 7">
            <a:extLst>
              <a:ext uri="{FF2B5EF4-FFF2-40B4-BE49-F238E27FC236}">
                <a16:creationId xmlns:a16="http://schemas.microsoft.com/office/drawing/2014/main" id="{50AE0687-B135-4105-9283-A4B9F9664E50}"/>
              </a:ext>
            </a:extLst>
          </p:cNvPr>
          <p:cNvSpPr/>
          <p:nvPr userDrawn="1"/>
        </p:nvSpPr>
        <p:spPr>
          <a:xfrm flipH="1">
            <a:off x="10823575" y="5482800"/>
            <a:ext cx="13752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77452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UZ_Slot blauw">
    <p:spTree>
      <p:nvGrpSpPr>
        <p:cNvPr id="1" name=""/>
        <p:cNvGrpSpPr/>
        <p:nvPr/>
      </p:nvGrpSpPr>
      <p:grpSpPr>
        <a:xfrm>
          <a:off x="0" y="0"/>
          <a:ext cx="0" cy="0"/>
          <a:chOff x="0" y="0"/>
          <a:chExt cx="0" cy="0"/>
        </a:xfrm>
      </p:grpSpPr>
      <p:sp>
        <p:nvSpPr>
          <p:cNvPr id="17" name="Rechthoekige driehoek 16">
            <a:extLst>
              <a:ext uri="{FF2B5EF4-FFF2-40B4-BE49-F238E27FC236}">
                <a16:creationId xmlns:a16="http://schemas.microsoft.com/office/drawing/2014/main" id="{F5C0FB24-9753-4E32-B548-9985F26E8849}"/>
              </a:ext>
            </a:extLst>
          </p:cNvPr>
          <p:cNvSpPr/>
          <p:nvPr userDrawn="1"/>
        </p:nvSpPr>
        <p:spPr>
          <a:xfrm flipH="1">
            <a:off x="10821142" y="4121531"/>
            <a:ext cx="1376218" cy="1376218"/>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9070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l-BE" altLang="nl-BE"/>
              <a:t>Voettekst</a:t>
            </a:r>
            <a:endParaRPr lang="nl-NL" altLang="nl-BE"/>
          </a:p>
        </p:txBody>
      </p:sp>
      <p:sp>
        <p:nvSpPr>
          <p:cNvPr id="6" name="Slide Number Placeholder 5"/>
          <p:cNvSpPr>
            <a:spLocks noGrp="1"/>
          </p:cNvSpPr>
          <p:nvPr>
            <p:ph type="sldNum" sz="quarter" idx="12"/>
          </p:nvPr>
        </p:nvSpPr>
        <p:spPr/>
        <p:txBody>
          <a:bodyPr/>
          <a:lstStyle/>
          <a:p>
            <a:r>
              <a:rPr lang="nl-NL" altLang="nl-BE"/>
              <a:t>pag. </a:t>
            </a:r>
            <a:fld id="{F49A2446-5D29-481D-9A30-6E73BF218442}" type="slidenum">
              <a:rPr lang="nl-NL" altLang="nl-BE" smtClean="0"/>
              <a:pPr/>
              <a:t>‹nr.›</a:t>
            </a:fld>
            <a:r>
              <a:rPr lang="nl-NL" altLang="nl-BE"/>
              <a:t> </a:t>
            </a:r>
          </a:p>
        </p:txBody>
      </p:sp>
    </p:spTree>
    <p:extLst>
      <p:ext uri="{BB962C8B-B14F-4D97-AF65-F5344CB8AC3E}">
        <p14:creationId xmlns:p14="http://schemas.microsoft.com/office/powerpoint/2010/main" val="1068457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l-BE" altLang="nl-BE"/>
              <a:t>Voettekst</a:t>
            </a:r>
            <a:endParaRPr lang="nl-NL" altLang="nl-BE"/>
          </a:p>
        </p:txBody>
      </p:sp>
      <p:sp>
        <p:nvSpPr>
          <p:cNvPr id="6" name="Slide Number Placeholder 5"/>
          <p:cNvSpPr>
            <a:spLocks noGrp="1"/>
          </p:cNvSpPr>
          <p:nvPr>
            <p:ph type="sldNum" sz="quarter" idx="12"/>
          </p:nvPr>
        </p:nvSpPr>
        <p:spPr/>
        <p:txBody>
          <a:bodyPr/>
          <a:lstStyle/>
          <a:p>
            <a:r>
              <a:rPr lang="nl-NL" altLang="nl-BE"/>
              <a:t>pag. </a:t>
            </a:r>
            <a:fld id="{FFE77AE7-58EC-4FE7-BA9F-575DB2D10443}" type="slidenum">
              <a:rPr lang="nl-NL" altLang="nl-BE" smtClean="0"/>
              <a:pPr/>
              <a:t>‹nr.›</a:t>
            </a:fld>
            <a:r>
              <a:rPr lang="nl-NL" altLang="nl-BE"/>
              <a:t> </a:t>
            </a:r>
          </a:p>
        </p:txBody>
      </p:sp>
    </p:spTree>
    <p:extLst>
      <p:ext uri="{BB962C8B-B14F-4D97-AF65-F5344CB8AC3E}">
        <p14:creationId xmlns:p14="http://schemas.microsoft.com/office/powerpoint/2010/main" val="571332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l-BE" altLang="nl-BE"/>
              <a:t>Voettekst</a:t>
            </a:r>
            <a:endParaRPr lang="nl-NL" altLang="nl-BE"/>
          </a:p>
        </p:txBody>
      </p:sp>
      <p:sp>
        <p:nvSpPr>
          <p:cNvPr id="6" name="Slide Number Placeholder 5"/>
          <p:cNvSpPr>
            <a:spLocks noGrp="1"/>
          </p:cNvSpPr>
          <p:nvPr>
            <p:ph type="sldNum" sz="quarter" idx="12"/>
          </p:nvPr>
        </p:nvSpPr>
        <p:spPr/>
        <p:txBody>
          <a:bodyPr/>
          <a:lstStyle/>
          <a:p>
            <a:r>
              <a:rPr lang="nl-NL" altLang="nl-BE"/>
              <a:t>pag. </a:t>
            </a:r>
            <a:fld id="{2595676B-E667-4923-B991-825BA4AED23D}" type="slidenum">
              <a:rPr lang="nl-NL" altLang="nl-BE" smtClean="0"/>
              <a:pPr/>
              <a:t>‹nr.›</a:t>
            </a:fld>
            <a:r>
              <a:rPr lang="nl-NL" altLang="nl-BE"/>
              <a:t> </a:t>
            </a:r>
          </a:p>
        </p:txBody>
      </p:sp>
    </p:spTree>
    <p:extLst>
      <p:ext uri="{BB962C8B-B14F-4D97-AF65-F5344CB8AC3E}">
        <p14:creationId xmlns:p14="http://schemas.microsoft.com/office/powerpoint/2010/main" val="2802996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nl-BE" altLang="nl-BE"/>
              <a:t>Voettekst</a:t>
            </a:r>
            <a:endParaRPr lang="nl-NL" altLang="nl-BE"/>
          </a:p>
        </p:txBody>
      </p:sp>
      <p:sp>
        <p:nvSpPr>
          <p:cNvPr id="7" name="Slide Number Placeholder 6"/>
          <p:cNvSpPr>
            <a:spLocks noGrp="1"/>
          </p:cNvSpPr>
          <p:nvPr>
            <p:ph type="sldNum" sz="quarter" idx="12"/>
          </p:nvPr>
        </p:nvSpPr>
        <p:spPr/>
        <p:txBody>
          <a:bodyPr/>
          <a:lstStyle/>
          <a:p>
            <a:r>
              <a:rPr lang="nl-NL" altLang="nl-BE"/>
              <a:t>pag. </a:t>
            </a:r>
            <a:fld id="{70BA50E3-4F71-4602-890B-4A5C25E426EE}" type="slidenum">
              <a:rPr lang="nl-NL" altLang="nl-BE" smtClean="0"/>
              <a:pPr/>
              <a:t>‹nr.›</a:t>
            </a:fld>
            <a:r>
              <a:rPr lang="nl-NL" altLang="nl-BE"/>
              <a:t> </a:t>
            </a:r>
          </a:p>
        </p:txBody>
      </p:sp>
    </p:spTree>
    <p:extLst>
      <p:ext uri="{BB962C8B-B14F-4D97-AF65-F5344CB8AC3E}">
        <p14:creationId xmlns:p14="http://schemas.microsoft.com/office/powerpoint/2010/main" val="4174246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839789"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72201"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nl-BE" altLang="nl-BE"/>
              <a:t>Voettekst</a:t>
            </a:r>
            <a:endParaRPr lang="nl-NL" altLang="nl-BE"/>
          </a:p>
        </p:txBody>
      </p:sp>
      <p:sp>
        <p:nvSpPr>
          <p:cNvPr id="9" name="Slide Number Placeholder 8"/>
          <p:cNvSpPr>
            <a:spLocks noGrp="1"/>
          </p:cNvSpPr>
          <p:nvPr>
            <p:ph type="sldNum" sz="quarter" idx="12"/>
          </p:nvPr>
        </p:nvSpPr>
        <p:spPr/>
        <p:txBody>
          <a:bodyPr/>
          <a:lstStyle/>
          <a:p>
            <a:r>
              <a:rPr lang="nl-NL" altLang="nl-BE"/>
              <a:t>pag. </a:t>
            </a:r>
            <a:fld id="{EA1F1103-A090-4D6F-B3DE-2B092310DEED}" type="slidenum">
              <a:rPr lang="nl-NL" altLang="nl-BE" smtClean="0"/>
              <a:pPr/>
              <a:t>‹nr.›</a:t>
            </a:fld>
            <a:r>
              <a:rPr lang="nl-NL" altLang="nl-BE"/>
              <a:t> </a:t>
            </a:r>
          </a:p>
        </p:txBody>
      </p:sp>
    </p:spTree>
    <p:extLst>
      <p:ext uri="{BB962C8B-B14F-4D97-AF65-F5344CB8AC3E}">
        <p14:creationId xmlns:p14="http://schemas.microsoft.com/office/powerpoint/2010/main" val="2365824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nl-BE" altLang="nl-BE"/>
              <a:t>Voettekst</a:t>
            </a:r>
            <a:endParaRPr lang="nl-NL" altLang="nl-BE"/>
          </a:p>
        </p:txBody>
      </p:sp>
      <p:sp>
        <p:nvSpPr>
          <p:cNvPr id="5" name="Slide Number Placeholder 4"/>
          <p:cNvSpPr>
            <a:spLocks noGrp="1"/>
          </p:cNvSpPr>
          <p:nvPr>
            <p:ph type="sldNum" sz="quarter" idx="12"/>
          </p:nvPr>
        </p:nvSpPr>
        <p:spPr/>
        <p:txBody>
          <a:bodyPr/>
          <a:lstStyle/>
          <a:p>
            <a:r>
              <a:rPr lang="nl-NL" altLang="nl-BE"/>
              <a:t>pag. </a:t>
            </a:r>
            <a:fld id="{E7ACB374-9009-4DAF-AB34-9758B815AA0E}" type="slidenum">
              <a:rPr lang="nl-NL" altLang="nl-BE" smtClean="0"/>
              <a:pPr/>
              <a:t>‹nr.›</a:t>
            </a:fld>
            <a:r>
              <a:rPr lang="nl-NL" altLang="nl-BE"/>
              <a:t> </a:t>
            </a:r>
          </a:p>
        </p:txBody>
      </p:sp>
    </p:spTree>
    <p:extLst>
      <p:ext uri="{BB962C8B-B14F-4D97-AF65-F5344CB8AC3E}">
        <p14:creationId xmlns:p14="http://schemas.microsoft.com/office/powerpoint/2010/main" val="2177633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nl-BE" altLang="nl-BE"/>
              <a:t>Voettekst</a:t>
            </a:r>
            <a:endParaRPr lang="nl-NL" altLang="nl-BE"/>
          </a:p>
        </p:txBody>
      </p:sp>
      <p:sp>
        <p:nvSpPr>
          <p:cNvPr id="4" name="Slide Number Placeholder 3"/>
          <p:cNvSpPr>
            <a:spLocks noGrp="1"/>
          </p:cNvSpPr>
          <p:nvPr>
            <p:ph type="sldNum" sz="quarter" idx="12"/>
          </p:nvPr>
        </p:nvSpPr>
        <p:spPr/>
        <p:txBody>
          <a:bodyPr/>
          <a:lstStyle/>
          <a:p>
            <a:r>
              <a:rPr lang="nl-NL" altLang="nl-BE"/>
              <a:t>pag. </a:t>
            </a:r>
            <a:fld id="{03F9C725-A02C-4B7C-90F5-9DC0BE1FDA46}" type="slidenum">
              <a:rPr lang="nl-NL" altLang="nl-BE" smtClean="0"/>
              <a:pPr/>
              <a:t>‹nr.›</a:t>
            </a:fld>
            <a:r>
              <a:rPr lang="nl-NL" altLang="nl-BE"/>
              <a:t> </a:t>
            </a:r>
          </a:p>
        </p:txBody>
      </p:sp>
    </p:spTree>
    <p:extLst>
      <p:ext uri="{BB962C8B-B14F-4D97-AF65-F5344CB8AC3E}">
        <p14:creationId xmlns:p14="http://schemas.microsoft.com/office/powerpoint/2010/main" val="244985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Z_Hoofdstuk W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BDA45-64E4-4636-BD51-246B50137534}"/>
              </a:ext>
            </a:extLst>
          </p:cNvPr>
          <p:cNvSpPr>
            <a:spLocks noGrp="1"/>
          </p:cNvSpPr>
          <p:nvPr>
            <p:ph type="ctrTitle" hasCustomPrompt="1"/>
          </p:nvPr>
        </p:nvSpPr>
        <p:spPr>
          <a:xfrm>
            <a:off x="1373156" y="1854777"/>
            <a:ext cx="9282529" cy="1405805"/>
          </a:xfrm>
        </p:spPr>
        <p:txBody>
          <a:bodyPr lIns="0" tIns="0" rIns="0" bIns="0" anchor="t" anchorCtr="0">
            <a:normAutofit/>
          </a:bodyPr>
          <a:lstStyle>
            <a:lvl1pPr algn="l">
              <a:lnSpc>
                <a:spcPct val="100000"/>
              </a:lnSpc>
              <a:defRPr sz="2800" b="1">
                <a:solidFill>
                  <a:schemeClr val="bg2"/>
                </a:solidFill>
              </a:defRPr>
            </a:lvl1pPr>
          </a:lstStyle>
          <a:p>
            <a:r>
              <a:rPr lang="nl-NL" dirty="0"/>
              <a:t>Titel hoofdstuk</a:t>
            </a:r>
            <a:br>
              <a:rPr lang="nl-NL" dirty="0"/>
            </a:br>
            <a:r>
              <a:rPr lang="nl-NL" dirty="0"/>
              <a:t>op verschillende</a:t>
            </a:r>
            <a:br>
              <a:rPr lang="nl-NL" dirty="0"/>
            </a:br>
            <a:r>
              <a:rPr lang="nl-NL" dirty="0"/>
              <a:t>tekstregels</a:t>
            </a:r>
            <a:endParaRPr lang="nl-BE" dirty="0"/>
          </a:p>
        </p:txBody>
      </p:sp>
      <p:sp>
        <p:nvSpPr>
          <p:cNvPr id="5" name="Rechthoekige driehoek 4">
            <a:extLst>
              <a:ext uri="{FF2B5EF4-FFF2-40B4-BE49-F238E27FC236}">
                <a16:creationId xmlns:a16="http://schemas.microsoft.com/office/drawing/2014/main" id="{4ACB801B-6FA8-4536-AE9A-A9C55FC92E91}"/>
              </a:ext>
            </a:extLst>
          </p:cNvPr>
          <p:cNvSpPr/>
          <p:nvPr userDrawn="1"/>
        </p:nvSpPr>
        <p:spPr>
          <a:xfrm rot="10800000" flipH="1">
            <a:off x="1373156" y="0"/>
            <a:ext cx="1376218" cy="137621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365DD0D7-B515-4ADF-81C6-43F0B2B8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83" y="5759570"/>
            <a:ext cx="2622423" cy="551659"/>
          </a:xfrm>
          <a:prstGeom prst="rect">
            <a:avLst/>
          </a:prstGeom>
        </p:spPr>
      </p:pic>
    </p:spTree>
    <p:extLst>
      <p:ext uri="{BB962C8B-B14F-4D97-AF65-F5344CB8AC3E}">
        <p14:creationId xmlns:p14="http://schemas.microsoft.com/office/powerpoint/2010/main" val="3563054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nl-BE" altLang="nl-BE"/>
              <a:t>Voettekst</a:t>
            </a:r>
            <a:endParaRPr lang="nl-NL" altLang="nl-BE"/>
          </a:p>
        </p:txBody>
      </p:sp>
      <p:sp>
        <p:nvSpPr>
          <p:cNvPr id="7" name="Slide Number Placeholder 6"/>
          <p:cNvSpPr>
            <a:spLocks noGrp="1"/>
          </p:cNvSpPr>
          <p:nvPr>
            <p:ph type="sldNum" sz="quarter" idx="12"/>
          </p:nvPr>
        </p:nvSpPr>
        <p:spPr/>
        <p:txBody>
          <a:bodyPr/>
          <a:lstStyle/>
          <a:p>
            <a:r>
              <a:rPr lang="nl-NL" altLang="nl-BE"/>
              <a:t>pag. </a:t>
            </a:r>
            <a:fld id="{7E4F28A6-C3F7-47D7-BB8F-710B1B2CAA72}" type="slidenum">
              <a:rPr lang="nl-NL" altLang="nl-BE" smtClean="0"/>
              <a:pPr/>
              <a:t>‹nr.›</a:t>
            </a:fld>
            <a:r>
              <a:rPr lang="nl-NL" altLang="nl-BE"/>
              <a:t> </a:t>
            </a:r>
          </a:p>
        </p:txBody>
      </p:sp>
    </p:spTree>
    <p:extLst>
      <p:ext uri="{BB962C8B-B14F-4D97-AF65-F5344CB8AC3E}">
        <p14:creationId xmlns:p14="http://schemas.microsoft.com/office/powerpoint/2010/main" val="3629122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nl-BE" altLang="nl-BE"/>
              <a:t>Voettekst</a:t>
            </a:r>
            <a:endParaRPr lang="nl-NL" altLang="nl-BE"/>
          </a:p>
        </p:txBody>
      </p:sp>
      <p:sp>
        <p:nvSpPr>
          <p:cNvPr id="7" name="Slide Number Placeholder 6"/>
          <p:cNvSpPr>
            <a:spLocks noGrp="1"/>
          </p:cNvSpPr>
          <p:nvPr>
            <p:ph type="sldNum" sz="quarter" idx="12"/>
          </p:nvPr>
        </p:nvSpPr>
        <p:spPr/>
        <p:txBody>
          <a:bodyPr/>
          <a:lstStyle/>
          <a:p>
            <a:r>
              <a:rPr lang="nl-NL" altLang="nl-BE"/>
              <a:t>pag. </a:t>
            </a:r>
            <a:fld id="{7DCBD6DD-36F9-4CC1-8983-95DD360B89A4}" type="slidenum">
              <a:rPr lang="nl-NL" altLang="nl-BE" smtClean="0"/>
              <a:pPr/>
              <a:t>‹nr.›</a:t>
            </a:fld>
            <a:r>
              <a:rPr lang="nl-NL" altLang="nl-BE"/>
              <a:t> </a:t>
            </a:r>
          </a:p>
        </p:txBody>
      </p:sp>
    </p:spTree>
    <p:extLst>
      <p:ext uri="{BB962C8B-B14F-4D97-AF65-F5344CB8AC3E}">
        <p14:creationId xmlns:p14="http://schemas.microsoft.com/office/powerpoint/2010/main" val="1277067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l-BE" altLang="nl-BE"/>
              <a:t>Voettekst</a:t>
            </a:r>
            <a:endParaRPr lang="nl-NL" altLang="nl-BE"/>
          </a:p>
        </p:txBody>
      </p:sp>
      <p:sp>
        <p:nvSpPr>
          <p:cNvPr id="6" name="Slide Number Placeholder 5"/>
          <p:cNvSpPr>
            <a:spLocks noGrp="1"/>
          </p:cNvSpPr>
          <p:nvPr>
            <p:ph type="sldNum" sz="quarter" idx="12"/>
          </p:nvPr>
        </p:nvSpPr>
        <p:spPr/>
        <p:txBody>
          <a:bodyPr/>
          <a:lstStyle/>
          <a:p>
            <a:r>
              <a:rPr lang="nl-NL" altLang="nl-BE"/>
              <a:t>pag. </a:t>
            </a:r>
            <a:fld id="{5409781B-500C-4A07-9A57-D7C1F35317B5}" type="slidenum">
              <a:rPr lang="nl-NL" altLang="nl-BE" smtClean="0"/>
              <a:pPr/>
              <a:t>‹nr.›</a:t>
            </a:fld>
            <a:r>
              <a:rPr lang="nl-NL" altLang="nl-BE"/>
              <a:t> </a:t>
            </a:r>
          </a:p>
        </p:txBody>
      </p:sp>
    </p:spTree>
    <p:extLst>
      <p:ext uri="{BB962C8B-B14F-4D97-AF65-F5344CB8AC3E}">
        <p14:creationId xmlns:p14="http://schemas.microsoft.com/office/powerpoint/2010/main" val="2043360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l-BE" altLang="nl-BE"/>
              <a:t>Voettekst</a:t>
            </a:r>
            <a:endParaRPr lang="nl-NL" altLang="nl-BE"/>
          </a:p>
        </p:txBody>
      </p:sp>
      <p:sp>
        <p:nvSpPr>
          <p:cNvPr id="6" name="Slide Number Placeholder 5"/>
          <p:cNvSpPr>
            <a:spLocks noGrp="1"/>
          </p:cNvSpPr>
          <p:nvPr>
            <p:ph type="sldNum" sz="quarter" idx="12"/>
          </p:nvPr>
        </p:nvSpPr>
        <p:spPr/>
        <p:txBody>
          <a:bodyPr/>
          <a:lstStyle/>
          <a:p>
            <a:r>
              <a:rPr lang="nl-NL" altLang="nl-BE"/>
              <a:t>pag. </a:t>
            </a:r>
            <a:fld id="{9C94EB5F-C9C7-4396-A10A-0380B011451C}" type="slidenum">
              <a:rPr lang="nl-NL" altLang="nl-BE" smtClean="0"/>
              <a:pPr/>
              <a:t>‹nr.›</a:t>
            </a:fld>
            <a:r>
              <a:rPr lang="nl-NL" altLang="nl-BE"/>
              <a:t> </a:t>
            </a:r>
          </a:p>
        </p:txBody>
      </p:sp>
    </p:spTree>
    <p:extLst>
      <p:ext uri="{BB962C8B-B14F-4D97-AF65-F5344CB8AC3E}">
        <p14:creationId xmlns:p14="http://schemas.microsoft.com/office/powerpoint/2010/main" val="1068848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UZ_Tekst+Beeld staand">
    <p:bg>
      <p:bgPr>
        <a:solidFill>
          <a:schemeClr val="tx1"/>
        </a:solidFill>
        <a:effectLst/>
      </p:bgPr>
    </p:bg>
    <p:spTree>
      <p:nvGrpSpPr>
        <p:cNvPr id="1" name=""/>
        <p:cNvGrpSpPr/>
        <p:nvPr/>
      </p:nvGrpSpPr>
      <p:grpSpPr>
        <a:xfrm>
          <a:off x="0" y="0"/>
          <a:ext cx="0" cy="0"/>
          <a:chOff x="0" y="0"/>
          <a:chExt cx="0" cy="0"/>
        </a:xfrm>
      </p:grpSpPr>
      <p:sp>
        <p:nvSpPr>
          <p:cNvPr id="25" name="Tijdelijke aanduiding voor tekst 3">
            <a:extLst>
              <a:ext uri="{FF2B5EF4-FFF2-40B4-BE49-F238E27FC236}">
                <a16:creationId xmlns:a16="http://schemas.microsoft.com/office/drawing/2014/main" id="{CE16D6B8-A8AB-4269-9C7F-FD569E4226E0}"/>
              </a:ext>
            </a:extLst>
          </p:cNvPr>
          <p:cNvSpPr>
            <a:spLocks noGrp="1"/>
          </p:cNvSpPr>
          <p:nvPr>
            <p:ph type="body" sz="quarter" idx="15" hasCustomPrompt="1"/>
          </p:nvPr>
        </p:nvSpPr>
        <p:spPr>
          <a:xfrm>
            <a:off x="1256419" y="671804"/>
            <a:ext cx="3807044" cy="782773"/>
          </a:xfrm>
        </p:spPr>
        <p:txBody>
          <a:bodyPr>
            <a:normAutofit/>
          </a:bodyPr>
          <a:lstStyle>
            <a:lvl1pPr marL="0" indent="0">
              <a:buNone/>
              <a:defRPr sz="2600" b="1"/>
            </a:lvl1pPr>
          </a:lstStyle>
          <a:p>
            <a:pPr lvl="0"/>
            <a:r>
              <a:rPr lang="nl-NL" dirty="0"/>
              <a:t>Titel op meerdere</a:t>
            </a:r>
          </a:p>
          <a:p>
            <a:pPr lvl="0"/>
            <a:r>
              <a:rPr lang="nl-NL" dirty="0"/>
              <a:t>tekstregels</a:t>
            </a:r>
            <a:endParaRPr lang="nl-BE" dirty="0"/>
          </a:p>
        </p:txBody>
      </p:sp>
      <p:sp>
        <p:nvSpPr>
          <p:cNvPr id="19" name="Tijdelijke aanduiding voor tekst 8">
            <a:extLst>
              <a:ext uri="{FF2B5EF4-FFF2-40B4-BE49-F238E27FC236}">
                <a16:creationId xmlns:a16="http://schemas.microsoft.com/office/drawing/2014/main" id="{5D74E1A5-4F9A-47C9-A75D-092F16064AB9}"/>
              </a:ext>
            </a:extLst>
          </p:cNvPr>
          <p:cNvSpPr>
            <a:spLocks noGrp="1"/>
          </p:cNvSpPr>
          <p:nvPr>
            <p:ph type="body" sz="quarter" idx="13" hasCustomPrompt="1"/>
          </p:nvPr>
        </p:nvSpPr>
        <p:spPr>
          <a:xfrm>
            <a:off x="1200353" y="1666240"/>
            <a:ext cx="3863110" cy="4143490"/>
          </a:xfrm>
        </p:spPr>
        <p:txBody>
          <a:bodyPr>
            <a:noAutofit/>
          </a:bodyPr>
          <a:lstStyle>
            <a:lvl1pPr marL="324000" indent="-324000">
              <a:lnSpc>
                <a:spcPct val="100000"/>
              </a:lnSpc>
              <a:buClr>
                <a:schemeClr val="bg2"/>
              </a:buClr>
              <a:buFont typeface="Webdings" panose="05030102010509060703" pitchFamily="18" charset="2"/>
              <a:buChar char="4"/>
              <a:defRPr sz="1800">
                <a:solidFill>
                  <a:schemeClr val="bg1"/>
                </a:solidFill>
              </a:defRPr>
            </a:lvl1pPr>
            <a:lvl2pPr marL="684000" indent="-324000">
              <a:lnSpc>
                <a:spcPct val="100000"/>
              </a:lnSpc>
              <a:buClr>
                <a:schemeClr val="bg2"/>
              </a:buClr>
              <a:buFont typeface="Webdings" panose="05030102010509060703" pitchFamily="18" charset="2"/>
              <a:buChar char="4"/>
              <a:defRPr sz="1800">
                <a:solidFill>
                  <a:schemeClr val="bg1"/>
                </a:solidFill>
              </a:defRPr>
            </a:lvl2pPr>
            <a:lvl3pPr marL="1044000" indent="-324000">
              <a:lnSpc>
                <a:spcPct val="100000"/>
              </a:lnSpc>
              <a:buClrTx/>
              <a:buFont typeface="Arial" panose="020B0604020202020204" pitchFamily="34" charset="0"/>
              <a:buChar char="•"/>
              <a:defRPr sz="1800">
                <a:solidFill>
                  <a:schemeClr val="bg1"/>
                </a:solidFill>
              </a:defRPr>
            </a:lvl3pPr>
            <a:lvl4pPr marL="1404000" indent="-324000">
              <a:lnSpc>
                <a:spcPct val="100000"/>
              </a:lnSpc>
              <a:buClrTx/>
              <a:buFont typeface="Arial" panose="020B0604020202020204" pitchFamily="34" charset="0"/>
              <a:buChar char="•"/>
              <a:defRPr sz="1800">
                <a:solidFill>
                  <a:schemeClr val="bg1"/>
                </a:solidFill>
              </a:defRPr>
            </a:lvl4pPr>
            <a:lvl5pPr marL="1764000" indent="-324000">
              <a:lnSpc>
                <a:spcPct val="100000"/>
              </a:lnSpc>
              <a:buClrTx/>
              <a:buFont typeface="Arial" panose="020B0604020202020204" pitchFamily="34" charset="0"/>
              <a:buChar char="•"/>
              <a:defRPr sz="1800">
                <a:solidFill>
                  <a:schemeClr val="bg1"/>
                </a:solidFill>
              </a:defRPr>
            </a:lvl5pPr>
          </a:lstStyle>
          <a:p>
            <a:pPr lvl="0"/>
            <a:r>
              <a:rPr lang="nl-NL" dirty="0" err="1"/>
              <a:t>Bullet</a:t>
            </a:r>
            <a:r>
              <a:rPr lang="nl-NL" dirty="0"/>
              <a:t> 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afbeelding 3">
            <a:extLst>
              <a:ext uri="{FF2B5EF4-FFF2-40B4-BE49-F238E27FC236}">
                <a16:creationId xmlns:a16="http://schemas.microsoft.com/office/drawing/2014/main" id="{6A72E035-F141-419E-8599-ABDBB6E12586}"/>
              </a:ext>
            </a:extLst>
          </p:cNvPr>
          <p:cNvSpPr>
            <a:spLocks noGrp="1"/>
          </p:cNvSpPr>
          <p:nvPr>
            <p:ph type="pic" sz="quarter" idx="14" hasCustomPrompt="1"/>
          </p:nvPr>
        </p:nvSpPr>
        <p:spPr>
          <a:xfrm>
            <a:off x="6196216" y="-1"/>
            <a:ext cx="5996366" cy="684771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77 w 10000"/>
              <a:gd name="connsiteY2" fmla="*/ 7659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54 w 10000"/>
              <a:gd name="connsiteY2" fmla="*/ 8029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54 w 10000"/>
              <a:gd name="connsiteY2" fmla="*/ 7836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54 w 10000"/>
              <a:gd name="connsiteY2" fmla="*/ 7969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77 w 10000"/>
              <a:gd name="connsiteY2" fmla="*/ 7984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77 w 10000"/>
              <a:gd name="connsiteY2" fmla="*/ 7984 h 10000"/>
              <a:gd name="connsiteX3" fmla="*/ 6888 w 10000"/>
              <a:gd name="connsiteY3" fmla="*/ 10000 h 10000"/>
              <a:gd name="connsiteX4" fmla="*/ 47 w 10000"/>
              <a:gd name="connsiteY4" fmla="*/ 9985 h 10000"/>
              <a:gd name="connsiteX5" fmla="*/ 0 w 10000"/>
              <a:gd name="connsiteY5" fmla="*/ 0 h 10000"/>
              <a:gd name="connsiteX0" fmla="*/ 0 w 10000"/>
              <a:gd name="connsiteY0" fmla="*/ 0 h 9985"/>
              <a:gd name="connsiteX1" fmla="*/ 10000 w 10000"/>
              <a:gd name="connsiteY1" fmla="*/ 0 h 9985"/>
              <a:gd name="connsiteX2" fmla="*/ 9977 w 10000"/>
              <a:gd name="connsiteY2" fmla="*/ 7984 h 9985"/>
              <a:gd name="connsiteX3" fmla="*/ 6888 w 10000"/>
              <a:gd name="connsiteY3" fmla="*/ 9985 h 9985"/>
              <a:gd name="connsiteX4" fmla="*/ 47 w 10000"/>
              <a:gd name="connsiteY4" fmla="*/ 9985 h 9985"/>
              <a:gd name="connsiteX5" fmla="*/ 0 w 10000"/>
              <a:gd name="connsiteY5" fmla="*/ 0 h 9985"/>
              <a:gd name="connsiteX0" fmla="*/ 0 w 10000"/>
              <a:gd name="connsiteY0" fmla="*/ 0 h 10000"/>
              <a:gd name="connsiteX1" fmla="*/ 10000 w 10000"/>
              <a:gd name="connsiteY1" fmla="*/ 0 h 10000"/>
              <a:gd name="connsiteX2" fmla="*/ 9977 w 10000"/>
              <a:gd name="connsiteY2" fmla="*/ 7996 h 10000"/>
              <a:gd name="connsiteX3" fmla="*/ 6911 w 10000"/>
              <a:gd name="connsiteY3" fmla="*/ 10000 h 10000"/>
              <a:gd name="connsiteX4" fmla="*/ 47 w 10000"/>
              <a:gd name="connsiteY4" fmla="*/ 10000 h 10000"/>
              <a:gd name="connsiteX5" fmla="*/ 0 w 10000"/>
              <a:gd name="connsiteY5" fmla="*/ 0 h 10000"/>
              <a:gd name="connsiteX0" fmla="*/ 0 w 10001"/>
              <a:gd name="connsiteY0" fmla="*/ 0 h 10000"/>
              <a:gd name="connsiteX1" fmla="*/ 10000 w 10001"/>
              <a:gd name="connsiteY1" fmla="*/ 0 h 10000"/>
              <a:gd name="connsiteX2" fmla="*/ 9999 w 10001"/>
              <a:gd name="connsiteY2" fmla="*/ 7996 h 10000"/>
              <a:gd name="connsiteX3" fmla="*/ 6911 w 10001"/>
              <a:gd name="connsiteY3" fmla="*/ 10000 h 10000"/>
              <a:gd name="connsiteX4" fmla="*/ 47 w 10001"/>
              <a:gd name="connsiteY4" fmla="*/ 10000 h 10000"/>
              <a:gd name="connsiteX5" fmla="*/ 0 w 10001"/>
              <a:gd name="connsiteY5" fmla="*/ 0 h 10000"/>
              <a:gd name="connsiteX0" fmla="*/ 0 w 10001"/>
              <a:gd name="connsiteY0" fmla="*/ 0 h 10000"/>
              <a:gd name="connsiteX1" fmla="*/ 10000 w 10001"/>
              <a:gd name="connsiteY1" fmla="*/ 0 h 10000"/>
              <a:gd name="connsiteX2" fmla="*/ 9999 w 10001"/>
              <a:gd name="connsiteY2" fmla="*/ 7996 h 10000"/>
              <a:gd name="connsiteX3" fmla="*/ 7718 w 10001"/>
              <a:gd name="connsiteY3" fmla="*/ 10000 h 10000"/>
              <a:gd name="connsiteX4" fmla="*/ 47 w 10001"/>
              <a:gd name="connsiteY4" fmla="*/ 10000 h 10000"/>
              <a:gd name="connsiteX5" fmla="*/ 0 w 1000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0" y="0"/>
                </a:moveTo>
                <a:lnTo>
                  <a:pt x="10000" y="0"/>
                </a:lnTo>
                <a:cubicBezTo>
                  <a:pt x="9992" y="2557"/>
                  <a:pt x="10007" y="5439"/>
                  <a:pt x="9999" y="7996"/>
                </a:cubicBezTo>
                <a:lnTo>
                  <a:pt x="7718" y="10000"/>
                </a:lnTo>
                <a:lnTo>
                  <a:pt x="47" y="10000"/>
                </a:lnTo>
                <a:cubicBezTo>
                  <a:pt x="31" y="6667"/>
                  <a:pt x="16" y="3333"/>
                  <a:pt x="0" y="0"/>
                </a:cubicBezTo>
                <a:close/>
              </a:path>
            </a:pathLst>
          </a:custGeom>
          <a:noFill/>
        </p:spPr>
        <p:txBody>
          <a:bodyPr>
            <a:normAutofit/>
          </a:bodyPr>
          <a:lstStyle>
            <a:lvl1pPr marL="0" indent="0">
              <a:buNone/>
              <a:defRPr sz="1500"/>
            </a:lvl1pPr>
          </a:lstStyle>
          <a:p>
            <a:r>
              <a:rPr lang="nl-BE" dirty="0"/>
              <a:t>Klik om afbeelding toe te voegen</a:t>
            </a:r>
          </a:p>
        </p:txBody>
      </p:sp>
      <p:sp>
        <p:nvSpPr>
          <p:cNvPr id="6" name="Tijdelijke aanduiding voor voettekst 4">
            <a:extLst>
              <a:ext uri="{FF2B5EF4-FFF2-40B4-BE49-F238E27FC236}">
                <a16:creationId xmlns:a16="http://schemas.microsoft.com/office/drawing/2014/main" id="{CD0BB672-A839-4361-8A54-47E7C6145A27}"/>
              </a:ext>
            </a:extLst>
          </p:cNvPr>
          <p:cNvSpPr>
            <a:spLocks noGrp="1"/>
          </p:cNvSpPr>
          <p:nvPr>
            <p:ph type="ftr" sz="quarter" idx="3"/>
          </p:nvPr>
        </p:nvSpPr>
        <p:spPr>
          <a:xfrm>
            <a:off x="1306830" y="6265230"/>
            <a:ext cx="4180090" cy="136522"/>
          </a:xfrm>
          <a:prstGeom prst="rect">
            <a:avLst/>
          </a:prstGeom>
        </p:spPr>
        <p:txBody>
          <a:bodyPr vert="horz" lIns="0" tIns="0" rIns="0" bIns="0" rtlCol="0" anchor="ctr"/>
          <a:lstStyle>
            <a:lvl1pPr algn="l">
              <a:defRPr sz="900" cap="all" baseline="0">
                <a:solidFill>
                  <a:schemeClr val="bg1"/>
                </a:solidFill>
              </a:defRPr>
            </a:lvl1pPr>
          </a:lstStyle>
          <a:p>
            <a:r>
              <a:rPr lang="nl-BE" dirty="0"/>
              <a:t>Voettekst</a:t>
            </a:r>
          </a:p>
        </p:txBody>
      </p:sp>
      <p:sp>
        <p:nvSpPr>
          <p:cNvPr id="7" name="Tijdelijke aanduiding voor dianummer 5">
            <a:extLst>
              <a:ext uri="{FF2B5EF4-FFF2-40B4-BE49-F238E27FC236}">
                <a16:creationId xmlns:a16="http://schemas.microsoft.com/office/drawing/2014/main" id="{F07376E4-CD0F-4587-B4F0-469AB7B17B48}"/>
              </a:ext>
            </a:extLst>
          </p:cNvPr>
          <p:cNvSpPr>
            <a:spLocks noGrp="1"/>
          </p:cNvSpPr>
          <p:nvPr>
            <p:ph type="sldNum" sz="quarter" idx="4"/>
          </p:nvPr>
        </p:nvSpPr>
        <p:spPr>
          <a:xfrm>
            <a:off x="382905" y="6265232"/>
            <a:ext cx="889001" cy="136521"/>
          </a:xfrm>
          <a:prstGeom prst="rect">
            <a:avLst/>
          </a:prstGeom>
        </p:spPr>
        <p:txBody>
          <a:bodyPr vert="horz" lIns="0" tIns="0" rIns="0" bIns="0" rtlCol="0" anchor="ctr"/>
          <a:lstStyle>
            <a:lvl1pPr algn="r">
              <a:defRPr sz="900">
                <a:solidFill>
                  <a:schemeClr val="bg1"/>
                </a:solidFill>
              </a:defRPr>
            </a:lvl1pPr>
          </a:lstStyle>
          <a:p>
            <a:fld id="{C9A8A351-5C7C-4395-AC7F-763D97B6BE0B}" type="slidenum">
              <a:rPr lang="nl-BE" smtClean="0"/>
              <a:pPr/>
              <a:t>‹nr.›</a:t>
            </a:fld>
            <a:r>
              <a:rPr lang="nl-BE" dirty="0"/>
              <a:t>  </a:t>
            </a:r>
            <a:r>
              <a:rPr lang="nl-BE" dirty="0">
                <a:solidFill>
                  <a:schemeClr val="bg2"/>
                </a:solidFill>
              </a:rPr>
              <a:t>/</a:t>
            </a:r>
            <a:r>
              <a:rPr lang="nl-BE" dirty="0"/>
              <a:t> </a:t>
            </a:r>
          </a:p>
        </p:txBody>
      </p:sp>
    </p:spTree>
    <p:extLst>
      <p:ext uri="{BB962C8B-B14F-4D97-AF65-F5344CB8AC3E}">
        <p14:creationId xmlns:p14="http://schemas.microsoft.com/office/powerpoint/2010/main" val="3812074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54739-41EA-3C4B-778C-FCAB5420681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C26E0F49-8ACD-FE8A-EF5D-49C0389B2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EA5F0078-BED9-1086-E3A7-8FCD54695653}"/>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0150EB08-37D0-E085-2C13-8CAF214B3A22}"/>
              </a:ext>
            </a:extLst>
          </p:cNvPr>
          <p:cNvSpPr>
            <a:spLocks noGrp="1"/>
          </p:cNvSpPr>
          <p:nvPr>
            <p:ph type="ftr" sz="quarter" idx="11"/>
          </p:nvPr>
        </p:nvSpPr>
        <p:spPr/>
        <p:txBody>
          <a:bodyPr/>
          <a:lstStyle/>
          <a:p>
            <a:r>
              <a:rPr lang="nl-BE"/>
              <a:t>Voettekst</a:t>
            </a:r>
          </a:p>
        </p:txBody>
      </p:sp>
      <p:sp>
        <p:nvSpPr>
          <p:cNvPr id="6" name="Tijdelijke aanduiding voor dianummer 5">
            <a:extLst>
              <a:ext uri="{FF2B5EF4-FFF2-40B4-BE49-F238E27FC236}">
                <a16:creationId xmlns:a16="http://schemas.microsoft.com/office/drawing/2014/main" id="{6CBCACF9-2512-C814-FE0F-ECE722E847E0}"/>
              </a:ext>
            </a:extLst>
          </p:cNvPr>
          <p:cNvSpPr>
            <a:spLocks noGrp="1"/>
          </p:cNvSpPr>
          <p:nvPr>
            <p:ph type="sldNum" sz="quarter" idx="12"/>
          </p:nvPr>
        </p:nvSpPr>
        <p:spPr/>
        <p:txBody>
          <a:bodyPr/>
          <a:lstStyle/>
          <a:p>
            <a:fld id="{12FC25FE-9159-466E-9656-DED2012169A3}" type="slidenum">
              <a:rPr lang="nl-BE" smtClean="0"/>
              <a:t>‹nr.›</a:t>
            </a:fld>
            <a:endParaRPr lang="nl-BE"/>
          </a:p>
        </p:txBody>
      </p:sp>
    </p:spTree>
    <p:extLst>
      <p:ext uri="{BB962C8B-B14F-4D97-AF65-F5344CB8AC3E}">
        <p14:creationId xmlns:p14="http://schemas.microsoft.com/office/powerpoint/2010/main" val="1796053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1A7E6-5982-A223-8A50-734E8440ACA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ECC0DA6-4C33-770A-A72D-B8B4930FEB6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5F9D4DD-890F-AEFE-8569-04B06577CA36}"/>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8E472C8D-F954-4A1B-C827-AEEE8034EC74}"/>
              </a:ext>
            </a:extLst>
          </p:cNvPr>
          <p:cNvSpPr>
            <a:spLocks noGrp="1"/>
          </p:cNvSpPr>
          <p:nvPr>
            <p:ph type="ftr" sz="quarter" idx="11"/>
          </p:nvPr>
        </p:nvSpPr>
        <p:spPr/>
        <p:txBody>
          <a:bodyPr/>
          <a:lstStyle/>
          <a:p>
            <a:r>
              <a:rPr lang="nl-BE"/>
              <a:t>Voettekst</a:t>
            </a:r>
          </a:p>
        </p:txBody>
      </p:sp>
      <p:sp>
        <p:nvSpPr>
          <p:cNvPr id="6" name="Tijdelijke aanduiding voor dianummer 5">
            <a:extLst>
              <a:ext uri="{FF2B5EF4-FFF2-40B4-BE49-F238E27FC236}">
                <a16:creationId xmlns:a16="http://schemas.microsoft.com/office/drawing/2014/main" id="{7B3BF86C-8FE8-8963-B849-721263F10AD7}"/>
              </a:ext>
            </a:extLst>
          </p:cNvPr>
          <p:cNvSpPr>
            <a:spLocks noGrp="1"/>
          </p:cNvSpPr>
          <p:nvPr>
            <p:ph type="sldNum" sz="quarter" idx="12"/>
          </p:nvPr>
        </p:nvSpPr>
        <p:spPr/>
        <p:txBody>
          <a:bodyPr/>
          <a:lstStyle/>
          <a:p>
            <a:fld id="{12FC25FE-9159-466E-9656-DED2012169A3}" type="slidenum">
              <a:rPr lang="nl-BE" smtClean="0"/>
              <a:t>‹nr.›</a:t>
            </a:fld>
            <a:endParaRPr lang="nl-BE"/>
          </a:p>
        </p:txBody>
      </p:sp>
    </p:spTree>
    <p:extLst>
      <p:ext uri="{BB962C8B-B14F-4D97-AF65-F5344CB8AC3E}">
        <p14:creationId xmlns:p14="http://schemas.microsoft.com/office/powerpoint/2010/main" val="1075306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D109C-1C5C-AFC8-BA0F-70EA7329210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83277CD-93C8-C39E-DFF3-584B96279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4F4CD56-C6E1-2C70-EF21-C15FE8E8C50F}"/>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3B24F9C3-64E9-C6A3-B961-0A7E08221BA6}"/>
              </a:ext>
            </a:extLst>
          </p:cNvPr>
          <p:cNvSpPr>
            <a:spLocks noGrp="1"/>
          </p:cNvSpPr>
          <p:nvPr>
            <p:ph type="ftr" sz="quarter" idx="11"/>
          </p:nvPr>
        </p:nvSpPr>
        <p:spPr/>
        <p:txBody>
          <a:bodyPr/>
          <a:lstStyle/>
          <a:p>
            <a:r>
              <a:rPr lang="nl-BE"/>
              <a:t>Voettekst</a:t>
            </a:r>
          </a:p>
        </p:txBody>
      </p:sp>
      <p:sp>
        <p:nvSpPr>
          <p:cNvPr id="6" name="Tijdelijke aanduiding voor dianummer 5">
            <a:extLst>
              <a:ext uri="{FF2B5EF4-FFF2-40B4-BE49-F238E27FC236}">
                <a16:creationId xmlns:a16="http://schemas.microsoft.com/office/drawing/2014/main" id="{AC74A709-0F6F-FDD8-3774-E8C0661EA30D}"/>
              </a:ext>
            </a:extLst>
          </p:cNvPr>
          <p:cNvSpPr>
            <a:spLocks noGrp="1"/>
          </p:cNvSpPr>
          <p:nvPr>
            <p:ph type="sldNum" sz="quarter" idx="12"/>
          </p:nvPr>
        </p:nvSpPr>
        <p:spPr/>
        <p:txBody>
          <a:bodyPr/>
          <a:lstStyle/>
          <a:p>
            <a:fld id="{12FC25FE-9159-466E-9656-DED2012169A3}" type="slidenum">
              <a:rPr lang="nl-BE" smtClean="0"/>
              <a:t>‹nr.›</a:t>
            </a:fld>
            <a:endParaRPr lang="nl-BE"/>
          </a:p>
        </p:txBody>
      </p:sp>
    </p:spTree>
    <p:extLst>
      <p:ext uri="{BB962C8B-B14F-4D97-AF65-F5344CB8AC3E}">
        <p14:creationId xmlns:p14="http://schemas.microsoft.com/office/powerpoint/2010/main" val="222411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367B8-F8C8-5044-7A95-B6D26ED54E0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4856E5A-D87C-2388-A995-6893AD0DEB8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9BFA1C62-C086-0C27-B1D9-06974EF3A2B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9475A77F-5601-2A92-8476-A73B3E40675E}"/>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2BCF3572-43CA-E37F-B6D6-73098FEE8FC2}"/>
              </a:ext>
            </a:extLst>
          </p:cNvPr>
          <p:cNvSpPr>
            <a:spLocks noGrp="1"/>
          </p:cNvSpPr>
          <p:nvPr>
            <p:ph type="ftr" sz="quarter" idx="11"/>
          </p:nvPr>
        </p:nvSpPr>
        <p:spPr/>
        <p:txBody>
          <a:bodyPr/>
          <a:lstStyle/>
          <a:p>
            <a:r>
              <a:rPr lang="nl-BE"/>
              <a:t>Voettekst</a:t>
            </a:r>
          </a:p>
        </p:txBody>
      </p:sp>
      <p:sp>
        <p:nvSpPr>
          <p:cNvPr id="7" name="Tijdelijke aanduiding voor dianummer 6">
            <a:extLst>
              <a:ext uri="{FF2B5EF4-FFF2-40B4-BE49-F238E27FC236}">
                <a16:creationId xmlns:a16="http://schemas.microsoft.com/office/drawing/2014/main" id="{DC4603EC-75E9-2157-9AEB-30E1585C18BB}"/>
              </a:ext>
            </a:extLst>
          </p:cNvPr>
          <p:cNvSpPr>
            <a:spLocks noGrp="1"/>
          </p:cNvSpPr>
          <p:nvPr>
            <p:ph type="sldNum" sz="quarter" idx="12"/>
          </p:nvPr>
        </p:nvSpPr>
        <p:spPr/>
        <p:txBody>
          <a:bodyPr/>
          <a:lstStyle/>
          <a:p>
            <a:fld id="{12FC25FE-9159-466E-9656-DED2012169A3}" type="slidenum">
              <a:rPr lang="nl-BE" smtClean="0"/>
              <a:t>‹nr.›</a:t>
            </a:fld>
            <a:endParaRPr lang="nl-BE"/>
          </a:p>
        </p:txBody>
      </p:sp>
    </p:spTree>
    <p:extLst>
      <p:ext uri="{BB962C8B-B14F-4D97-AF65-F5344CB8AC3E}">
        <p14:creationId xmlns:p14="http://schemas.microsoft.com/office/powerpoint/2010/main" val="1947497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7AD0D-DBDC-8047-CD80-69C1EAA4B32C}"/>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DBFCC89-6B0A-1691-48A5-8C9E9322A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87A0015-73BB-857A-CC36-A95A03C5C0F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EA44F594-A6BF-D402-FA4A-77B910ED9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4744D3A-CB4E-E90C-83A4-7758DE6A148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EE041C1-DE04-F091-6CD0-AB5435321796}"/>
              </a:ext>
            </a:extLst>
          </p:cNvPr>
          <p:cNvSpPr>
            <a:spLocks noGrp="1"/>
          </p:cNvSpPr>
          <p:nvPr>
            <p:ph type="dt" sz="half" idx="10"/>
          </p:nvPr>
        </p:nvSpPr>
        <p:spPr/>
        <p:txBody>
          <a:bodyPr/>
          <a:lstStyle/>
          <a:p>
            <a:endParaRPr lang="nl-BE"/>
          </a:p>
        </p:txBody>
      </p:sp>
      <p:sp>
        <p:nvSpPr>
          <p:cNvPr id="8" name="Tijdelijke aanduiding voor voettekst 7">
            <a:extLst>
              <a:ext uri="{FF2B5EF4-FFF2-40B4-BE49-F238E27FC236}">
                <a16:creationId xmlns:a16="http://schemas.microsoft.com/office/drawing/2014/main" id="{AEF548E4-7717-F2A1-EADF-04079885C4B9}"/>
              </a:ext>
            </a:extLst>
          </p:cNvPr>
          <p:cNvSpPr>
            <a:spLocks noGrp="1"/>
          </p:cNvSpPr>
          <p:nvPr>
            <p:ph type="ftr" sz="quarter" idx="11"/>
          </p:nvPr>
        </p:nvSpPr>
        <p:spPr/>
        <p:txBody>
          <a:bodyPr/>
          <a:lstStyle/>
          <a:p>
            <a:r>
              <a:rPr lang="nl-BE"/>
              <a:t>Voettekst</a:t>
            </a:r>
          </a:p>
        </p:txBody>
      </p:sp>
      <p:sp>
        <p:nvSpPr>
          <p:cNvPr id="9" name="Tijdelijke aanduiding voor dianummer 8">
            <a:extLst>
              <a:ext uri="{FF2B5EF4-FFF2-40B4-BE49-F238E27FC236}">
                <a16:creationId xmlns:a16="http://schemas.microsoft.com/office/drawing/2014/main" id="{B3405C64-93DB-2F40-E5BB-73BCED2C17CC}"/>
              </a:ext>
            </a:extLst>
          </p:cNvPr>
          <p:cNvSpPr>
            <a:spLocks noGrp="1"/>
          </p:cNvSpPr>
          <p:nvPr>
            <p:ph type="sldNum" sz="quarter" idx="12"/>
          </p:nvPr>
        </p:nvSpPr>
        <p:spPr/>
        <p:txBody>
          <a:bodyPr/>
          <a:lstStyle/>
          <a:p>
            <a:fld id="{12FC25FE-9159-466E-9656-DED2012169A3}" type="slidenum">
              <a:rPr lang="nl-BE" smtClean="0"/>
              <a:t>‹nr.›</a:t>
            </a:fld>
            <a:endParaRPr lang="nl-BE"/>
          </a:p>
        </p:txBody>
      </p:sp>
    </p:spTree>
    <p:extLst>
      <p:ext uri="{BB962C8B-B14F-4D97-AF65-F5344CB8AC3E}">
        <p14:creationId xmlns:p14="http://schemas.microsoft.com/office/powerpoint/2010/main" val="11444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Z_Afbeeldin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573A0ACF-124E-415D-8130-635567E2A15D}"/>
              </a:ext>
            </a:extLst>
          </p:cNvPr>
          <p:cNvSpPr>
            <a:spLocks noGrp="1"/>
          </p:cNvSpPr>
          <p:nvPr>
            <p:ph type="pic" sz="quarter" idx="15" hasCustomPrompt="1"/>
          </p:nvPr>
        </p:nvSpPr>
        <p:spPr>
          <a:xfrm>
            <a:off x="703525" y="0"/>
            <a:ext cx="11488475" cy="5486400"/>
          </a:xfrm>
          <a:custGeom>
            <a:avLst/>
            <a:gdLst>
              <a:gd name="connsiteX0" fmla="*/ 9664 w 11488475"/>
              <a:gd name="connsiteY0" fmla="*/ 0 h 5486400"/>
              <a:gd name="connsiteX1" fmla="*/ 8246800 w 11488475"/>
              <a:gd name="connsiteY1" fmla="*/ 0 h 5486400"/>
              <a:gd name="connsiteX2" fmla="*/ 8608723 w 11488475"/>
              <a:gd name="connsiteY2" fmla="*/ 0 h 5486400"/>
              <a:gd name="connsiteX3" fmla="*/ 11488475 w 11488475"/>
              <a:gd name="connsiteY3" fmla="*/ 0 h 5486400"/>
              <a:gd name="connsiteX4" fmla="*/ 11488475 w 11488475"/>
              <a:gd name="connsiteY4" fmla="*/ 5486400 h 5486400"/>
              <a:gd name="connsiteX5" fmla="*/ 8608723 w 11488475"/>
              <a:gd name="connsiteY5" fmla="*/ 5486400 h 5486400"/>
              <a:gd name="connsiteX6" fmla="*/ 8246800 w 11488475"/>
              <a:gd name="connsiteY6" fmla="*/ 5486400 h 5486400"/>
              <a:gd name="connsiteX7" fmla="*/ 9236 w 11488475"/>
              <a:gd name="connsiteY7" fmla="*/ 5486400 h 5486400"/>
              <a:gd name="connsiteX8" fmla="*/ 0 w 11488475"/>
              <a:gd name="connsiteY8" fmla="*/ 4148442 h 5486400"/>
              <a:gd name="connsiteX9" fmla="*/ 2776839 w 11488475"/>
              <a:gd name="connsiteY9" fmla="*/ 1371601 h 5486400"/>
              <a:gd name="connsiteX10" fmla="*/ 9664 w 11488475"/>
              <a:gd name="connsiteY10" fmla="*/ 1371601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88475" h="5486400">
                <a:moveTo>
                  <a:pt x="9664" y="0"/>
                </a:moveTo>
                <a:lnTo>
                  <a:pt x="8246800" y="0"/>
                </a:lnTo>
                <a:lnTo>
                  <a:pt x="8608723" y="0"/>
                </a:lnTo>
                <a:lnTo>
                  <a:pt x="11488475" y="0"/>
                </a:lnTo>
                <a:lnTo>
                  <a:pt x="11488475" y="5486400"/>
                </a:lnTo>
                <a:lnTo>
                  <a:pt x="8608723" y="5486400"/>
                </a:lnTo>
                <a:lnTo>
                  <a:pt x="8246800" y="5486400"/>
                </a:lnTo>
                <a:lnTo>
                  <a:pt x="9236" y="5486400"/>
                </a:lnTo>
                <a:cubicBezTo>
                  <a:pt x="6157" y="4957286"/>
                  <a:pt x="3079" y="4677556"/>
                  <a:pt x="0" y="4148442"/>
                </a:cubicBezTo>
                <a:lnTo>
                  <a:pt x="2776839" y="1371601"/>
                </a:lnTo>
                <a:lnTo>
                  <a:pt x="9664" y="1371601"/>
                </a:lnTo>
                <a:close/>
              </a:path>
            </a:pathLst>
          </a:custGeom>
          <a:noFill/>
        </p:spPr>
        <p:txBody>
          <a:bodyPr wrap="square">
            <a:noAutofit/>
          </a:bodyPr>
          <a:lstStyle>
            <a:lvl1pPr marL="0" indent="0">
              <a:buNone/>
              <a:defRPr sz="1500"/>
            </a:lvl1pPr>
          </a:lstStyle>
          <a:p>
            <a:r>
              <a:rPr lang="nl-BE" dirty="0"/>
              <a:t>Klik om afbeelding toe te voegen</a:t>
            </a:r>
          </a:p>
        </p:txBody>
      </p:sp>
      <p:pic>
        <p:nvPicPr>
          <p:cNvPr id="5" name="Afbeelding 4">
            <a:extLst>
              <a:ext uri="{FF2B5EF4-FFF2-40B4-BE49-F238E27FC236}">
                <a16:creationId xmlns:a16="http://schemas.microsoft.com/office/drawing/2014/main" id="{26149FFC-9E24-4410-9171-ABAAA3C4C1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83" y="5759570"/>
            <a:ext cx="2622423" cy="551659"/>
          </a:xfrm>
          <a:prstGeom prst="rect">
            <a:avLst/>
          </a:prstGeom>
        </p:spPr>
      </p:pic>
    </p:spTree>
    <p:extLst>
      <p:ext uri="{BB962C8B-B14F-4D97-AF65-F5344CB8AC3E}">
        <p14:creationId xmlns:p14="http://schemas.microsoft.com/office/powerpoint/2010/main" val="770561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34246-ED72-8EEF-455A-9ADD48882602}"/>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AE518EF6-078E-0296-30FD-96C8EE2C350C}"/>
              </a:ext>
            </a:extLst>
          </p:cNvPr>
          <p:cNvSpPr>
            <a:spLocks noGrp="1"/>
          </p:cNvSpPr>
          <p:nvPr>
            <p:ph type="dt" sz="half" idx="10"/>
          </p:nvPr>
        </p:nvSpPr>
        <p:spPr/>
        <p:txBody>
          <a:bodyPr/>
          <a:lstStyle/>
          <a:p>
            <a:endParaRPr lang="nl-BE"/>
          </a:p>
        </p:txBody>
      </p:sp>
      <p:sp>
        <p:nvSpPr>
          <p:cNvPr id="4" name="Tijdelijke aanduiding voor voettekst 3">
            <a:extLst>
              <a:ext uri="{FF2B5EF4-FFF2-40B4-BE49-F238E27FC236}">
                <a16:creationId xmlns:a16="http://schemas.microsoft.com/office/drawing/2014/main" id="{F04011AF-E956-4C43-2B1C-548615BEC334}"/>
              </a:ext>
            </a:extLst>
          </p:cNvPr>
          <p:cNvSpPr>
            <a:spLocks noGrp="1"/>
          </p:cNvSpPr>
          <p:nvPr>
            <p:ph type="ftr" sz="quarter" idx="11"/>
          </p:nvPr>
        </p:nvSpPr>
        <p:spPr/>
        <p:txBody>
          <a:bodyPr/>
          <a:lstStyle/>
          <a:p>
            <a:r>
              <a:rPr lang="nl-BE"/>
              <a:t>Voettekst</a:t>
            </a:r>
          </a:p>
        </p:txBody>
      </p:sp>
      <p:sp>
        <p:nvSpPr>
          <p:cNvPr id="5" name="Tijdelijke aanduiding voor dianummer 4">
            <a:extLst>
              <a:ext uri="{FF2B5EF4-FFF2-40B4-BE49-F238E27FC236}">
                <a16:creationId xmlns:a16="http://schemas.microsoft.com/office/drawing/2014/main" id="{6B2387B3-DC65-37FA-49AB-686A5410257D}"/>
              </a:ext>
            </a:extLst>
          </p:cNvPr>
          <p:cNvSpPr>
            <a:spLocks noGrp="1"/>
          </p:cNvSpPr>
          <p:nvPr>
            <p:ph type="sldNum" sz="quarter" idx="12"/>
          </p:nvPr>
        </p:nvSpPr>
        <p:spPr/>
        <p:txBody>
          <a:bodyPr/>
          <a:lstStyle/>
          <a:p>
            <a:fld id="{12FC25FE-9159-466E-9656-DED2012169A3}" type="slidenum">
              <a:rPr lang="nl-BE" smtClean="0"/>
              <a:t>‹nr.›</a:t>
            </a:fld>
            <a:endParaRPr lang="nl-BE"/>
          </a:p>
        </p:txBody>
      </p:sp>
    </p:spTree>
    <p:extLst>
      <p:ext uri="{BB962C8B-B14F-4D97-AF65-F5344CB8AC3E}">
        <p14:creationId xmlns:p14="http://schemas.microsoft.com/office/powerpoint/2010/main" val="3222554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28EA810-1F04-978E-2BB6-C2EFF3C36361}"/>
              </a:ext>
            </a:extLst>
          </p:cNvPr>
          <p:cNvSpPr>
            <a:spLocks noGrp="1"/>
          </p:cNvSpPr>
          <p:nvPr>
            <p:ph type="dt" sz="half" idx="10"/>
          </p:nvPr>
        </p:nvSpPr>
        <p:spPr/>
        <p:txBody>
          <a:bodyPr/>
          <a:lstStyle/>
          <a:p>
            <a:endParaRPr lang="nl-BE"/>
          </a:p>
        </p:txBody>
      </p:sp>
      <p:sp>
        <p:nvSpPr>
          <p:cNvPr id="3" name="Tijdelijke aanduiding voor voettekst 2">
            <a:extLst>
              <a:ext uri="{FF2B5EF4-FFF2-40B4-BE49-F238E27FC236}">
                <a16:creationId xmlns:a16="http://schemas.microsoft.com/office/drawing/2014/main" id="{E4FB1F2E-2327-6DD5-DF2A-835F9EB2BC2B}"/>
              </a:ext>
            </a:extLst>
          </p:cNvPr>
          <p:cNvSpPr>
            <a:spLocks noGrp="1"/>
          </p:cNvSpPr>
          <p:nvPr>
            <p:ph type="ftr" sz="quarter" idx="11"/>
          </p:nvPr>
        </p:nvSpPr>
        <p:spPr/>
        <p:txBody>
          <a:bodyPr/>
          <a:lstStyle/>
          <a:p>
            <a:r>
              <a:rPr lang="nl-BE"/>
              <a:t>Voettekst</a:t>
            </a:r>
          </a:p>
        </p:txBody>
      </p:sp>
      <p:sp>
        <p:nvSpPr>
          <p:cNvPr id="4" name="Tijdelijke aanduiding voor dianummer 3">
            <a:extLst>
              <a:ext uri="{FF2B5EF4-FFF2-40B4-BE49-F238E27FC236}">
                <a16:creationId xmlns:a16="http://schemas.microsoft.com/office/drawing/2014/main" id="{7EA25A85-93AC-9D0D-2D3B-10B51D31D1E7}"/>
              </a:ext>
            </a:extLst>
          </p:cNvPr>
          <p:cNvSpPr>
            <a:spLocks noGrp="1"/>
          </p:cNvSpPr>
          <p:nvPr>
            <p:ph type="sldNum" sz="quarter" idx="12"/>
          </p:nvPr>
        </p:nvSpPr>
        <p:spPr/>
        <p:txBody>
          <a:bodyPr/>
          <a:lstStyle/>
          <a:p>
            <a:fld id="{12FC25FE-9159-466E-9656-DED2012169A3}" type="slidenum">
              <a:rPr lang="nl-BE" smtClean="0"/>
              <a:t>‹nr.›</a:t>
            </a:fld>
            <a:endParaRPr lang="nl-BE"/>
          </a:p>
        </p:txBody>
      </p:sp>
    </p:spTree>
    <p:extLst>
      <p:ext uri="{BB962C8B-B14F-4D97-AF65-F5344CB8AC3E}">
        <p14:creationId xmlns:p14="http://schemas.microsoft.com/office/powerpoint/2010/main" val="30576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7A6F6-D2C7-E619-344A-BF5F47D21E4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D27B2FB-D884-4AAA-5A5F-61E12F9BE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A8DA633-9C35-2B91-4E0F-BCCC1A28D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A0E81A-5E6D-218C-ECC8-5A85DC424BD2}"/>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E8D97704-40BD-9310-CED0-FF2E3EC59CA5}"/>
              </a:ext>
            </a:extLst>
          </p:cNvPr>
          <p:cNvSpPr>
            <a:spLocks noGrp="1"/>
          </p:cNvSpPr>
          <p:nvPr>
            <p:ph type="ftr" sz="quarter" idx="11"/>
          </p:nvPr>
        </p:nvSpPr>
        <p:spPr/>
        <p:txBody>
          <a:bodyPr/>
          <a:lstStyle/>
          <a:p>
            <a:r>
              <a:rPr lang="nl-BE"/>
              <a:t>Voettekst</a:t>
            </a:r>
          </a:p>
        </p:txBody>
      </p:sp>
      <p:sp>
        <p:nvSpPr>
          <p:cNvPr id="7" name="Tijdelijke aanduiding voor dianummer 6">
            <a:extLst>
              <a:ext uri="{FF2B5EF4-FFF2-40B4-BE49-F238E27FC236}">
                <a16:creationId xmlns:a16="http://schemas.microsoft.com/office/drawing/2014/main" id="{48D36DBE-0F0B-93BF-3819-1EE9179E8697}"/>
              </a:ext>
            </a:extLst>
          </p:cNvPr>
          <p:cNvSpPr>
            <a:spLocks noGrp="1"/>
          </p:cNvSpPr>
          <p:nvPr>
            <p:ph type="sldNum" sz="quarter" idx="12"/>
          </p:nvPr>
        </p:nvSpPr>
        <p:spPr/>
        <p:txBody>
          <a:bodyPr/>
          <a:lstStyle/>
          <a:p>
            <a:fld id="{12FC25FE-9159-466E-9656-DED2012169A3}" type="slidenum">
              <a:rPr lang="nl-BE" smtClean="0"/>
              <a:t>‹nr.›</a:t>
            </a:fld>
            <a:endParaRPr lang="nl-BE"/>
          </a:p>
        </p:txBody>
      </p:sp>
    </p:spTree>
    <p:extLst>
      <p:ext uri="{BB962C8B-B14F-4D97-AF65-F5344CB8AC3E}">
        <p14:creationId xmlns:p14="http://schemas.microsoft.com/office/powerpoint/2010/main" val="1691893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60059-AB89-E489-E75F-21C3E1C33B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8394E8DD-4E0A-E060-FBF3-0F5F94203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8BAAC185-92DC-9F31-87E8-1809E05FB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E71649A-58A4-A48D-AD60-D626AEBB2C4F}"/>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CF8DBF29-3BFE-F2C7-2164-C5637C61F76E}"/>
              </a:ext>
            </a:extLst>
          </p:cNvPr>
          <p:cNvSpPr>
            <a:spLocks noGrp="1"/>
          </p:cNvSpPr>
          <p:nvPr>
            <p:ph type="ftr" sz="quarter" idx="11"/>
          </p:nvPr>
        </p:nvSpPr>
        <p:spPr/>
        <p:txBody>
          <a:bodyPr/>
          <a:lstStyle/>
          <a:p>
            <a:r>
              <a:rPr lang="nl-BE"/>
              <a:t>Voettekst</a:t>
            </a:r>
          </a:p>
        </p:txBody>
      </p:sp>
      <p:sp>
        <p:nvSpPr>
          <p:cNvPr id="7" name="Tijdelijke aanduiding voor dianummer 6">
            <a:extLst>
              <a:ext uri="{FF2B5EF4-FFF2-40B4-BE49-F238E27FC236}">
                <a16:creationId xmlns:a16="http://schemas.microsoft.com/office/drawing/2014/main" id="{256D1E6F-6064-3FBD-8949-054A7CC1CDEA}"/>
              </a:ext>
            </a:extLst>
          </p:cNvPr>
          <p:cNvSpPr>
            <a:spLocks noGrp="1"/>
          </p:cNvSpPr>
          <p:nvPr>
            <p:ph type="sldNum" sz="quarter" idx="12"/>
          </p:nvPr>
        </p:nvSpPr>
        <p:spPr/>
        <p:txBody>
          <a:bodyPr/>
          <a:lstStyle/>
          <a:p>
            <a:fld id="{12FC25FE-9159-466E-9656-DED2012169A3}" type="slidenum">
              <a:rPr lang="nl-BE" smtClean="0"/>
              <a:t>‹nr.›</a:t>
            </a:fld>
            <a:endParaRPr lang="nl-BE"/>
          </a:p>
        </p:txBody>
      </p:sp>
    </p:spTree>
    <p:extLst>
      <p:ext uri="{BB962C8B-B14F-4D97-AF65-F5344CB8AC3E}">
        <p14:creationId xmlns:p14="http://schemas.microsoft.com/office/powerpoint/2010/main" val="2529254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DA365-2E32-93E6-6CE1-346ADD6740BB}"/>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F83B074-F852-776C-DF8C-498A234C7A0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1C69E53-CD82-23E6-9CC5-4337F3FEE37F}"/>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E1E6EBC9-14C5-2313-10DA-52362BBFEEB7}"/>
              </a:ext>
            </a:extLst>
          </p:cNvPr>
          <p:cNvSpPr>
            <a:spLocks noGrp="1"/>
          </p:cNvSpPr>
          <p:nvPr>
            <p:ph type="ftr" sz="quarter" idx="11"/>
          </p:nvPr>
        </p:nvSpPr>
        <p:spPr/>
        <p:txBody>
          <a:bodyPr/>
          <a:lstStyle/>
          <a:p>
            <a:r>
              <a:rPr lang="nl-BE"/>
              <a:t>Voettekst</a:t>
            </a:r>
          </a:p>
        </p:txBody>
      </p:sp>
      <p:sp>
        <p:nvSpPr>
          <p:cNvPr id="6" name="Tijdelijke aanduiding voor dianummer 5">
            <a:extLst>
              <a:ext uri="{FF2B5EF4-FFF2-40B4-BE49-F238E27FC236}">
                <a16:creationId xmlns:a16="http://schemas.microsoft.com/office/drawing/2014/main" id="{C4C2DA03-03B7-6CD5-E421-00498305C41B}"/>
              </a:ext>
            </a:extLst>
          </p:cNvPr>
          <p:cNvSpPr>
            <a:spLocks noGrp="1"/>
          </p:cNvSpPr>
          <p:nvPr>
            <p:ph type="sldNum" sz="quarter" idx="12"/>
          </p:nvPr>
        </p:nvSpPr>
        <p:spPr/>
        <p:txBody>
          <a:bodyPr/>
          <a:lstStyle/>
          <a:p>
            <a:fld id="{12FC25FE-9159-466E-9656-DED2012169A3}" type="slidenum">
              <a:rPr lang="nl-BE" smtClean="0"/>
              <a:t>‹nr.›</a:t>
            </a:fld>
            <a:endParaRPr lang="nl-BE"/>
          </a:p>
        </p:txBody>
      </p:sp>
    </p:spTree>
    <p:extLst>
      <p:ext uri="{BB962C8B-B14F-4D97-AF65-F5344CB8AC3E}">
        <p14:creationId xmlns:p14="http://schemas.microsoft.com/office/powerpoint/2010/main" val="1233512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9071E25-124A-861E-FB3F-F7A22276B3A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FF55BCF-D4A6-A338-5F89-48D47FB0927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CF3A735-BAC3-8D7E-5159-79502B3F854C}"/>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2CAE8911-BC05-21FA-3D54-EDEF133A3D33}"/>
              </a:ext>
            </a:extLst>
          </p:cNvPr>
          <p:cNvSpPr>
            <a:spLocks noGrp="1"/>
          </p:cNvSpPr>
          <p:nvPr>
            <p:ph type="ftr" sz="quarter" idx="11"/>
          </p:nvPr>
        </p:nvSpPr>
        <p:spPr/>
        <p:txBody>
          <a:bodyPr/>
          <a:lstStyle/>
          <a:p>
            <a:r>
              <a:rPr lang="nl-BE"/>
              <a:t>Voettekst</a:t>
            </a:r>
          </a:p>
        </p:txBody>
      </p:sp>
      <p:sp>
        <p:nvSpPr>
          <p:cNvPr id="6" name="Tijdelijke aanduiding voor dianummer 5">
            <a:extLst>
              <a:ext uri="{FF2B5EF4-FFF2-40B4-BE49-F238E27FC236}">
                <a16:creationId xmlns:a16="http://schemas.microsoft.com/office/drawing/2014/main" id="{75BC701C-DB64-29AA-F7E8-D117F8B93AB5}"/>
              </a:ext>
            </a:extLst>
          </p:cNvPr>
          <p:cNvSpPr>
            <a:spLocks noGrp="1"/>
          </p:cNvSpPr>
          <p:nvPr>
            <p:ph type="sldNum" sz="quarter" idx="12"/>
          </p:nvPr>
        </p:nvSpPr>
        <p:spPr/>
        <p:txBody>
          <a:bodyPr/>
          <a:lstStyle/>
          <a:p>
            <a:fld id="{12FC25FE-9159-466E-9656-DED2012169A3}" type="slidenum">
              <a:rPr lang="nl-BE" smtClean="0"/>
              <a:t>‹nr.›</a:t>
            </a:fld>
            <a:endParaRPr lang="nl-BE"/>
          </a:p>
        </p:txBody>
      </p:sp>
    </p:spTree>
    <p:extLst>
      <p:ext uri="{BB962C8B-B14F-4D97-AF65-F5344CB8AC3E}">
        <p14:creationId xmlns:p14="http://schemas.microsoft.com/office/powerpoint/2010/main" val="729539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4/19/2024</a:t>
            </a:fld>
            <a:endParaRPr lang="en-US" dirty="0"/>
          </a:p>
        </p:txBody>
      </p:sp>
      <p:sp>
        <p:nvSpPr>
          <p:cNvPr id="5" name="Footer Placeholder 4"/>
          <p:cNvSpPr>
            <a:spLocks noGrp="1"/>
          </p:cNvSpPr>
          <p:nvPr>
            <p:ph type="ftr" sz="quarter" idx="11"/>
          </p:nvPr>
        </p:nvSpPr>
        <p:spPr/>
        <p:txBody>
          <a:bodyPr/>
          <a:lstStyle/>
          <a:p>
            <a:r>
              <a:rPr lang="nl-BE" altLang="nl-BE"/>
              <a:t>Naam presentatie – Naam maker en/of presentator - </a:t>
            </a:r>
            <a:r>
              <a:rPr lang="en-GB" altLang="nl-BE"/>
              <a:t>12/09/2005</a:t>
            </a:r>
          </a:p>
          <a:p>
            <a:r>
              <a:rPr lang="en-GB" altLang="nl-BE"/>
              <a:t>Faculteit </a:t>
            </a:r>
            <a:r>
              <a:rPr lang="en-GB" altLang="nl-BE" b="1"/>
              <a:t>Naam Faculteit </a:t>
            </a:r>
            <a:r>
              <a:rPr lang="en-GB" altLang="nl-BE"/>
              <a:t>– Dienst of Vakgroep (optioneel)</a:t>
            </a:r>
            <a:endParaRPr lang="nl-NL" altLang="nl-BE"/>
          </a:p>
        </p:txBody>
      </p:sp>
      <p:sp>
        <p:nvSpPr>
          <p:cNvPr id="6" name="Slide Number Placeholder 5"/>
          <p:cNvSpPr>
            <a:spLocks noGrp="1"/>
          </p:cNvSpPr>
          <p:nvPr>
            <p:ph type="sldNum" sz="quarter" idx="12"/>
          </p:nvPr>
        </p:nvSpPr>
        <p:spPr/>
        <p:txBody>
          <a:bodyPr/>
          <a:lstStyle/>
          <a:p>
            <a:r>
              <a:rPr lang="nl-NL" altLang="nl-BE"/>
              <a:t>pag. </a:t>
            </a:r>
            <a:fld id="{F49A2446-5D29-481D-9A30-6E73BF218442}" type="slidenum">
              <a:rPr lang="nl-NL" altLang="nl-BE" smtClean="0"/>
              <a:pPr/>
              <a:t>‹nr.›</a:t>
            </a:fld>
            <a:r>
              <a:rPr lang="nl-NL" altLang="nl-BE"/>
              <a:t> </a:t>
            </a:r>
          </a:p>
        </p:txBody>
      </p:sp>
    </p:spTree>
    <p:extLst>
      <p:ext uri="{BB962C8B-B14F-4D97-AF65-F5344CB8AC3E}">
        <p14:creationId xmlns:p14="http://schemas.microsoft.com/office/powerpoint/2010/main" val="3907937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4/19/2024</a:t>
            </a:fld>
            <a:endParaRPr lang="en-US" dirty="0"/>
          </a:p>
        </p:txBody>
      </p:sp>
      <p:sp>
        <p:nvSpPr>
          <p:cNvPr id="5" name="Footer Placeholder 4"/>
          <p:cNvSpPr>
            <a:spLocks noGrp="1"/>
          </p:cNvSpPr>
          <p:nvPr>
            <p:ph type="ftr" sz="quarter" idx="11"/>
          </p:nvPr>
        </p:nvSpPr>
        <p:spPr/>
        <p:txBody>
          <a:bodyPr/>
          <a:lstStyle/>
          <a:p>
            <a:r>
              <a:rPr lang="nl-BE" altLang="nl-BE"/>
              <a:t>Naam presentatie – Naam maker en/of presentator - </a:t>
            </a:r>
            <a:r>
              <a:rPr lang="en-GB" altLang="nl-BE"/>
              <a:t>12/09/2005</a:t>
            </a:r>
          </a:p>
          <a:p>
            <a:r>
              <a:rPr lang="en-GB" altLang="nl-BE"/>
              <a:t>Faculteit </a:t>
            </a:r>
            <a:r>
              <a:rPr lang="en-GB" altLang="nl-BE" b="1"/>
              <a:t>Naam Faculteit </a:t>
            </a:r>
            <a:r>
              <a:rPr lang="en-GB" altLang="nl-BE"/>
              <a:t>– Dienst of Vakgroep (optioneel)</a:t>
            </a:r>
            <a:endParaRPr lang="nl-NL" altLang="nl-BE"/>
          </a:p>
        </p:txBody>
      </p:sp>
      <p:sp>
        <p:nvSpPr>
          <p:cNvPr id="6" name="Slide Number Placeholder 5"/>
          <p:cNvSpPr>
            <a:spLocks noGrp="1"/>
          </p:cNvSpPr>
          <p:nvPr>
            <p:ph type="sldNum" sz="quarter" idx="12"/>
          </p:nvPr>
        </p:nvSpPr>
        <p:spPr/>
        <p:txBody>
          <a:bodyPr/>
          <a:lstStyle/>
          <a:p>
            <a:r>
              <a:rPr lang="nl-NL" altLang="nl-BE"/>
              <a:t>pag. </a:t>
            </a:r>
            <a:fld id="{FFE77AE7-58EC-4FE7-BA9F-575DB2D10443}" type="slidenum">
              <a:rPr lang="nl-NL" altLang="nl-BE" smtClean="0"/>
              <a:pPr/>
              <a:t>‹nr.›</a:t>
            </a:fld>
            <a:r>
              <a:rPr lang="nl-NL" altLang="nl-BE"/>
              <a:t> </a:t>
            </a:r>
          </a:p>
        </p:txBody>
      </p:sp>
    </p:spTree>
    <p:extLst>
      <p:ext uri="{BB962C8B-B14F-4D97-AF65-F5344CB8AC3E}">
        <p14:creationId xmlns:p14="http://schemas.microsoft.com/office/powerpoint/2010/main" val="17934981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C764DE79-268F-4C1A-8933-263129D2AF90}" type="datetimeFigureOut">
              <a:rPr lang="en-US" smtClean="0"/>
              <a:t>4/19/2024</a:t>
            </a:fld>
            <a:endParaRPr lang="en-US" dirty="0"/>
          </a:p>
        </p:txBody>
      </p:sp>
      <p:sp>
        <p:nvSpPr>
          <p:cNvPr id="5" name="Footer Placeholder 4"/>
          <p:cNvSpPr>
            <a:spLocks noGrp="1"/>
          </p:cNvSpPr>
          <p:nvPr>
            <p:ph type="ftr" sz="quarter" idx="11"/>
          </p:nvPr>
        </p:nvSpPr>
        <p:spPr/>
        <p:txBody>
          <a:bodyPr/>
          <a:lstStyle/>
          <a:p>
            <a:r>
              <a:rPr lang="nl-BE" altLang="nl-BE"/>
              <a:t>Naam presentatie – Naam maker en/of presentator - </a:t>
            </a:r>
            <a:r>
              <a:rPr lang="en-GB" altLang="nl-BE"/>
              <a:t>12/09/2005</a:t>
            </a:r>
          </a:p>
          <a:p>
            <a:r>
              <a:rPr lang="en-GB" altLang="nl-BE"/>
              <a:t>Faculteit </a:t>
            </a:r>
            <a:r>
              <a:rPr lang="en-GB" altLang="nl-BE" b="1"/>
              <a:t>Naam Faculteit </a:t>
            </a:r>
            <a:r>
              <a:rPr lang="en-GB" altLang="nl-BE"/>
              <a:t>– Dienst of Vakgroep (optioneel)</a:t>
            </a:r>
            <a:endParaRPr lang="nl-NL" altLang="nl-BE"/>
          </a:p>
        </p:txBody>
      </p:sp>
      <p:sp>
        <p:nvSpPr>
          <p:cNvPr id="6" name="Slide Number Placeholder 5"/>
          <p:cNvSpPr>
            <a:spLocks noGrp="1"/>
          </p:cNvSpPr>
          <p:nvPr>
            <p:ph type="sldNum" sz="quarter" idx="12"/>
          </p:nvPr>
        </p:nvSpPr>
        <p:spPr/>
        <p:txBody>
          <a:bodyPr/>
          <a:lstStyle/>
          <a:p>
            <a:r>
              <a:rPr lang="nl-NL" altLang="nl-BE"/>
              <a:t>pag. </a:t>
            </a:r>
            <a:fld id="{2595676B-E667-4923-B991-825BA4AED23D}" type="slidenum">
              <a:rPr lang="nl-NL" altLang="nl-BE" smtClean="0"/>
              <a:pPr/>
              <a:t>‹nr.›</a:t>
            </a:fld>
            <a:r>
              <a:rPr lang="nl-NL" altLang="nl-BE"/>
              <a:t> </a:t>
            </a:r>
          </a:p>
        </p:txBody>
      </p:sp>
    </p:spTree>
    <p:extLst>
      <p:ext uri="{BB962C8B-B14F-4D97-AF65-F5344CB8AC3E}">
        <p14:creationId xmlns:p14="http://schemas.microsoft.com/office/powerpoint/2010/main" val="3293541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4/19/2024</a:t>
            </a:fld>
            <a:endParaRPr lang="en-US" dirty="0"/>
          </a:p>
        </p:txBody>
      </p:sp>
      <p:sp>
        <p:nvSpPr>
          <p:cNvPr id="6" name="Footer Placeholder 5"/>
          <p:cNvSpPr>
            <a:spLocks noGrp="1"/>
          </p:cNvSpPr>
          <p:nvPr>
            <p:ph type="ftr" sz="quarter" idx="11"/>
          </p:nvPr>
        </p:nvSpPr>
        <p:spPr/>
        <p:txBody>
          <a:bodyPr/>
          <a:lstStyle/>
          <a:p>
            <a:r>
              <a:rPr lang="nl-BE" altLang="nl-BE"/>
              <a:t>Naam presentatie – Naam maker en/of presentator - </a:t>
            </a:r>
            <a:r>
              <a:rPr lang="en-GB" altLang="nl-BE"/>
              <a:t>12/09/2005</a:t>
            </a:r>
          </a:p>
          <a:p>
            <a:r>
              <a:rPr lang="en-GB" altLang="nl-BE"/>
              <a:t>Faculteit </a:t>
            </a:r>
            <a:r>
              <a:rPr lang="en-GB" altLang="nl-BE" b="1"/>
              <a:t>Naam Faculteit </a:t>
            </a:r>
            <a:r>
              <a:rPr lang="en-GB" altLang="nl-BE"/>
              <a:t>– Dienst of Vakgroep (optioneel)</a:t>
            </a:r>
            <a:endParaRPr lang="nl-NL" altLang="nl-BE"/>
          </a:p>
        </p:txBody>
      </p:sp>
      <p:sp>
        <p:nvSpPr>
          <p:cNvPr id="7" name="Slide Number Placeholder 6"/>
          <p:cNvSpPr>
            <a:spLocks noGrp="1"/>
          </p:cNvSpPr>
          <p:nvPr>
            <p:ph type="sldNum" sz="quarter" idx="12"/>
          </p:nvPr>
        </p:nvSpPr>
        <p:spPr/>
        <p:txBody>
          <a:bodyPr/>
          <a:lstStyle/>
          <a:p>
            <a:r>
              <a:rPr lang="nl-NL" altLang="nl-BE"/>
              <a:t>pag. </a:t>
            </a:r>
            <a:fld id="{70BA50E3-4F71-4602-890B-4A5C25E426EE}" type="slidenum">
              <a:rPr lang="nl-NL" altLang="nl-BE" smtClean="0"/>
              <a:pPr/>
              <a:t>‹nr.›</a:t>
            </a:fld>
            <a:r>
              <a:rPr lang="nl-NL" altLang="nl-BE"/>
              <a:t> </a:t>
            </a:r>
          </a:p>
        </p:txBody>
      </p:sp>
    </p:spTree>
    <p:extLst>
      <p:ext uri="{BB962C8B-B14F-4D97-AF65-F5344CB8AC3E}">
        <p14:creationId xmlns:p14="http://schemas.microsoft.com/office/powerpoint/2010/main" val="7064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UZ_Afbeelding zonder hoekj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54FC3F2-6940-4FA9-AC26-91ECDEC09F1D}"/>
              </a:ext>
            </a:extLst>
          </p:cNvPr>
          <p:cNvSpPr>
            <a:spLocks noGrp="1"/>
          </p:cNvSpPr>
          <p:nvPr>
            <p:ph type="dt" sz="half" idx="10"/>
          </p:nvPr>
        </p:nvSpPr>
        <p:spPr/>
        <p:txBody>
          <a:bodyPr/>
          <a:lstStyle/>
          <a:p>
            <a:endParaRPr lang="nl-BE"/>
          </a:p>
        </p:txBody>
      </p:sp>
      <p:sp>
        <p:nvSpPr>
          <p:cNvPr id="8" name="Tijdelijke aanduiding voor afbeelding 7">
            <a:extLst>
              <a:ext uri="{FF2B5EF4-FFF2-40B4-BE49-F238E27FC236}">
                <a16:creationId xmlns:a16="http://schemas.microsoft.com/office/drawing/2014/main" id="{573A0ACF-124E-415D-8130-635567E2A15D}"/>
              </a:ext>
            </a:extLst>
          </p:cNvPr>
          <p:cNvSpPr>
            <a:spLocks noGrp="1"/>
          </p:cNvSpPr>
          <p:nvPr>
            <p:ph type="pic" sz="quarter" idx="15" hasCustomPrompt="1"/>
          </p:nvPr>
        </p:nvSpPr>
        <p:spPr>
          <a:xfrm>
            <a:off x="703525" y="0"/>
            <a:ext cx="11488475" cy="5486400"/>
          </a:xfrm>
          <a:prstGeom prst="rect">
            <a:avLst/>
          </a:prstGeom>
          <a:noFill/>
        </p:spPr>
        <p:txBody>
          <a:bodyPr wrap="square">
            <a:noAutofit/>
          </a:bodyPr>
          <a:lstStyle>
            <a:lvl1pPr marL="0" indent="0">
              <a:buNone/>
              <a:defRPr sz="1500"/>
            </a:lvl1pPr>
          </a:lstStyle>
          <a:p>
            <a:r>
              <a:rPr lang="nl-BE" dirty="0"/>
              <a:t>Klik om afbeelding toe te voegen</a:t>
            </a:r>
          </a:p>
        </p:txBody>
      </p:sp>
      <p:pic>
        <p:nvPicPr>
          <p:cNvPr id="5" name="Afbeelding 4">
            <a:extLst>
              <a:ext uri="{FF2B5EF4-FFF2-40B4-BE49-F238E27FC236}">
                <a16:creationId xmlns:a16="http://schemas.microsoft.com/office/drawing/2014/main" id="{26149FFC-9E24-4410-9171-ABAAA3C4C1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83" y="5759570"/>
            <a:ext cx="2622423" cy="551659"/>
          </a:xfrm>
          <a:prstGeom prst="rect">
            <a:avLst/>
          </a:prstGeom>
        </p:spPr>
      </p:pic>
    </p:spTree>
    <p:extLst>
      <p:ext uri="{BB962C8B-B14F-4D97-AF65-F5344CB8AC3E}">
        <p14:creationId xmlns:p14="http://schemas.microsoft.com/office/powerpoint/2010/main" val="2884011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839789"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72201"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4/19/2024</a:t>
            </a:fld>
            <a:endParaRPr lang="en-US" dirty="0"/>
          </a:p>
        </p:txBody>
      </p:sp>
      <p:sp>
        <p:nvSpPr>
          <p:cNvPr id="8" name="Footer Placeholder 7"/>
          <p:cNvSpPr>
            <a:spLocks noGrp="1"/>
          </p:cNvSpPr>
          <p:nvPr>
            <p:ph type="ftr" sz="quarter" idx="11"/>
          </p:nvPr>
        </p:nvSpPr>
        <p:spPr/>
        <p:txBody>
          <a:bodyPr/>
          <a:lstStyle/>
          <a:p>
            <a:r>
              <a:rPr lang="nl-BE" altLang="nl-BE"/>
              <a:t>Naam presentatie – Naam maker en/of presentator - </a:t>
            </a:r>
            <a:r>
              <a:rPr lang="en-GB" altLang="nl-BE"/>
              <a:t>12/09/2005</a:t>
            </a:r>
          </a:p>
          <a:p>
            <a:r>
              <a:rPr lang="en-GB" altLang="nl-BE"/>
              <a:t>Faculteit </a:t>
            </a:r>
            <a:r>
              <a:rPr lang="en-GB" altLang="nl-BE" b="1"/>
              <a:t>Naam Faculteit </a:t>
            </a:r>
            <a:r>
              <a:rPr lang="en-GB" altLang="nl-BE"/>
              <a:t>– Dienst of Vakgroep (optioneel)</a:t>
            </a:r>
            <a:endParaRPr lang="nl-NL" altLang="nl-BE"/>
          </a:p>
        </p:txBody>
      </p:sp>
      <p:sp>
        <p:nvSpPr>
          <p:cNvPr id="9" name="Slide Number Placeholder 8"/>
          <p:cNvSpPr>
            <a:spLocks noGrp="1"/>
          </p:cNvSpPr>
          <p:nvPr>
            <p:ph type="sldNum" sz="quarter" idx="12"/>
          </p:nvPr>
        </p:nvSpPr>
        <p:spPr/>
        <p:txBody>
          <a:bodyPr/>
          <a:lstStyle/>
          <a:p>
            <a:r>
              <a:rPr lang="nl-NL" altLang="nl-BE"/>
              <a:t>pag. </a:t>
            </a:r>
            <a:fld id="{EA1F1103-A090-4D6F-B3DE-2B092310DEED}" type="slidenum">
              <a:rPr lang="nl-NL" altLang="nl-BE" smtClean="0"/>
              <a:pPr/>
              <a:t>‹nr.›</a:t>
            </a:fld>
            <a:r>
              <a:rPr lang="nl-NL" altLang="nl-BE"/>
              <a:t> </a:t>
            </a:r>
          </a:p>
        </p:txBody>
      </p:sp>
    </p:spTree>
    <p:extLst>
      <p:ext uri="{BB962C8B-B14F-4D97-AF65-F5344CB8AC3E}">
        <p14:creationId xmlns:p14="http://schemas.microsoft.com/office/powerpoint/2010/main" val="3245758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4/19/2024</a:t>
            </a:fld>
            <a:endParaRPr lang="en-US" dirty="0"/>
          </a:p>
        </p:txBody>
      </p:sp>
      <p:sp>
        <p:nvSpPr>
          <p:cNvPr id="4" name="Footer Placeholder 3"/>
          <p:cNvSpPr>
            <a:spLocks noGrp="1"/>
          </p:cNvSpPr>
          <p:nvPr>
            <p:ph type="ftr" sz="quarter" idx="11"/>
          </p:nvPr>
        </p:nvSpPr>
        <p:spPr/>
        <p:txBody>
          <a:bodyPr/>
          <a:lstStyle/>
          <a:p>
            <a:r>
              <a:rPr lang="nl-BE" altLang="nl-BE"/>
              <a:t>Naam presentatie – Naam maker en/of presentator - </a:t>
            </a:r>
            <a:r>
              <a:rPr lang="en-GB" altLang="nl-BE"/>
              <a:t>12/09/2005</a:t>
            </a:r>
          </a:p>
          <a:p>
            <a:r>
              <a:rPr lang="en-GB" altLang="nl-BE"/>
              <a:t>Faculteit </a:t>
            </a:r>
            <a:r>
              <a:rPr lang="en-GB" altLang="nl-BE" b="1"/>
              <a:t>Naam Faculteit </a:t>
            </a:r>
            <a:r>
              <a:rPr lang="en-GB" altLang="nl-BE"/>
              <a:t>– Dienst of Vakgroep (optioneel)</a:t>
            </a:r>
            <a:endParaRPr lang="nl-NL" altLang="nl-BE"/>
          </a:p>
        </p:txBody>
      </p:sp>
      <p:sp>
        <p:nvSpPr>
          <p:cNvPr id="5" name="Slide Number Placeholder 4"/>
          <p:cNvSpPr>
            <a:spLocks noGrp="1"/>
          </p:cNvSpPr>
          <p:nvPr>
            <p:ph type="sldNum" sz="quarter" idx="12"/>
          </p:nvPr>
        </p:nvSpPr>
        <p:spPr/>
        <p:txBody>
          <a:bodyPr/>
          <a:lstStyle/>
          <a:p>
            <a:r>
              <a:rPr lang="nl-NL" altLang="nl-BE"/>
              <a:t>pag. </a:t>
            </a:r>
            <a:fld id="{E7ACB374-9009-4DAF-AB34-9758B815AA0E}" type="slidenum">
              <a:rPr lang="nl-NL" altLang="nl-BE" smtClean="0"/>
              <a:pPr/>
              <a:t>‹nr.›</a:t>
            </a:fld>
            <a:r>
              <a:rPr lang="nl-NL" altLang="nl-BE"/>
              <a:t> </a:t>
            </a:r>
          </a:p>
        </p:txBody>
      </p:sp>
    </p:spTree>
    <p:extLst>
      <p:ext uri="{BB962C8B-B14F-4D97-AF65-F5344CB8AC3E}">
        <p14:creationId xmlns:p14="http://schemas.microsoft.com/office/powerpoint/2010/main" val="3449614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4/19/2024</a:t>
            </a:fld>
            <a:endParaRPr lang="en-US" dirty="0"/>
          </a:p>
        </p:txBody>
      </p:sp>
      <p:sp>
        <p:nvSpPr>
          <p:cNvPr id="3" name="Footer Placeholder 2"/>
          <p:cNvSpPr>
            <a:spLocks noGrp="1"/>
          </p:cNvSpPr>
          <p:nvPr>
            <p:ph type="ftr" sz="quarter" idx="11"/>
          </p:nvPr>
        </p:nvSpPr>
        <p:spPr/>
        <p:txBody>
          <a:bodyPr/>
          <a:lstStyle/>
          <a:p>
            <a:r>
              <a:rPr lang="nl-BE" altLang="nl-BE"/>
              <a:t>Naam presentatie – Naam maker en/of presentator - </a:t>
            </a:r>
            <a:r>
              <a:rPr lang="en-GB" altLang="nl-BE"/>
              <a:t>12/09/2005</a:t>
            </a:r>
          </a:p>
          <a:p>
            <a:r>
              <a:rPr lang="en-GB" altLang="nl-BE"/>
              <a:t>Faculteit </a:t>
            </a:r>
            <a:r>
              <a:rPr lang="en-GB" altLang="nl-BE" b="1"/>
              <a:t>Naam Faculteit </a:t>
            </a:r>
            <a:r>
              <a:rPr lang="en-GB" altLang="nl-BE"/>
              <a:t>– Dienst of Vakgroep (optioneel)</a:t>
            </a:r>
            <a:endParaRPr lang="nl-NL" altLang="nl-BE"/>
          </a:p>
        </p:txBody>
      </p:sp>
      <p:sp>
        <p:nvSpPr>
          <p:cNvPr id="4" name="Slide Number Placeholder 3"/>
          <p:cNvSpPr>
            <a:spLocks noGrp="1"/>
          </p:cNvSpPr>
          <p:nvPr>
            <p:ph type="sldNum" sz="quarter" idx="12"/>
          </p:nvPr>
        </p:nvSpPr>
        <p:spPr/>
        <p:txBody>
          <a:bodyPr/>
          <a:lstStyle/>
          <a:p>
            <a:r>
              <a:rPr lang="nl-NL" altLang="nl-BE"/>
              <a:t>pag. </a:t>
            </a:r>
            <a:fld id="{03F9C725-A02C-4B7C-90F5-9DC0BE1FDA46}" type="slidenum">
              <a:rPr lang="nl-NL" altLang="nl-BE" smtClean="0"/>
              <a:pPr/>
              <a:t>‹nr.›</a:t>
            </a:fld>
            <a:r>
              <a:rPr lang="nl-NL" altLang="nl-BE"/>
              <a:t> </a:t>
            </a:r>
          </a:p>
        </p:txBody>
      </p:sp>
    </p:spTree>
    <p:extLst>
      <p:ext uri="{BB962C8B-B14F-4D97-AF65-F5344CB8AC3E}">
        <p14:creationId xmlns:p14="http://schemas.microsoft.com/office/powerpoint/2010/main" val="2817156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C764DE79-268F-4C1A-8933-263129D2AF90}" type="datetimeFigureOut">
              <a:rPr lang="en-US" smtClean="0"/>
              <a:t>4/19/2024</a:t>
            </a:fld>
            <a:endParaRPr lang="en-US" dirty="0"/>
          </a:p>
        </p:txBody>
      </p:sp>
      <p:sp>
        <p:nvSpPr>
          <p:cNvPr id="6" name="Footer Placeholder 5"/>
          <p:cNvSpPr>
            <a:spLocks noGrp="1"/>
          </p:cNvSpPr>
          <p:nvPr>
            <p:ph type="ftr" sz="quarter" idx="11"/>
          </p:nvPr>
        </p:nvSpPr>
        <p:spPr/>
        <p:txBody>
          <a:bodyPr/>
          <a:lstStyle/>
          <a:p>
            <a:r>
              <a:rPr lang="nl-BE" altLang="nl-BE"/>
              <a:t>Naam presentatie – Naam maker en/of presentator - </a:t>
            </a:r>
            <a:r>
              <a:rPr lang="en-GB" altLang="nl-BE"/>
              <a:t>12/09/2005</a:t>
            </a:r>
          </a:p>
          <a:p>
            <a:r>
              <a:rPr lang="en-GB" altLang="nl-BE"/>
              <a:t>Faculteit </a:t>
            </a:r>
            <a:r>
              <a:rPr lang="en-GB" altLang="nl-BE" b="1"/>
              <a:t>Naam Faculteit </a:t>
            </a:r>
            <a:r>
              <a:rPr lang="en-GB" altLang="nl-BE"/>
              <a:t>– Dienst of Vakgroep (optioneel)</a:t>
            </a:r>
            <a:endParaRPr lang="nl-NL" altLang="nl-BE"/>
          </a:p>
        </p:txBody>
      </p:sp>
      <p:sp>
        <p:nvSpPr>
          <p:cNvPr id="7" name="Slide Number Placeholder 6"/>
          <p:cNvSpPr>
            <a:spLocks noGrp="1"/>
          </p:cNvSpPr>
          <p:nvPr>
            <p:ph type="sldNum" sz="quarter" idx="12"/>
          </p:nvPr>
        </p:nvSpPr>
        <p:spPr/>
        <p:txBody>
          <a:bodyPr/>
          <a:lstStyle/>
          <a:p>
            <a:r>
              <a:rPr lang="nl-NL" altLang="nl-BE"/>
              <a:t>pag. </a:t>
            </a:r>
            <a:fld id="{7E4F28A6-C3F7-47D7-BB8F-710B1B2CAA72}" type="slidenum">
              <a:rPr lang="nl-NL" altLang="nl-BE" smtClean="0"/>
              <a:pPr/>
              <a:t>‹nr.›</a:t>
            </a:fld>
            <a:r>
              <a:rPr lang="nl-NL" altLang="nl-BE"/>
              <a:t> </a:t>
            </a:r>
          </a:p>
        </p:txBody>
      </p:sp>
    </p:spTree>
    <p:extLst>
      <p:ext uri="{BB962C8B-B14F-4D97-AF65-F5344CB8AC3E}">
        <p14:creationId xmlns:p14="http://schemas.microsoft.com/office/powerpoint/2010/main" val="2137226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C764DE79-268F-4C1A-8933-263129D2AF90}" type="datetimeFigureOut">
              <a:rPr lang="en-US" smtClean="0"/>
              <a:t>4/19/2024</a:t>
            </a:fld>
            <a:endParaRPr lang="en-US" dirty="0"/>
          </a:p>
        </p:txBody>
      </p:sp>
      <p:sp>
        <p:nvSpPr>
          <p:cNvPr id="6" name="Footer Placeholder 5"/>
          <p:cNvSpPr>
            <a:spLocks noGrp="1"/>
          </p:cNvSpPr>
          <p:nvPr>
            <p:ph type="ftr" sz="quarter" idx="11"/>
          </p:nvPr>
        </p:nvSpPr>
        <p:spPr/>
        <p:txBody>
          <a:bodyPr/>
          <a:lstStyle/>
          <a:p>
            <a:r>
              <a:rPr lang="nl-BE" altLang="nl-BE"/>
              <a:t>Naam presentatie – Naam maker en/of presentator - </a:t>
            </a:r>
            <a:r>
              <a:rPr lang="en-GB" altLang="nl-BE"/>
              <a:t>12/09/2005</a:t>
            </a:r>
          </a:p>
          <a:p>
            <a:r>
              <a:rPr lang="en-GB" altLang="nl-BE"/>
              <a:t>Faculteit </a:t>
            </a:r>
            <a:r>
              <a:rPr lang="en-GB" altLang="nl-BE" b="1"/>
              <a:t>Naam Faculteit </a:t>
            </a:r>
            <a:r>
              <a:rPr lang="en-GB" altLang="nl-BE"/>
              <a:t>– Dienst of Vakgroep (optioneel)</a:t>
            </a:r>
            <a:endParaRPr lang="nl-NL" altLang="nl-BE"/>
          </a:p>
        </p:txBody>
      </p:sp>
      <p:sp>
        <p:nvSpPr>
          <p:cNvPr id="7" name="Slide Number Placeholder 6"/>
          <p:cNvSpPr>
            <a:spLocks noGrp="1"/>
          </p:cNvSpPr>
          <p:nvPr>
            <p:ph type="sldNum" sz="quarter" idx="12"/>
          </p:nvPr>
        </p:nvSpPr>
        <p:spPr/>
        <p:txBody>
          <a:bodyPr/>
          <a:lstStyle/>
          <a:p>
            <a:r>
              <a:rPr lang="nl-NL" altLang="nl-BE"/>
              <a:t>pag. </a:t>
            </a:r>
            <a:fld id="{7DCBD6DD-36F9-4CC1-8983-95DD360B89A4}" type="slidenum">
              <a:rPr lang="nl-NL" altLang="nl-BE" smtClean="0"/>
              <a:pPr/>
              <a:t>‹nr.›</a:t>
            </a:fld>
            <a:r>
              <a:rPr lang="nl-NL" altLang="nl-BE"/>
              <a:t> </a:t>
            </a:r>
          </a:p>
        </p:txBody>
      </p:sp>
    </p:spTree>
    <p:extLst>
      <p:ext uri="{BB962C8B-B14F-4D97-AF65-F5344CB8AC3E}">
        <p14:creationId xmlns:p14="http://schemas.microsoft.com/office/powerpoint/2010/main" val="37826899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4/19/2024</a:t>
            </a:fld>
            <a:endParaRPr lang="en-US" dirty="0"/>
          </a:p>
        </p:txBody>
      </p:sp>
      <p:sp>
        <p:nvSpPr>
          <p:cNvPr id="5" name="Footer Placeholder 4"/>
          <p:cNvSpPr>
            <a:spLocks noGrp="1"/>
          </p:cNvSpPr>
          <p:nvPr>
            <p:ph type="ftr" sz="quarter" idx="11"/>
          </p:nvPr>
        </p:nvSpPr>
        <p:spPr/>
        <p:txBody>
          <a:bodyPr/>
          <a:lstStyle/>
          <a:p>
            <a:r>
              <a:rPr lang="nl-BE" altLang="nl-BE"/>
              <a:t>Naam presentatie – Naam maker en/of presentator - </a:t>
            </a:r>
            <a:r>
              <a:rPr lang="en-GB" altLang="nl-BE"/>
              <a:t>12/09/2005</a:t>
            </a:r>
          </a:p>
          <a:p>
            <a:r>
              <a:rPr lang="en-GB" altLang="nl-BE"/>
              <a:t>Faculteit </a:t>
            </a:r>
            <a:r>
              <a:rPr lang="en-GB" altLang="nl-BE" b="1"/>
              <a:t>Naam Faculteit </a:t>
            </a:r>
            <a:r>
              <a:rPr lang="en-GB" altLang="nl-BE"/>
              <a:t>– Dienst of Vakgroep (optioneel)</a:t>
            </a:r>
            <a:endParaRPr lang="nl-NL" altLang="nl-BE"/>
          </a:p>
        </p:txBody>
      </p:sp>
      <p:sp>
        <p:nvSpPr>
          <p:cNvPr id="6" name="Slide Number Placeholder 5"/>
          <p:cNvSpPr>
            <a:spLocks noGrp="1"/>
          </p:cNvSpPr>
          <p:nvPr>
            <p:ph type="sldNum" sz="quarter" idx="12"/>
          </p:nvPr>
        </p:nvSpPr>
        <p:spPr/>
        <p:txBody>
          <a:bodyPr/>
          <a:lstStyle/>
          <a:p>
            <a:r>
              <a:rPr lang="nl-NL" altLang="nl-BE"/>
              <a:t>pag. </a:t>
            </a:r>
            <a:fld id="{5409781B-500C-4A07-9A57-D7C1F35317B5}" type="slidenum">
              <a:rPr lang="nl-NL" altLang="nl-BE" smtClean="0"/>
              <a:pPr/>
              <a:t>‹nr.›</a:t>
            </a:fld>
            <a:r>
              <a:rPr lang="nl-NL" altLang="nl-BE"/>
              <a:t> </a:t>
            </a:r>
          </a:p>
        </p:txBody>
      </p:sp>
    </p:spTree>
    <p:extLst>
      <p:ext uri="{BB962C8B-B14F-4D97-AF65-F5344CB8AC3E}">
        <p14:creationId xmlns:p14="http://schemas.microsoft.com/office/powerpoint/2010/main" val="30684160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4/19/2024</a:t>
            </a:fld>
            <a:endParaRPr lang="en-US" dirty="0"/>
          </a:p>
        </p:txBody>
      </p:sp>
      <p:sp>
        <p:nvSpPr>
          <p:cNvPr id="5" name="Footer Placeholder 4"/>
          <p:cNvSpPr>
            <a:spLocks noGrp="1"/>
          </p:cNvSpPr>
          <p:nvPr>
            <p:ph type="ftr" sz="quarter" idx="11"/>
          </p:nvPr>
        </p:nvSpPr>
        <p:spPr/>
        <p:txBody>
          <a:bodyPr/>
          <a:lstStyle/>
          <a:p>
            <a:r>
              <a:rPr lang="nl-BE" altLang="nl-BE"/>
              <a:t>Naam presentatie – Naam maker en/of presentator - </a:t>
            </a:r>
            <a:r>
              <a:rPr lang="en-GB" altLang="nl-BE"/>
              <a:t>12/09/2005</a:t>
            </a:r>
          </a:p>
          <a:p>
            <a:r>
              <a:rPr lang="en-GB" altLang="nl-BE"/>
              <a:t>Faculteit </a:t>
            </a:r>
            <a:r>
              <a:rPr lang="en-GB" altLang="nl-BE" b="1"/>
              <a:t>Naam Faculteit </a:t>
            </a:r>
            <a:r>
              <a:rPr lang="en-GB" altLang="nl-BE"/>
              <a:t>– Dienst of Vakgroep (optioneel)</a:t>
            </a:r>
            <a:endParaRPr lang="nl-NL" altLang="nl-BE"/>
          </a:p>
        </p:txBody>
      </p:sp>
      <p:sp>
        <p:nvSpPr>
          <p:cNvPr id="6" name="Slide Number Placeholder 5"/>
          <p:cNvSpPr>
            <a:spLocks noGrp="1"/>
          </p:cNvSpPr>
          <p:nvPr>
            <p:ph type="sldNum" sz="quarter" idx="12"/>
          </p:nvPr>
        </p:nvSpPr>
        <p:spPr/>
        <p:txBody>
          <a:bodyPr/>
          <a:lstStyle/>
          <a:p>
            <a:r>
              <a:rPr lang="nl-NL" altLang="nl-BE"/>
              <a:t>pag. </a:t>
            </a:r>
            <a:fld id="{9C94EB5F-C9C7-4396-A10A-0380B011451C}" type="slidenum">
              <a:rPr lang="nl-NL" altLang="nl-BE" smtClean="0"/>
              <a:pPr/>
              <a:t>‹nr.›</a:t>
            </a:fld>
            <a:r>
              <a:rPr lang="nl-NL" altLang="nl-BE"/>
              <a:t> </a:t>
            </a:r>
          </a:p>
        </p:txBody>
      </p:sp>
    </p:spTree>
    <p:extLst>
      <p:ext uri="{BB962C8B-B14F-4D97-AF65-F5344CB8AC3E}">
        <p14:creationId xmlns:p14="http://schemas.microsoft.com/office/powerpoint/2010/main" val="209824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Z_Titel+tekst">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9E3B228-A4F7-43E1-9CF5-35DBAF1AFCC2}"/>
              </a:ext>
            </a:extLst>
          </p:cNvPr>
          <p:cNvSpPr>
            <a:spLocks noGrp="1"/>
          </p:cNvSpPr>
          <p:nvPr>
            <p:ph type="body" sz="quarter" idx="14" hasCustomPrompt="1"/>
          </p:nvPr>
        </p:nvSpPr>
        <p:spPr>
          <a:xfrm>
            <a:off x="1929023" y="3184525"/>
            <a:ext cx="8129588" cy="713221"/>
          </a:xfrm>
        </p:spPr>
        <p:txBody>
          <a:bodyPr>
            <a:normAutofit/>
          </a:bodyPr>
          <a:lstStyle>
            <a:lvl1pPr marL="0" indent="0">
              <a:buNone/>
              <a:defRPr sz="2600" b="1"/>
            </a:lvl1pPr>
          </a:lstStyle>
          <a:p>
            <a:pPr lvl="0"/>
            <a:r>
              <a:rPr lang="nl-NL" dirty="0"/>
              <a:t>Titel</a:t>
            </a:r>
            <a:endParaRPr lang="nl-BE" dirty="0"/>
          </a:p>
        </p:txBody>
      </p:sp>
      <p:sp>
        <p:nvSpPr>
          <p:cNvPr id="2" name="Titel 1">
            <a:extLst>
              <a:ext uri="{FF2B5EF4-FFF2-40B4-BE49-F238E27FC236}">
                <a16:creationId xmlns:a16="http://schemas.microsoft.com/office/drawing/2014/main" id="{EBABDA45-64E4-4636-BD51-246B50137534}"/>
              </a:ext>
            </a:extLst>
          </p:cNvPr>
          <p:cNvSpPr>
            <a:spLocks noGrp="1"/>
          </p:cNvSpPr>
          <p:nvPr>
            <p:ph type="ctrTitle" hasCustomPrompt="1"/>
          </p:nvPr>
        </p:nvSpPr>
        <p:spPr>
          <a:xfrm>
            <a:off x="2741963" y="1302328"/>
            <a:ext cx="7010400" cy="1293090"/>
          </a:xfrm>
        </p:spPr>
        <p:txBody>
          <a:bodyPr lIns="0" tIns="0" rIns="0" bIns="0" anchor="t" anchorCtr="0">
            <a:normAutofit/>
          </a:bodyPr>
          <a:lstStyle>
            <a:lvl1pPr algn="l">
              <a:lnSpc>
                <a:spcPct val="100000"/>
              </a:lnSpc>
              <a:defRPr sz="2800" b="1">
                <a:solidFill>
                  <a:schemeClr val="bg2"/>
                </a:solidFill>
              </a:defRPr>
            </a:lvl1pPr>
          </a:lstStyle>
          <a:p>
            <a:r>
              <a:rPr lang="nl-NL" dirty="0"/>
              <a:t>Titel hoofdstuk</a:t>
            </a:r>
            <a:br>
              <a:rPr lang="nl-NL" dirty="0"/>
            </a:br>
            <a:r>
              <a:rPr lang="nl-NL" dirty="0"/>
              <a:t>als je geen afzonderlijke</a:t>
            </a:r>
            <a:br>
              <a:rPr lang="nl-NL" dirty="0"/>
            </a:br>
            <a:r>
              <a:rPr lang="nl-NL" dirty="0"/>
              <a:t>hoofdstukslide wil</a:t>
            </a:r>
            <a:endParaRPr lang="nl-BE" dirty="0"/>
          </a:p>
        </p:txBody>
      </p:sp>
      <p:sp>
        <p:nvSpPr>
          <p:cNvPr id="9" name="Tijdelijke aanduiding voor tekst 8">
            <a:extLst>
              <a:ext uri="{FF2B5EF4-FFF2-40B4-BE49-F238E27FC236}">
                <a16:creationId xmlns:a16="http://schemas.microsoft.com/office/drawing/2014/main" id="{721C625F-0FAB-4A1F-B5AD-3EAD2B5AB12A}"/>
              </a:ext>
            </a:extLst>
          </p:cNvPr>
          <p:cNvSpPr>
            <a:spLocks noGrp="1"/>
          </p:cNvSpPr>
          <p:nvPr>
            <p:ph type="body" sz="quarter" idx="13" hasCustomPrompt="1"/>
          </p:nvPr>
        </p:nvSpPr>
        <p:spPr>
          <a:xfrm>
            <a:off x="1809906" y="3897746"/>
            <a:ext cx="8130116" cy="1588654"/>
          </a:xfrm>
        </p:spPr>
        <p:txBody>
          <a:bodyPr>
            <a:noAutofit/>
          </a:bodyPr>
          <a:lstStyle>
            <a:lvl1pPr marL="324000" indent="-324000">
              <a:lnSpc>
                <a:spcPct val="100000"/>
              </a:lnSpc>
              <a:buClr>
                <a:schemeClr val="bg2"/>
              </a:buClr>
              <a:buFont typeface="Webdings" panose="05030102010509060703" pitchFamily="18" charset="2"/>
              <a:buChar char="4"/>
              <a:defRPr sz="1800">
                <a:solidFill>
                  <a:schemeClr val="bg1"/>
                </a:solidFill>
              </a:defRPr>
            </a:lvl1pPr>
            <a:lvl2pPr marL="684000" indent="-324000">
              <a:lnSpc>
                <a:spcPct val="100000"/>
              </a:lnSpc>
              <a:buClr>
                <a:schemeClr val="bg2"/>
              </a:buClr>
              <a:buFont typeface="Webdings" panose="05030102010509060703" pitchFamily="18" charset="2"/>
              <a:buChar char="4"/>
              <a:defRPr sz="1800">
                <a:solidFill>
                  <a:schemeClr val="bg1"/>
                </a:solidFill>
              </a:defRPr>
            </a:lvl2pPr>
            <a:lvl3pPr marL="1044000" indent="-324000">
              <a:lnSpc>
                <a:spcPct val="100000"/>
              </a:lnSpc>
              <a:buClrTx/>
              <a:buFont typeface="Arial" panose="020B0604020202020204" pitchFamily="34" charset="0"/>
              <a:buChar char="•"/>
              <a:defRPr sz="1800">
                <a:solidFill>
                  <a:schemeClr val="bg1"/>
                </a:solidFill>
              </a:defRPr>
            </a:lvl3pPr>
            <a:lvl4pPr marL="1404000" indent="-324000">
              <a:lnSpc>
                <a:spcPct val="100000"/>
              </a:lnSpc>
              <a:buClrTx/>
              <a:buFont typeface="Arial" panose="020B0604020202020204" pitchFamily="34" charset="0"/>
              <a:buChar char="•"/>
              <a:defRPr sz="1800">
                <a:solidFill>
                  <a:schemeClr val="bg1"/>
                </a:solidFill>
              </a:defRPr>
            </a:lvl4pPr>
            <a:lvl5pPr marL="1764000" indent="-324000">
              <a:lnSpc>
                <a:spcPct val="100000"/>
              </a:lnSpc>
              <a:buClrTx/>
              <a:buFont typeface="Arial" panose="020B0604020202020204" pitchFamily="34" charset="0"/>
              <a:buChar char="•"/>
              <a:defRPr sz="1800">
                <a:solidFill>
                  <a:schemeClr val="bg1"/>
                </a:solidFill>
              </a:defRPr>
            </a:lvl5pPr>
          </a:lstStyle>
          <a:p>
            <a:pPr lvl="0"/>
            <a:r>
              <a:rPr lang="nl-NL" dirty="0" err="1"/>
              <a:t>Bullet</a:t>
            </a:r>
            <a:r>
              <a:rPr lang="nl-NL" dirty="0"/>
              <a:t> 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4" name="Rechthoekige driehoek 23">
            <a:extLst>
              <a:ext uri="{FF2B5EF4-FFF2-40B4-BE49-F238E27FC236}">
                <a16:creationId xmlns:a16="http://schemas.microsoft.com/office/drawing/2014/main" id="{577554A4-6392-4F82-BA88-86D8F67ECBD6}"/>
              </a:ext>
            </a:extLst>
          </p:cNvPr>
          <p:cNvSpPr/>
          <p:nvPr userDrawn="1"/>
        </p:nvSpPr>
        <p:spPr>
          <a:xfrm rot="10800000" flipH="1">
            <a:off x="1373156" y="0"/>
            <a:ext cx="1376218" cy="137621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voettekst 4">
            <a:extLst>
              <a:ext uri="{FF2B5EF4-FFF2-40B4-BE49-F238E27FC236}">
                <a16:creationId xmlns:a16="http://schemas.microsoft.com/office/drawing/2014/main" id="{81E2A54F-E9CC-4C46-925C-EE8075FE407B}"/>
              </a:ext>
            </a:extLst>
          </p:cNvPr>
          <p:cNvSpPr>
            <a:spLocks noGrp="1"/>
          </p:cNvSpPr>
          <p:nvPr>
            <p:ph type="ftr" sz="quarter" idx="3"/>
          </p:nvPr>
        </p:nvSpPr>
        <p:spPr>
          <a:xfrm>
            <a:off x="1306830" y="6265230"/>
            <a:ext cx="4180090" cy="136522"/>
          </a:xfrm>
          <a:prstGeom prst="rect">
            <a:avLst/>
          </a:prstGeom>
        </p:spPr>
        <p:txBody>
          <a:bodyPr vert="horz" lIns="0" tIns="0" rIns="0" bIns="0" rtlCol="0" anchor="ctr"/>
          <a:lstStyle>
            <a:lvl1pPr algn="l">
              <a:defRPr sz="900" cap="all" baseline="0">
                <a:solidFill>
                  <a:schemeClr val="bg1"/>
                </a:solidFill>
              </a:defRPr>
            </a:lvl1pPr>
          </a:lstStyle>
          <a:p>
            <a:r>
              <a:rPr lang="nl-BE" dirty="0"/>
              <a:t>Voettekst</a:t>
            </a:r>
          </a:p>
        </p:txBody>
      </p:sp>
      <p:sp>
        <p:nvSpPr>
          <p:cNvPr id="10" name="Tijdelijke aanduiding voor dianummer 5">
            <a:extLst>
              <a:ext uri="{FF2B5EF4-FFF2-40B4-BE49-F238E27FC236}">
                <a16:creationId xmlns:a16="http://schemas.microsoft.com/office/drawing/2014/main" id="{5D5FF322-4C00-4A00-B5E9-D54C80C18FA9}"/>
              </a:ext>
            </a:extLst>
          </p:cNvPr>
          <p:cNvSpPr>
            <a:spLocks noGrp="1"/>
          </p:cNvSpPr>
          <p:nvPr>
            <p:ph type="sldNum" sz="quarter" idx="4"/>
          </p:nvPr>
        </p:nvSpPr>
        <p:spPr>
          <a:xfrm>
            <a:off x="382905" y="6265232"/>
            <a:ext cx="889001" cy="136521"/>
          </a:xfrm>
          <a:prstGeom prst="rect">
            <a:avLst/>
          </a:prstGeom>
        </p:spPr>
        <p:txBody>
          <a:bodyPr vert="horz" lIns="0" tIns="0" rIns="0" bIns="0" rtlCol="0" anchor="ctr"/>
          <a:lstStyle>
            <a:lvl1pPr algn="r">
              <a:defRPr sz="900">
                <a:solidFill>
                  <a:schemeClr val="bg1"/>
                </a:solidFill>
              </a:defRPr>
            </a:lvl1pPr>
          </a:lstStyle>
          <a:p>
            <a:fld id="{C9A8A351-5C7C-4395-AC7F-763D97B6BE0B}" type="slidenum">
              <a:rPr lang="nl-BE" smtClean="0"/>
              <a:pPr/>
              <a:t>‹nr.›</a:t>
            </a:fld>
            <a:r>
              <a:rPr lang="nl-BE" dirty="0"/>
              <a:t>  </a:t>
            </a:r>
            <a:r>
              <a:rPr lang="nl-BE" dirty="0">
                <a:solidFill>
                  <a:schemeClr val="bg2"/>
                </a:solidFill>
              </a:rPr>
              <a:t>/</a:t>
            </a:r>
            <a:r>
              <a:rPr lang="nl-BE" dirty="0"/>
              <a:t> </a:t>
            </a:r>
          </a:p>
        </p:txBody>
      </p:sp>
    </p:spTree>
    <p:extLst>
      <p:ext uri="{BB962C8B-B14F-4D97-AF65-F5344CB8AC3E}">
        <p14:creationId xmlns:p14="http://schemas.microsoft.com/office/powerpoint/2010/main" val="245356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Z_Tekst">
    <p:spTree>
      <p:nvGrpSpPr>
        <p:cNvPr id="1" name=""/>
        <p:cNvGrpSpPr/>
        <p:nvPr/>
      </p:nvGrpSpPr>
      <p:grpSpPr>
        <a:xfrm>
          <a:off x="0" y="0"/>
          <a:ext cx="0" cy="0"/>
          <a:chOff x="0" y="0"/>
          <a:chExt cx="0" cy="0"/>
        </a:xfrm>
      </p:grpSpPr>
      <p:sp>
        <p:nvSpPr>
          <p:cNvPr id="28" name="Tijdelijke aanduiding voor tekst 3">
            <a:extLst>
              <a:ext uri="{FF2B5EF4-FFF2-40B4-BE49-F238E27FC236}">
                <a16:creationId xmlns:a16="http://schemas.microsoft.com/office/drawing/2014/main" id="{6FC996DF-10FC-4E4E-86B5-B876316EB5B1}"/>
              </a:ext>
            </a:extLst>
          </p:cNvPr>
          <p:cNvSpPr>
            <a:spLocks noGrp="1"/>
          </p:cNvSpPr>
          <p:nvPr>
            <p:ph type="body" sz="quarter" idx="14" hasCustomPrompt="1"/>
          </p:nvPr>
        </p:nvSpPr>
        <p:spPr>
          <a:xfrm>
            <a:off x="1275081" y="1436289"/>
            <a:ext cx="8129588" cy="739981"/>
          </a:xfrm>
        </p:spPr>
        <p:txBody>
          <a:bodyPr anchor="t" anchorCtr="0">
            <a:normAutofit/>
          </a:bodyPr>
          <a:lstStyle>
            <a:lvl1pPr marL="0" indent="0">
              <a:buNone/>
              <a:defRPr sz="1700" b="1"/>
            </a:lvl1pPr>
          </a:lstStyle>
          <a:p>
            <a:pPr lvl="0"/>
            <a:r>
              <a:rPr lang="nl-NL" dirty="0"/>
              <a:t>Subtitel</a:t>
            </a:r>
            <a:endParaRPr lang="nl-BE" dirty="0"/>
          </a:p>
        </p:txBody>
      </p:sp>
      <p:sp>
        <p:nvSpPr>
          <p:cNvPr id="19" name="Tijdelijke aanduiding voor tekst 8">
            <a:extLst>
              <a:ext uri="{FF2B5EF4-FFF2-40B4-BE49-F238E27FC236}">
                <a16:creationId xmlns:a16="http://schemas.microsoft.com/office/drawing/2014/main" id="{5D74E1A5-4F9A-47C9-A75D-092F16064AB9}"/>
              </a:ext>
            </a:extLst>
          </p:cNvPr>
          <p:cNvSpPr>
            <a:spLocks noGrp="1"/>
          </p:cNvSpPr>
          <p:nvPr>
            <p:ph type="body" sz="quarter" idx="13" hasCustomPrompt="1"/>
          </p:nvPr>
        </p:nvSpPr>
        <p:spPr>
          <a:xfrm>
            <a:off x="1192530" y="2194560"/>
            <a:ext cx="8544756" cy="3615170"/>
          </a:xfrm>
        </p:spPr>
        <p:txBody>
          <a:bodyPr>
            <a:noAutofit/>
          </a:bodyPr>
          <a:lstStyle>
            <a:lvl1pPr marL="324000" indent="-324000">
              <a:lnSpc>
                <a:spcPct val="100000"/>
              </a:lnSpc>
              <a:buClr>
                <a:schemeClr val="bg2"/>
              </a:buClr>
              <a:buFont typeface="Webdings" panose="05030102010509060703" pitchFamily="18" charset="2"/>
              <a:buChar char="4"/>
              <a:defRPr sz="1800">
                <a:solidFill>
                  <a:schemeClr val="bg1"/>
                </a:solidFill>
              </a:defRPr>
            </a:lvl1pPr>
            <a:lvl2pPr marL="684000" indent="-324000">
              <a:lnSpc>
                <a:spcPct val="100000"/>
              </a:lnSpc>
              <a:buClr>
                <a:schemeClr val="bg2"/>
              </a:buClr>
              <a:buFont typeface="Webdings" panose="05030102010509060703" pitchFamily="18" charset="2"/>
              <a:buChar char="4"/>
              <a:defRPr sz="1800">
                <a:solidFill>
                  <a:schemeClr val="bg1"/>
                </a:solidFill>
              </a:defRPr>
            </a:lvl2pPr>
            <a:lvl3pPr marL="1044000" indent="-324000">
              <a:lnSpc>
                <a:spcPct val="100000"/>
              </a:lnSpc>
              <a:buClrTx/>
              <a:buFont typeface="Arial" panose="020B0604020202020204" pitchFamily="34" charset="0"/>
              <a:buChar char="•"/>
              <a:defRPr sz="1800">
                <a:solidFill>
                  <a:schemeClr val="bg1"/>
                </a:solidFill>
              </a:defRPr>
            </a:lvl3pPr>
            <a:lvl4pPr marL="1404000" indent="-324000">
              <a:lnSpc>
                <a:spcPct val="100000"/>
              </a:lnSpc>
              <a:buClrTx/>
              <a:buFont typeface="Arial" panose="020B0604020202020204" pitchFamily="34" charset="0"/>
              <a:buChar char="•"/>
              <a:defRPr sz="1800">
                <a:solidFill>
                  <a:schemeClr val="bg1"/>
                </a:solidFill>
              </a:defRPr>
            </a:lvl4pPr>
            <a:lvl5pPr marL="1764000" indent="-324000">
              <a:lnSpc>
                <a:spcPct val="100000"/>
              </a:lnSpc>
              <a:buClrTx/>
              <a:buFont typeface="Arial" panose="020B0604020202020204" pitchFamily="34" charset="0"/>
              <a:buChar char="•"/>
              <a:defRPr sz="1800">
                <a:solidFill>
                  <a:schemeClr val="bg1"/>
                </a:solidFill>
              </a:defRPr>
            </a:lvl5pPr>
          </a:lstStyle>
          <a:p>
            <a:pPr lvl="0"/>
            <a:r>
              <a:rPr lang="nl-NL" dirty="0" err="1"/>
              <a:t>Bullet</a:t>
            </a:r>
            <a:r>
              <a:rPr lang="nl-NL" dirty="0"/>
              <a:t> 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7" name="Rechthoekige driehoek 26">
            <a:extLst>
              <a:ext uri="{FF2B5EF4-FFF2-40B4-BE49-F238E27FC236}">
                <a16:creationId xmlns:a16="http://schemas.microsoft.com/office/drawing/2014/main" id="{D683BD1F-A29B-443A-8212-0CD2C6ED2DDD}"/>
              </a:ext>
            </a:extLst>
          </p:cNvPr>
          <p:cNvSpPr/>
          <p:nvPr userDrawn="1"/>
        </p:nvSpPr>
        <p:spPr>
          <a:xfrm flipH="1">
            <a:off x="10823575" y="5482800"/>
            <a:ext cx="1375200" cy="13752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Tijdelijke aanduiding voor tekst 3">
            <a:extLst>
              <a:ext uri="{FF2B5EF4-FFF2-40B4-BE49-F238E27FC236}">
                <a16:creationId xmlns:a16="http://schemas.microsoft.com/office/drawing/2014/main" id="{F8AAF737-ACAE-4A30-92EA-D1CE76746909}"/>
              </a:ext>
            </a:extLst>
          </p:cNvPr>
          <p:cNvSpPr>
            <a:spLocks noGrp="1"/>
          </p:cNvSpPr>
          <p:nvPr>
            <p:ph type="body" sz="quarter" idx="15" hasCustomPrompt="1"/>
          </p:nvPr>
        </p:nvSpPr>
        <p:spPr>
          <a:xfrm>
            <a:off x="1275081" y="1048270"/>
            <a:ext cx="8129588" cy="406307"/>
          </a:xfrm>
        </p:spPr>
        <p:txBody>
          <a:bodyPr>
            <a:normAutofit/>
          </a:bodyPr>
          <a:lstStyle>
            <a:lvl1pPr marL="0" indent="0">
              <a:buNone/>
              <a:defRPr sz="2600" b="1"/>
            </a:lvl1pPr>
          </a:lstStyle>
          <a:p>
            <a:pPr lvl="0"/>
            <a:r>
              <a:rPr lang="nl-NL" dirty="0"/>
              <a:t>Titel</a:t>
            </a:r>
            <a:endParaRPr lang="nl-BE" dirty="0"/>
          </a:p>
        </p:txBody>
      </p:sp>
      <p:sp>
        <p:nvSpPr>
          <p:cNvPr id="8" name="Tijdelijke aanduiding voor voettekst 4">
            <a:extLst>
              <a:ext uri="{FF2B5EF4-FFF2-40B4-BE49-F238E27FC236}">
                <a16:creationId xmlns:a16="http://schemas.microsoft.com/office/drawing/2014/main" id="{81E2A54F-E9CC-4C46-925C-EE8075FE407B}"/>
              </a:ext>
            </a:extLst>
          </p:cNvPr>
          <p:cNvSpPr>
            <a:spLocks noGrp="1"/>
          </p:cNvSpPr>
          <p:nvPr>
            <p:ph type="ftr" sz="quarter" idx="3"/>
          </p:nvPr>
        </p:nvSpPr>
        <p:spPr>
          <a:xfrm>
            <a:off x="1306830" y="6265230"/>
            <a:ext cx="4180090" cy="136522"/>
          </a:xfrm>
          <a:prstGeom prst="rect">
            <a:avLst/>
          </a:prstGeom>
        </p:spPr>
        <p:txBody>
          <a:bodyPr vert="horz" lIns="0" tIns="0" rIns="0" bIns="0" rtlCol="0" anchor="ctr"/>
          <a:lstStyle>
            <a:lvl1pPr algn="l">
              <a:defRPr sz="900" cap="all" baseline="0">
                <a:solidFill>
                  <a:schemeClr val="bg1"/>
                </a:solidFill>
              </a:defRPr>
            </a:lvl1pPr>
          </a:lstStyle>
          <a:p>
            <a:r>
              <a:rPr lang="nl-BE" dirty="0"/>
              <a:t>Voettekst</a:t>
            </a:r>
          </a:p>
        </p:txBody>
      </p:sp>
      <p:sp>
        <p:nvSpPr>
          <p:cNvPr id="9" name="Tijdelijke aanduiding voor dianummer 5">
            <a:extLst>
              <a:ext uri="{FF2B5EF4-FFF2-40B4-BE49-F238E27FC236}">
                <a16:creationId xmlns:a16="http://schemas.microsoft.com/office/drawing/2014/main" id="{5D5FF322-4C00-4A00-B5E9-D54C80C18FA9}"/>
              </a:ext>
            </a:extLst>
          </p:cNvPr>
          <p:cNvSpPr>
            <a:spLocks noGrp="1"/>
          </p:cNvSpPr>
          <p:nvPr>
            <p:ph type="sldNum" sz="quarter" idx="4"/>
          </p:nvPr>
        </p:nvSpPr>
        <p:spPr>
          <a:xfrm>
            <a:off x="382905" y="6265232"/>
            <a:ext cx="889001" cy="136521"/>
          </a:xfrm>
          <a:prstGeom prst="rect">
            <a:avLst/>
          </a:prstGeom>
        </p:spPr>
        <p:txBody>
          <a:bodyPr vert="horz" lIns="0" tIns="0" rIns="0" bIns="0" rtlCol="0" anchor="ctr"/>
          <a:lstStyle>
            <a:lvl1pPr algn="r">
              <a:defRPr sz="900">
                <a:solidFill>
                  <a:schemeClr val="bg1"/>
                </a:solidFill>
              </a:defRPr>
            </a:lvl1pPr>
          </a:lstStyle>
          <a:p>
            <a:fld id="{C9A8A351-5C7C-4395-AC7F-763D97B6BE0B}" type="slidenum">
              <a:rPr lang="nl-BE" smtClean="0"/>
              <a:pPr/>
              <a:t>‹nr.›</a:t>
            </a:fld>
            <a:r>
              <a:rPr lang="nl-BE" dirty="0"/>
              <a:t>  </a:t>
            </a:r>
            <a:r>
              <a:rPr lang="nl-BE" dirty="0">
                <a:solidFill>
                  <a:schemeClr val="bg2"/>
                </a:solidFill>
              </a:rPr>
              <a:t>/</a:t>
            </a:r>
            <a:r>
              <a:rPr lang="nl-BE" dirty="0"/>
              <a:t> </a:t>
            </a:r>
          </a:p>
        </p:txBody>
      </p:sp>
    </p:spTree>
    <p:extLst>
      <p:ext uri="{BB962C8B-B14F-4D97-AF65-F5344CB8AC3E}">
        <p14:creationId xmlns:p14="http://schemas.microsoft.com/office/powerpoint/2010/main" val="56411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Z_Tekst+Beeld staand">
    <p:bg>
      <p:bgPr>
        <a:solidFill>
          <a:schemeClr val="tx1"/>
        </a:solidFill>
        <a:effectLst/>
      </p:bgPr>
    </p:bg>
    <p:spTree>
      <p:nvGrpSpPr>
        <p:cNvPr id="1" name=""/>
        <p:cNvGrpSpPr/>
        <p:nvPr/>
      </p:nvGrpSpPr>
      <p:grpSpPr>
        <a:xfrm>
          <a:off x="0" y="0"/>
          <a:ext cx="0" cy="0"/>
          <a:chOff x="0" y="0"/>
          <a:chExt cx="0" cy="0"/>
        </a:xfrm>
      </p:grpSpPr>
      <p:sp>
        <p:nvSpPr>
          <p:cNvPr id="25" name="Tijdelijke aanduiding voor tekst 3">
            <a:extLst>
              <a:ext uri="{FF2B5EF4-FFF2-40B4-BE49-F238E27FC236}">
                <a16:creationId xmlns:a16="http://schemas.microsoft.com/office/drawing/2014/main" id="{CE16D6B8-A8AB-4269-9C7F-FD569E4226E0}"/>
              </a:ext>
            </a:extLst>
          </p:cNvPr>
          <p:cNvSpPr>
            <a:spLocks noGrp="1"/>
          </p:cNvSpPr>
          <p:nvPr>
            <p:ph type="body" sz="quarter" idx="15" hasCustomPrompt="1"/>
          </p:nvPr>
        </p:nvSpPr>
        <p:spPr>
          <a:xfrm>
            <a:off x="1256419" y="671804"/>
            <a:ext cx="3807044" cy="782773"/>
          </a:xfrm>
        </p:spPr>
        <p:txBody>
          <a:bodyPr>
            <a:normAutofit/>
          </a:bodyPr>
          <a:lstStyle>
            <a:lvl1pPr marL="0" indent="0">
              <a:buNone/>
              <a:defRPr sz="2600" b="1"/>
            </a:lvl1pPr>
          </a:lstStyle>
          <a:p>
            <a:pPr lvl="0"/>
            <a:r>
              <a:rPr lang="nl-NL" dirty="0"/>
              <a:t>Titel op meerdere</a:t>
            </a:r>
          </a:p>
          <a:p>
            <a:pPr lvl="0"/>
            <a:r>
              <a:rPr lang="nl-NL" dirty="0"/>
              <a:t>tekstregels</a:t>
            </a:r>
            <a:endParaRPr lang="nl-BE" dirty="0"/>
          </a:p>
        </p:txBody>
      </p:sp>
      <p:sp>
        <p:nvSpPr>
          <p:cNvPr id="19" name="Tijdelijke aanduiding voor tekst 8">
            <a:extLst>
              <a:ext uri="{FF2B5EF4-FFF2-40B4-BE49-F238E27FC236}">
                <a16:creationId xmlns:a16="http://schemas.microsoft.com/office/drawing/2014/main" id="{5D74E1A5-4F9A-47C9-A75D-092F16064AB9}"/>
              </a:ext>
            </a:extLst>
          </p:cNvPr>
          <p:cNvSpPr>
            <a:spLocks noGrp="1"/>
          </p:cNvSpPr>
          <p:nvPr>
            <p:ph type="body" sz="quarter" idx="13" hasCustomPrompt="1"/>
          </p:nvPr>
        </p:nvSpPr>
        <p:spPr>
          <a:xfrm>
            <a:off x="1200353" y="1666240"/>
            <a:ext cx="3863110" cy="4143490"/>
          </a:xfrm>
        </p:spPr>
        <p:txBody>
          <a:bodyPr>
            <a:noAutofit/>
          </a:bodyPr>
          <a:lstStyle>
            <a:lvl1pPr marL="324000" indent="-324000">
              <a:lnSpc>
                <a:spcPct val="100000"/>
              </a:lnSpc>
              <a:buClr>
                <a:schemeClr val="bg2"/>
              </a:buClr>
              <a:buFont typeface="Webdings" panose="05030102010509060703" pitchFamily="18" charset="2"/>
              <a:buChar char="4"/>
              <a:defRPr sz="1800">
                <a:solidFill>
                  <a:schemeClr val="bg1"/>
                </a:solidFill>
              </a:defRPr>
            </a:lvl1pPr>
            <a:lvl2pPr marL="684000" indent="-324000">
              <a:lnSpc>
                <a:spcPct val="100000"/>
              </a:lnSpc>
              <a:buClr>
                <a:schemeClr val="bg2"/>
              </a:buClr>
              <a:buFont typeface="Webdings" panose="05030102010509060703" pitchFamily="18" charset="2"/>
              <a:buChar char="4"/>
              <a:defRPr sz="1800">
                <a:solidFill>
                  <a:schemeClr val="bg1"/>
                </a:solidFill>
              </a:defRPr>
            </a:lvl2pPr>
            <a:lvl3pPr marL="1044000" indent="-324000">
              <a:lnSpc>
                <a:spcPct val="100000"/>
              </a:lnSpc>
              <a:buClrTx/>
              <a:buFont typeface="Arial" panose="020B0604020202020204" pitchFamily="34" charset="0"/>
              <a:buChar char="•"/>
              <a:defRPr sz="1800">
                <a:solidFill>
                  <a:schemeClr val="bg1"/>
                </a:solidFill>
              </a:defRPr>
            </a:lvl3pPr>
            <a:lvl4pPr marL="1404000" indent="-324000">
              <a:lnSpc>
                <a:spcPct val="100000"/>
              </a:lnSpc>
              <a:buClrTx/>
              <a:buFont typeface="Arial" panose="020B0604020202020204" pitchFamily="34" charset="0"/>
              <a:buChar char="•"/>
              <a:defRPr sz="1800">
                <a:solidFill>
                  <a:schemeClr val="bg1"/>
                </a:solidFill>
              </a:defRPr>
            </a:lvl4pPr>
            <a:lvl5pPr marL="1764000" indent="-324000">
              <a:lnSpc>
                <a:spcPct val="100000"/>
              </a:lnSpc>
              <a:buClrTx/>
              <a:buFont typeface="Arial" panose="020B0604020202020204" pitchFamily="34" charset="0"/>
              <a:buChar char="•"/>
              <a:defRPr sz="1800">
                <a:solidFill>
                  <a:schemeClr val="bg1"/>
                </a:solidFill>
              </a:defRPr>
            </a:lvl5pPr>
          </a:lstStyle>
          <a:p>
            <a:pPr lvl="0"/>
            <a:r>
              <a:rPr lang="nl-NL" dirty="0" err="1"/>
              <a:t>Bullet</a:t>
            </a:r>
            <a:r>
              <a:rPr lang="nl-NL" dirty="0"/>
              <a:t> 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afbeelding 3">
            <a:extLst>
              <a:ext uri="{FF2B5EF4-FFF2-40B4-BE49-F238E27FC236}">
                <a16:creationId xmlns:a16="http://schemas.microsoft.com/office/drawing/2014/main" id="{6A72E035-F141-419E-8599-ABDBB6E12586}"/>
              </a:ext>
            </a:extLst>
          </p:cNvPr>
          <p:cNvSpPr>
            <a:spLocks noGrp="1"/>
          </p:cNvSpPr>
          <p:nvPr>
            <p:ph type="pic" sz="quarter" idx="14" hasCustomPrompt="1"/>
          </p:nvPr>
        </p:nvSpPr>
        <p:spPr>
          <a:xfrm>
            <a:off x="6196216" y="-1"/>
            <a:ext cx="5996366" cy="684771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77 w 10000"/>
              <a:gd name="connsiteY2" fmla="*/ 7659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54 w 10000"/>
              <a:gd name="connsiteY2" fmla="*/ 8029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54 w 10000"/>
              <a:gd name="connsiteY2" fmla="*/ 7836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54 w 10000"/>
              <a:gd name="connsiteY2" fmla="*/ 7969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77 w 10000"/>
              <a:gd name="connsiteY2" fmla="*/ 7984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77 w 10000"/>
              <a:gd name="connsiteY2" fmla="*/ 7984 h 10000"/>
              <a:gd name="connsiteX3" fmla="*/ 6888 w 10000"/>
              <a:gd name="connsiteY3" fmla="*/ 10000 h 10000"/>
              <a:gd name="connsiteX4" fmla="*/ 47 w 10000"/>
              <a:gd name="connsiteY4" fmla="*/ 9985 h 10000"/>
              <a:gd name="connsiteX5" fmla="*/ 0 w 10000"/>
              <a:gd name="connsiteY5" fmla="*/ 0 h 10000"/>
              <a:gd name="connsiteX0" fmla="*/ 0 w 10000"/>
              <a:gd name="connsiteY0" fmla="*/ 0 h 9985"/>
              <a:gd name="connsiteX1" fmla="*/ 10000 w 10000"/>
              <a:gd name="connsiteY1" fmla="*/ 0 h 9985"/>
              <a:gd name="connsiteX2" fmla="*/ 9977 w 10000"/>
              <a:gd name="connsiteY2" fmla="*/ 7984 h 9985"/>
              <a:gd name="connsiteX3" fmla="*/ 6888 w 10000"/>
              <a:gd name="connsiteY3" fmla="*/ 9985 h 9985"/>
              <a:gd name="connsiteX4" fmla="*/ 47 w 10000"/>
              <a:gd name="connsiteY4" fmla="*/ 9985 h 9985"/>
              <a:gd name="connsiteX5" fmla="*/ 0 w 10000"/>
              <a:gd name="connsiteY5" fmla="*/ 0 h 9985"/>
              <a:gd name="connsiteX0" fmla="*/ 0 w 10000"/>
              <a:gd name="connsiteY0" fmla="*/ 0 h 10000"/>
              <a:gd name="connsiteX1" fmla="*/ 10000 w 10000"/>
              <a:gd name="connsiteY1" fmla="*/ 0 h 10000"/>
              <a:gd name="connsiteX2" fmla="*/ 9977 w 10000"/>
              <a:gd name="connsiteY2" fmla="*/ 7996 h 10000"/>
              <a:gd name="connsiteX3" fmla="*/ 6911 w 10000"/>
              <a:gd name="connsiteY3" fmla="*/ 10000 h 10000"/>
              <a:gd name="connsiteX4" fmla="*/ 47 w 10000"/>
              <a:gd name="connsiteY4" fmla="*/ 10000 h 10000"/>
              <a:gd name="connsiteX5" fmla="*/ 0 w 10000"/>
              <a:gd name="connsiteY5" fmla="*/ 0 h 10000"/>
              <a:gd name="connsiteX0" fmla="*/ 0 w 10001"/>
              <a:gd name="connsiteY0" fmla="*/ 0 h 10000"/>
              <a:gd name="connsiteX1" fmla="*/ 10000 w 10001"/>
              <a:gd name="connsiteY1" fmla="*/ 0 h 10000"/>
              <a:gd name="connsiteX2" fmla="*/ 9999 w 10001"/>
              <a:gd name="connsiteY2" fmla="*/ 7996 h 10000"/>
              <a:gd name="connsiteX3" fmla="*/ 6911 w 10001"/>
              <a:gd name="connsiteY3" fmla="*/ 10000 h 10000"/>
              <a:gd name="connsiteX4" fmla="*/ 47 w 10001"/>
              <a:gd name="connsiteY4" fmla="*/ 10000 h 10000"/>
              <a:gd name="connsiteX5" fmla="*/ 0 w 10001"/>
              <a:gd name="connsiteY5" fmla="*/ 0 h 10000"/>
              <a:gd name="connsiteX0" fmla="*/ 0 w 10001"/>
              <a:gd name="connsiteY0" fmla="*/ 0 h 10000"/>
              <a:gd name="connsiteX1" fmla="*/ 10000 w 10001"/>
              <a:gd name="connsiteY1" fmla="*/ 0 h 10000"/>
              <a:gd name="connsiteX2" fmla="*/ 9999 w 10001"/>
              <a:gd name="connsiteY2" fmla="*/ 7996 h 10000"/>
              <a:gd name="connsiteX3" fmla="*/ 7718 w 10001"/>
              <a:gd name="connsiteY3" fmla="*/ 10000 h 10000"/>
              <a:gd name="connsiteX4" fmla="*/ 47 w 10001"/>
              <a:gd name="connsiteY4" fmla="*/ 10000 h 10000"/>
              <a:gd name="connsiteX5" fmla="*/ 0 w 1000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0" y="0"/>
                </a:moveTo>
                <a:lnTo>
                  <a:pt x="10000" y="0"/>
                </a:lnTo>
                <a:cubicBezTo>
                  <a:pt x="9992" y="2557"/>
                  <a:pt x="10007" y="5439"/>
                  <a:pt x="9999" y="7996"/>
                </a:cubicBezTo>
                <a:lnTo>
                  <a:pt x="7718" y="10000"/>
                </a:lnTo>
                <a:lnTo>
                  <a:pt x="47" y="10000"/>
                </a:lnTo>
                <a:cubicBezTo>
                  <a:pt x="31" y="6667"/>
                  <a:pt x="16" y="3333"/>
                  <a:pt x="0" y="0"/>
                </a:cubicBezTo>
                <a:close/>
              </a:path>
            </a:pathLst>
          </a:custGeom>
          <a:noFill/>
        </p:spPr>
        <p:txBody>
          <a:bodyPr>
            <a:normAutofit/>
          </a:bodyPr>
          <a:lstStyle>
            <a:lvl1pPr marL="0" indent="0">
              <a:buNone/>
              <a:defRPr sz="1500"/>
            </a:lvl1pPr>
          </a:lstStyle>
          <a:p>
            <a:r>
              <a:rPr lang="nl-BE" dirty="0"/>
              <a:t>Klik om afbeelding toe te voegen</a:t>
            </a:r>
          </a:p>
        </p:txBody>
      </p:sp>
      <p:sp>
        <p:nvSpPr>
          <p:cNvPr id="6" name="Tijdelijke aanduiding voor voettekst 4">
            <a:extLst>
              <a:ext uri="{FF2B5EF4-FFF2-40B4-BE49-F238E27FC236}">
                <a16:creationId xmlns:a16="http://schemas.microsoft.com/office/drawing/2014/main" id="{CD0BB672-A839-4361-8A54-47E7C6145A27}"/>
              </a:ext>
            </a:extLst>
          </p:cNvPr>
          <p:cNvSpPr>
            <a:spLocks noGrp="1"/>
          </p:cNvSpPr>
          <p:nvPr>
            <p:ph type="ftr" sz="quarter" idx="3"/>
          </p:nvPr>
        </p:nvSpPr>
        <p:spPr>
          <a:xfrm>
            <a:off x="1306830" y="6265230"/>
            <a:ext cx="4180090" cy="136522"/>
          </a:xfrm>
          <a:prstGeom prst="rect">
            <a:avLst/>
          </a:prstGeom>
        </p:spPr>
        <p:txBody>
          <a:bodyPr vert="horz" lIns="0" tIns="0" rIns="0" bIns="0" rtlCol="0" anchor="ctr"/>
          <a:lstStyle>
            <a:lvl1pPr algn="l">
              <a:defRPr sz="900" cap="all" baseline="0">
                <a:solidFill>
                  <a:schemeClr val="bg1"/>
                </a:solidFill>
              </a:defRPr>
            </a:lvl1pPr>
          </a:lstStyle>
          <a:p>
            <a:r>
              <a:rPr lang="nl-BE" dirty="0"/>
              <a:t>Voettekst</a:t>
            </a:r>
          </a:p>
        </p:txBody>
      </p:sp>
      <p:sp>
        <p:nvSpPr>
          <p:cNvPr id="7" name="Tijdelijke aanduiding voor dianummer 5">
            <a:extLst>
              <a:ext uri="{FF2B5EF4-FFF2-40B4-BE49-F238E27FC236}">
                <a16:creationId xmlns:a16="http://schemas.microsoft.com/office/drawing/2014/main" id="{F07376E4-CD0F-4587-B4F0-469AB7B17B48}"/>
              </a:ext>
            </a:extLst>
          </p:cNvPr>
          <p:cNvSpPr>
            <a:spLocks noGrp="1"/>
          </p:cNvSpPr>
          <p:nvPr>
            <p:ph type="sldNum" sz="quarter" idx="4"/>
          </p:nvPr>
        </p:nvSpPr>
        <p:spPr>
          <a:xfrm>
            <a:off x="382905" y="6265232"/>
            <a:ext cx="889001" cy="136521"/>
          </a:xfrm>
          <a:prstGeom prst="rect">
            <a:avLst/>
          </a:prstGeom>
        </p:spPr>
        <p:txBody>
          <a:bodyPr vert="horz" lIns="0" tIns="0" rIns="0" bIns="0" rtlCol="0" anchor="ctr"/>
          <a:lstStyle>
            <a:lvl1pPr algn="r">
              <a:defRPr sz="900">
                <a:solidFill>
                  <a:schemeClr val="bg1"/>
                </a:solidFill>
              </a:defRPr>
            </a:lvl1pPr>
          </a:lstStyle>
          <a:p>
            <a:fld id="{C9A8A351-5C7C-4395-AC7F-763D97B6BE0B}" type="slidenum">
              <a:rPr lang="nl-BE" smtClean="0"/>
              <a:pPr/>
              <a:t>‹nr.›</a:t>
            </a:fld>
            <a:r>
              <a:rPr lang="nl-BE" dirty="0"/>
              <a:t>  </a:t>
            </a:r>
            <a:r>
              <a:rPr lang="nl-BE" dirty="0">
                <a:solidFill>
                  <a:schemeClr val="bg2"/>
                </a:solidFill>
              </a:rPr>
              <a:t>/</a:t>
            </a:r>
            <a:r>
              <a:rPr lang="nl-BE" dirty="0"/>
              <a:t> </a:t>
            </a:r>
          </a:p>
        </p:txBody>
      </p:sp>
    </p:spTree>
    <p:extLst>
      <p:ext uri="{BB962C8B-B14F-4D97-AF65-F5344CB8AC3E}">
        <p14:creationId xmlns:p14="http://schemas.microsoft.com/office/powerpoint/2010/main" val="130505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UZ_Tekst+Beeld staand">
    <p:bg>
      <p:bgPr>
        <a:solidFill>
          <a:schemeClr val="tx1"/>
        </a:solidFill>
        <a:effectLst/>
      </p:bgPr>
    </p:bg>
    <p:spTree>
      <p:nvGrpSpPr>
        <p:cNvPr id="1" name=""/>
        <p:cNvGrpSpPr/>
        <p:nvPr/>
      </p:nvGrpSpPr>
      <p:grpSpPr>
        <a:xfrm>
          <a:off x="0" y="0"/>
          <a:ext cx="0" cy="0"/>
          <a:chOff x="0" y="0"/>
          <a:chExt cx="0" cy="0"/>
        </a:xfrm>
      </p:grpSpPr>
      <p:sp>
        <p:nvSpPr>
          <p:cNvPr id="7" name="Tijdelijke aanduiding voor tekst 8">
            <a:extLst>
              <a:ext uri="{FF2B5EF4-FFF2-40B4-BE49-F238E27FC236}">
                <a16:creationId xmlns:a16="http://schemas.microsoft.com/office/drawing/2014/main" id="{49D345F2-5F35-4036-86C2-06037D6AE421}"/>
              </a:ext>
            </a:extLst>
          </p:cNvPr>
          <p:cNvSpPr>
            <a:spLocks noGrp="1"/>
          </p:cNvSpPr>
          <p:nvPr>
            <p:ph type="body" sz="quarter" idx="15" hasCustomPrompt="1"/>
          </p:nvPr>
        </p:nvSpPr>
        <p:spPr>
          <a:xfrm>
            <a:off x="1202057" y="1666240"/>
            <a:ext cx="4488831" cy="4143490"/>
          </a:xfrm>
        </p:spPr>
        <p:txBody>
          <a:bodyPr>
            <a:noAutofit/>
          </a:bodyPr>
          <a:lstStyle>
            <a:lvl1pPr marL="324000" indent="-324000">
              <a:lnSpc>
                <a:spcPct val="100000"/>
              </a:lnSpc>
              <a:buClr>
                <a:schemeClr val="bg2"/>
              </a:buClr>
              <a:buFont typeface="Webdings" panose="05030102010509060703" pitchFamily="18" charset="2"/>
              <a:buChar char="4"/>
              <a:defRPr sz="1800">
                <a:solidFill>
                  <a:schemeClr val="bg1"/>
                </a:solidFill>
              </a:defRPr>
            </a:lvl1pPr>
            <a:lvl2pPr marL="684000" indent="-324000">
              <a:lnSpc>
                <a:spcPct val="100000"/>
              </a:lnSpc>
              <a:buClr>
                <a:schemeClr val="bg2"/>
              </a:buClr>
              <a:buFont typeface="Webdings" panose="05030102010509060703" pitchFamily="18" charset="2"/>
              <a:buChar char="4"/>
              <a:defRPr sz="1800">
                <a:solidFill>
                  <a:schemeClr val="bg1"/>
                </a:solidFill>
              </a:defRPr>
            </a:lvl2pPr>
            <a:lvl3pPr marL="1044000" indent="-324000">
              <a:lnSpc>
                <a:spcPct val="100000"/>
              </a:lnSpc>
              <a:buClrTx/>
              <a:buFont typeface="Arial" panose="020B0604020202020204" pitchFamily="34" charset="0"/>
              <a:buChar char="•"/>
              <a:defRPr sz="1800">
                <a:solidFill>
                  <a:schemeClr val="bg1"/>
                </a:solidFill>
              </a:defRPr>
            </a:lvl3pPr>
            <a:lvl4pPr marL="1404000" indent="-324000">
              <a:lnSpc>
                <a:spcPct val="100000"/>
              </a:lnSpc>
              <a:buClrTx/>
              <a:buFont typeface="Arial" panose="020B0604020202020204" pitchFamily="34" charset="0"/>
              <a:buChar char="•"/>
              <a:defRPr sz="1800">
                <a:solidFill>
                  <a:schemeClr val="bg1"/>
                </a:solidFill>
              </a:defRPr>
            </a:lvl4pPr>
            <a:lvl5pPr marL="1764000" indent="-324000">
              <a:lnSpc>
                <a:spcPct val="100000"/>
              </a:lnSpc>
              <a:buClrTx/>
              <a:buFont typeface="Arial" panose="020B0604020202020204" pitchFamily="34" charset="0"/>
              <a:buChar char="•"/>
              <a:defRPr sz="1800">
                <a:solidFill>
                  <a:schemeClr val="bg1"/>
                </a:solidFill>
              </a:defRPr>
            </a:lvl5pPr>
          </a:lstStyle>
          <a:p>
            <a:pPr lvl="0"/>
            <a:r>
              <a:rPr lang="nl-NL" dirty="0" err="1"/>
              <a:t>Bullet</a:t>
            </a:r>
            <a:r>
              <a:rPr lang="nl-NL" dirty="0"/>
              <a:t> 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6" name="Tijdelijke aanduiding voor tekst 3">
            <a:extLst>
              <a:ext uri="{FF2B5EF4-FFF2-40B4-BE49-F238E27FC236}">
                <a16:creationId xmlns:a16="http://schemas.microsoft.com/office/drawing/2014/main" id="{3B727B82-F38B-4CA5-A262-FC0B002865FE}"/>
              </a:ext>
            </a:extLst>
          </p:cNvPr>
          <p:cNvSpPr>
            <a:spLocks noGrp="1"/>
          </p:cNvSpPr>
          <p:nvPr>
            <p:ph type="body" sz="quarter" idx="16" hasCustomPrompt="1"/>
          </p:nvPr>
        </p:nvSpPr>
        <p:spPr>
          <a:xfrm>
            <a:off x="1256419" y="671804"/>
            <a:ext cx="3807044" cy="782773"/>
          </a:xfrm>
        </p:spPr>
        <p:txBody>
          <a:bodyPr>
            <a:normAutofit/>
          </a:bodyPr>
          <a:lstStyle>
            <a:lvl1pPr marL="0" indent="0">
              <a:buNone/>
              <a:defRPr sz="2600" b="1"/>
            </a:lvl1pPr>
          </a:lstStyle>
          <a:p>
            <a:pPr lvl="0"/>
            <a:r>
              <a:rPr lang="nl-NL" dirty="0"/>
              <a:t>Titel op meerdere</a:t>
            </a:r>
          </a:p>
          <a:p>
            <a:pPr lvl="0"/>
            <a:r>
              <a:rPr lang="nl-NL" dirty="0"/>
              <a:t>tekstregels</a:t>
            </a:r>
            <a:endParaRPr lang="nl-BE" dirty="0"/>
          </a:p>
        </p:txBody>
      </p:sp>
      <p:sp>
        <p:nvSpPr>
          <p:cNvPr id="9" name="Tijdelijke aanduiding voor afbeelding 5">
            <a:extLst>
              <a:ext uri="{FF2B5EF4-FFF2-40B4-BE49-F238E27FC236}">
                <a16:creationId xmlns:a16="http://schemas.microsoft.com/office/drawing/2014/main" id="{8A7C5B82-D7F5-498E-B915-9DBD7555983A}"/>
              </a:ext>
            </a:extLst>
          </p:cNvPr>
          <p:cNvSpPr>
            <a:spLocks noGrp="1"/>
          </p:cNvSpPr>
          <p:nvPr>
            <p:ph type="pic" sz="quarter" idx="17" hasCustomPrompt="1"/>
          </p:nvPr>
        </p:nvSpPr>
        <p:spPr>
          <a:xfrm>
            <a:off x="6194400" y="0"/>
            <a:ext cx="5997600" cy="2286000"/>
          </a:xfrm>
        </p:spPr>
        <p:txBody>
          <a:bodyPr>
            <a:normAutofit/>
          </a:bodyPr>
          <a:lstStyle>
            <a:lvl1pPr marL="0" indent="0">
              <a:buNone/>
              <a:defRPr sz="1500"/>
            </a:lvl1pPr>
          </a:lstStyle>
          <a:p>
            <a:r>
              <a:rPr lang="nl-BE" dirty="0"/>
              <a:t>Klik om afbeelding toe te voegen</a:t>
            </a:r>
          </a:p>
        </p:txBody>
      </p:sp>
      <p:sp>
        <p:nvSpPr>
          <p:cNvPr id="10" name="Tijdelijke aanduiding voor afbeelding 5">
            <a:extLst>
              <a:ext uri="{FF2B5EF4-FFF2-40B4-BE49-F238E27FC236}">
                <a16:creationId xmlns:a16="http://schemas.microsoft.com/office/drawing/2014/main" id="{70E7DAF3-87F3-4976-80D2-DC88981FC637}"/>
              </a:ext>
            </a:extLst>
          </p:cNvPr>
          <p:cNvSpPr>
            <a:spLocks noGrp="1"/>
          </p:cNvSpPr>
          <p:nvPr>
            <p:ph type="pic" sz="quarter" idx="18" hasCustomPrompt="1"/>
          </p:nvPr>
        </p:nvSpPr>
        <p:spPr>
          <a:xfrm>
            <a:off x="6194400" y="2286001"/>
            <a:ext cx="5997600" cy="2286000"/>
          </a:xfrm>
        </p:spPr>
        <p:txBody>
          <a:bodyPr/>
          <a:lstStyle>
            <a:lvl1pPr marL="0" marR="0" indent="0" algn="l" defTabSz="685800" rtl="0" eaLnBrk="1" fontAlgn="auto" latinLnBrk="0" hangingPunct="1">
              <a:lnSpc>
                <a:spcPct val="90000"/>
              </a:lnSpc>
              <a:spcBef>
                <a:spcPts val="750"/>
              </a:spcBef>
              <a:spcAft>
                <a:spcPts val="0"/>
              </a:spcAft>
              <a:buClr>
                <a:schemeClr val="bg2"/>
              </a:buClr>
              <a:buSzTx/>
              <a:buFont typeface="Webdings" panose="05030102010509060703" pitchFamily="18" charset="2"/>
              <a:buNone/>
              <a:tabLst/>
              <a:defRPr sz="1500"/>
            </a:lvl1pPr>
          </a:lstStyle>
          <a:p>
            <a:pPr marL="0" marR="0" lvl="0" indent="0" algn="l" defTabSz="685800" rtl="0" eaLnBrk="1" fontAlgn="auto" latinLnBrk="0" hangingPunct="1">
              <a:lnSpc>
                <a:spcPct val="90000"/>
              </a:lnSpc>
              <a:spcBef>
                <a:spcPts val="750"/>
              </a:spcBef>
              <a:spcAft>
                <a:spcPts val="0"/>
              </a:spcAft>
              <a:buClr>
                <a:schemeClr val="bg2"/>
              </a:buClr>
              <a:buSzTx/>
              <a:buFont typeface="Webdings" panose="05030102010509060703" pitchFamily="18" charset="2"/>
              <a:buNone/>
              <a:tabLst/>
              <a:defRPr/>
            </a:pPr>
            <a:r>
              <a:rPr lang="nl-BE" dirty="0"/>
              <a:t>Klik om afbeelding toe te voegen</a:t>
            </a:r>
          </a:p>
        </p:txBody>
      </p:sp>
      <p:sp>
        <p:nvSpPr>
          <p:cNvPr id="11" name="Tijdelijke aanduiding voor afbeelding 5">
            <a:extLst>
              <a:ext uri="{FF2B5EF4-FFF2-40B4-BE49-F238E27FC236}">
                <a16:creationId xmlns:a16="http://schemas.microsoft.com/office/drawing/2014/main" id="{0F3E5BB2-8BD2-4DD0-B5D6-0F4C2B87BE46}"/>
              </a:ext>
            </a:extLst>
          </p:cNvPr>
          <p:cNvSpPr>
            <a:spLocks noGrp="1"/>
          </p:cNvSpPr>
          <p:nvPr>
            <p:ph type="pic" sz="quarter" idx="19" hasCustomPrompt="1"/>
          </p:nvPr>
        </p:nvSpPr>
        <p:spPr>
          <a:xfrm>
            <a:off x="6194400" y="4572001"/>
            <a:ext cx="5997600" cy="2286000"/>
          </a:xfrm>
        </p:spPr>
        <p:txBody>
          <a:bodyPr>
            <a:normAutofit/>
          </a:bodyPr>
          <a:lstStyle>
            <a:lvl1pPr marL="0" marR="0" indent="0" algn="l" defTabSz="685800" rtl="0" eaLnBrk="1" fontAlgn="auto" latinLnBrk="0" hangingPunct="1">
              <a:lnSpc>
                <a:spcPct val="90000"/>
              </a:lnSpc>
              <a:spcBef>
                <a:spcPts val="750"/>
              </a:spcBef>
              <a:spcAft>
                <a:spcPts val="0"/>
              </a:spcAft>
              <a:buClr>
                <a:schemeClr val="bg2"/>
              </a:buClr>
              <a:buSzTx/>
              <a:buFont typeface="Webdings" panose="05030102010509060703" pitchFamily="18" charset="2"/>
              <a:buNone/>
              <a:tabLst/>
              <a:defRPr sz="1500"/>
            </a:lvl1pPr>
          </a:lstStyle>
          <a:p>
            <a:pPr marL="0" marR="0" lvl="0" indent="0" algn="l" defTabSz="685800" rtl="0" eaLnBrk="1" fontAlgn="auto" latinLnBrk="0" hangingPunct="1">
              <a:lnSpc>
                <a:spcPct val="90000"/>
              </a:lnSpc>
              <a:spcBef>
                <a:spcPts val="750"/>
              </a:spcBef>
              <a:spcAft>
                <a:spcPts val="0"/>
              </a:spcAft>
              <a:buClr>
                <a:schemeClr val="bg2"/>
              </a:buClr>
              <a:buSzTx/>
              <a:buFont typeface="Webdings" panose="05030102010509060703" pitchFamily="18" charset="2"/>
              <a:buNone/>
              <a:tabLst/>
              <a:defRPr/>
            </a:pPr>
            <a:r>
              <a:rPr lang="nl-BE" dirty="0"/>
              <a:t>Klik om afbeelding toe te voegen</a:t>
            </a:r>
          </a:p>
          <a:p>
            <a:endParaRPr lang="nl-BE" dirty="0"/>
          </a:p>
        </p:txBody>
      </p:sp>
      <p:sp>
        <p:nvSpPr>
          <p:cNvPr id="12" name="Tijdelijke aanduiding voor voettekst 4">
            <a:extLst>
              <a:ext uri="{FF2B5EF4-FFF2-40B4-BE49-F238E27FC236}">
                <a16:creationId xmlns:a16="http://schemas.microsoft.com/office/drawing/2014/main" id="{7C5662B7-478B-4666-B81A-674B48C0A0CB}"/>
              </a:ext>
            </a:extLst>
          </p:cNvPr>
          <p:cNvSpPr>
            <a:spLocks noGrp="1"/>
          </p:cNvSpPr>
          <p:nvPr>
            <p:ph type="ftr" sz="quarter" idx="3"/>
          </p:nvPr>
        </p:nvSpPr>
        <p:spPr>
          <a:xfrm>
            <a:off x="1306830" y="6265230"/>
            <a:ext cx="4180090" cy="136522"/>
          </a:xfrm>
          <a:prstGeom prst="rect">
            <a:avLst/>
          </a:prstGeom>
        </p:spPr>
        <p:txBody>
          <a:bodyPr vert="horz" lIns="0" tIns="0" rIns="0" bIns="0" rtlCol="0" anchor="ctr"/>
          <a:lstStyle>
            <a:lvl1pPr algn="l">
              <a:defRPr sz="900" cap="all" baseline="0">
                <a:solidFill>
                  <a:schemeClr val="bg1"/>
                </a:solidFill>
              </a:defRPr>
            </a:lvl1pPr>
          </a:lstStyle>
          <a:p>
            <a:r>
              <a:rPr lang="nl-BE" dirty="0"/>
              <a:t>Voettekst</a:t>
            </a:r>
          </a:p>
        </p:txBody>
      </p:sp>
      <p:sp>
        <p:nvSpPr>
          <p:cNvPr id="13" name="Tijdelijke aanduiding voor dianummer 5">
            <a:extLst>
              <a:ext uri="{FF2B5EF4-FFF2-40B4-BE49-F238E27FC236}">
                <a16:creationId xmlns:a16="http://schemas.microsoft.com/office/drawing/2014/main" id="{A4105954-4BC0-4ABC-A59D-B6814BEF156C}"/>
              </a:ext>
            </a:extLst>
          </p:cNvPr>
          <p:cNvSpPr>
            <a:spLocks noGrp="1"/>
          </p:cNvSpPr>
          <p:nvPr>
            <p:ph type="sldNum" sz="quarter" idx="4"/>
          </p:nvPr>
        </p:nvSpPr>
        <p:spPr>
          <a:xfrm>
            <a:off x="382905" y="6265232"/>
            <a:ext cx="889001" cy="136521"/>
          </a:xfrm>
          <a:prstGeom prst="rect">
            <a:avLst/>
          </a:prstGeom>
        </p:spPr>
        <p:txBody>
          <a:bodyPr vert="horz" lIns="0" tIns="0" rIns="0" bIns="0" rtlCol="0" anchor="ctr"/>
          <a:lstStyle>
            <a:lvl1pPr algn="r">
              <a:defRPr sz="900">
                <a:solidFill>
                  <a:schemeClr val="bg1"/>
                </a:solidFill>
              </a:defRPr>
            </a:lvl1pPr>
          </a:lstStyle>
          <a:p>
            <a:fld id="{C9A8A351-5C7C-4395-AC7F-763D97B6BE0B}" type="slidenum">
              <a:rPr lang="nl-BE" smtClean="0"/>
              <a:pPr/>
              <a:t>‹nr.›</a:t>
            </a:fld>
            <a:r>
              <a:rPr lang="nl-BE" dirty="0"/>
              <a:t>  </a:t>
            </a:r>
            <a:r>
              <a:rPr lang="nl-BE" dirty="0">
                <a:solidFill>
                  <a:schemeClr val="bg2"/>
                </a:solidFill>
              </a:rPr>
              <a:t>/</a:t>
            </a:r>
            <a:r>
              <a:rPr lang="nl-BE" dirty="0"/>
              <a:t> </a:t>
            </a:r>
          </a:p>
        </p:txBody>
      </p:sp>
    </p:spTree>
    <p:extLst>
      <p:ext uri="{BB962C8B-B14F-4D97-AF65-F5344CB8AC3E}">
        <p14:creationId xmlns:p14="http://schemas.microsoft.com/office/powerpoint/2010/main" val="135686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2B1E8DE-6B5A-4920-80C9-DBF572F2D86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5DE56721-5C70-4255-BB49-52312734A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FE89F18C-31A7-4F9E-A3A2-314A0BC21FEE}"/>
              </a:ext>
            </a:extLst>
          </p:cNvPr>
          <p:cNvSpPr>
            <a:spLocks noGrp="1"/>
          </p:cNvSpPr>
          <p:nvPr>
            <p:ph type="dt" sz="half" idx="2"/>
          </p:nvPr>
        </p:nvSpPr>
        <p:spPr>
          <a:xfrm>
            <a:off x="8855365" y="777599"/>
            <a:ext cx="2614468" cy="244800"/>
          </a:xfrm>
          <a:prstGeom prst="rect">
            <a:avLst/>
          </a:prstGeom>
        </p:spPr>
        <p:txBody>
          <a:bodyPr vert="horz" lIns="0" tIns="0" rIns="0" bIns="0" rtlCol="0" anchor="ctr"/>
          <a:lstStyle>
            <a:lvl1pPr algn="r">
              <a:defRPr sz="1600" b="1">
                <a:solidFill>
                  <a:schemeClr val="bg2"/>
                </a:solidFill>
              </a:defRPr>
            </a:lvl1pPr>
          </a:lstStyle>
          <a:p>
            <a:endParaRPr lang="nl-BE" dirty="0"/>
          </a:p>
        </p:txBody>
      </p:sp>
      <p:sp>
        <p:nvSpPr>
          <p:cNvPr id="5" name="Tijdelijke aanduiding voor voettekst 4">
            <a:extLst>
              <a:ext uri="{FF2B5EF4-FFF2-40B4-BE49-F238E27FC236}">
                <a16:creationId xmlns:a16="http://schemas.microsoft.com/office/drawing/2014/main" id="{81E2A54F-E9CC-4C46-925C-EE8075FE407B}"/>
              </a:ext>
            </a:extLst>
          </p:cNvPr>
          <p:cNvSpPr>
            <a:spLocks noGrp="1"/>
          </p:cNvSpPr>
          <p:nvPr>
            <p:ph type="ftr" sz="quarter" idx="3"/>
          </p:nvPr>
        </p:nvSpPr>
        <p:spPr>
          <a:xfrm>
            <a:off x="1306830" y="6265230"/>
            <a:ext cx="4180090" cy="136522"/>
          </a:xfrm>
          <a:prstGeom prst="rect">
            <a:avLst/>
          </a:prstGeom>
        </p:spPr>
        <p:txBody>
          <a:bodyPr vert="horz" lIns="0" tIns="0" rIns="0" bIns="0" rtlCol="0" anchor="ctr"/>
          <a:lstStyle>
            <a:lvl1pPr algn="l">
              <a:defRPr sz="900" cap="all" baseline="0">
                <a:solidFill>
                  <a:schemeClr val="bg1"/>
                </a:solidFill>
              </a:defRPr>
            </a:lvl1pPr>
          </a:lstStyle>
          <a:p>
            <a:r>
              <a:rPr lang="nl-BE" dirty="0"/>
              <a:t>Voettekst</a:t>
            </a:r>
          </a:p>
        </p:txBody>
      </p:sp>
      <p:sp>
        <p:nvSpPr>
          <p:cNvPr id="6" name="Tijdelijke aanduiding voor dianummer 5">
            <a:extLst>
              <a:ext uri="{FF2B5EF4-FFF2-40B4-BE49-F238E27FC236}">
                <a16:creationId xmlns:a16="http://schemas.microsoft.com/office/drawing/2014/main" id="{5D5FF322-4C00-4A00-B5E9-D54C80C18FA9}"/>
              </a:ext>
            </a:extLst>
          </p:cNvPr>
          <p:cNvSpPr>
            <a:spLocks noGrp="1"/>
          </p:cNvSpPr>
          <p:nvPr>
            <p:ph type="sldNum" sz="quarter" idx="4"/>
          </p:nvPr>
        </p:nvSpPr>
        <p:spPr>
          <a:xfrm>
            <a:off x="382905" y="6265232"/>
            <a:ext cx="889001" cy="136521"/>
          </a:xfrm>
          <a:prstGeom prst="rect">
            <a:avLst/>
          </a:prstGeom>
        </p:spPr>
        <p:txBody>
          <a:bodyPr vert="horz" lIns="0" tIns="0" rIns="0" bIns="0" rtlCol="0" anchor="ctr"/>
          <a:lstStyle>
            <a:lvl1pPr algn="r">
              <a:defRPr sz="900">
                <a:solidFill>
                  <a:schemeClr val="bg1"/>
                </a:solidFill>
              </a:defRPr>
            </a:lvl1pPr>
          </a:lstStyle>
          <a:p>
            <a:fld id="{C9A8A351-5C7C-4395-AC7F-763D97B6BE0B}" type="slidenum">
              <a:rPr lang="nl-BE" smtClean="0"/>
              <a:pPr/>
              <a:t>‹nr.›</a:t>
            </a:fld>
            <a:r>
              <a:rPr lang="nl-BE" dirty="0"/>
              <a:t>  </a:t>
            </a:r>
            <a:r>
              <a:rPr lang="nl-BE" dirty="0">
                <a:solidFill>
                  <a:schemeClr val="bg2"/>
                </a:solidFill>
              </a:rPr>
              <a:t>/</a:t>
            </a:r>
            <a:r>
              <a:rPr lang="nl-BE" dirty="0"/>
              <a:t> </a:t>
            </a:r>
          </a:p>
        </p:txBody>
      </p:sp>
    </p:spTree>
    <p:extLst>
      <p:ext uri="{BB962C8B-B14F-4D97-AF65-F5344CB8AC3E}">
        <p14:creationId xmlns:p14="http://schemas.microsoft.com/office/powerpoint/2010/main" val="13005494"/>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hf sldNum="0" hdr="0" ftr="0" dt="0"/>
  <p:txStyles>
    <p:titleStyle>
      <a:lvl1pPr algn="l" defTabSz="685800" rtl="0" eaLnBrk="1" latinLnBrk="0" hangingPunct="1">
        <a:lnSpc>
          <a:spcPct val="90000"/>
        </a:lnSpc>
        <a:spcBef>
          <a:spcPct val="0"/>
        </a:spcBef>
        <a:buNone/>
        <a:defRPr sz="330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4000" indent="-324000" algn="l" defTabSz="685800" rtl="0" eaLnBrk="1" latinLnBrk="0" hangingPunct="1">
        <a:lnSpc>
          <a:spcPct val="90000"/>
        </a:lnSpc>
        <a:spcBef>
          <a:spcPts val="750"/>
        </a:spcBef>
        <a:buClr>
          <a:schemeClr val="bg2"/>
        </a:buClr>
        <a:buFont typeface="Webdings" panose="05030102010509060703" pitchFamily="18" charset="2"/>
        <a:buChar char="4"/>
        <a:defRPr sz="2100" kern="1200">
          <a:solidFill>
            <a:schemeClr val="bg1"/>
          </a:solidFill>
          <a:latin typeface="+mn-lt"/>
          <a:ea typeface="+mn-ea"/>
          <a:cs typeface="+mn-cs"/>
        </a:defRPr>
      </a:lvl1pPr>
      <a:lvl2pPr marL="684000" indent="-324000" algn="l" defTabSz="685800" rtl="0" eaLnBrk="1" latinLnBrk="0" hangingPunct="1">
        <a:lnSpc>
          <a:spcPct val="90000"/>
        </a:lnSpc>
        <a:spcBef>
          <a:spcPts val="375"/>
        </a:spcBef>
        <a:buClr>
          <a:schemeClr val="bg2"/>
        </a:buClr>
        <a:buFont typeface="Webdings" panose="05030102010509060703" pitchFamily="18" charset="2"/>
        <a:buChar char="4"/>
        <a:defRPr sz="1800" kern="1200">
          <a:solidFill>
            <a:schemeClr val="bg1"/>
          </a:solidFill>
          <a:latin typeface="+mn-lt"/>
          <a:ea typeface="+mn-ea"/>
          <a:cs typeface="+mn-cs"/>
        </a:defRPr>
      </a:lvl2pPr>
      <a:lvl3pPr marL="1044000" indent="-32400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404000" indent="-32400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764000" indent="-32400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a:solidFill>
                  <a:prstClr val="black">
                    <a:tint val="75000"/>
                  </a:prstClr>
                </a:solidFill>
              </a:rPr>
              <a:t>Voettekst</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6863A-EDBB-42B5-88B6-701CD490ABA2}"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4661840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8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5DA328E-0D69-3BF4-0DCC-CF6915FE69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773E121-DB78-33AB-90C6-6BD8D173A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407974E-5B7C-E3BB-0730-35948169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a:p>
        </p:txBody>
      </p:sp>
      <p:sp>
        <p:nvSpPr>
          <p:cNvPr id="5" name="Tijdelijke aanduiding voor voettekst 4">
            <a:extLst>
              <a:ext uri="{FF2B5EF4-FFF2-40B4-BE49-F238E27FC236}">
                <a16:creationId xmlns:a16="http://schemas.microsoft.com/office/drawing/2014/main" id="{DD676EA0-B7AF-1E09-1E0E-7C2C2E95A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a:t>Voettekst</a:t>
            </a:r>
          </a:p>
        </p:txBody>
      </p:sp>
      <p:sp>
        <p:nvSpPr>
          <p:cNvPr id="6" name="Tijdelijke aanduiding voor dianummer 5">
            <a:extLst>
              <a:ext uri="{FF2B5EF4-FFF2-40B4-BE49-F238E27FC236}">
                <a16:creationId xmlns:a16="http://schemas.microsoft.com/office/drawing/2014/main" id="{E8808CD8-0382-816E-DA4E-1EADED72B4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C25FE-9159-466E-9656-DED2012169A3}" type="slidenum">
              <a:rPr lang="nl-BE" smtClean="0"/>
              <a:t>‹nr.›</a:t>
            </a:fld>
            <a:endParaRPr lang="nl-BE"/>
          </a:p>
        </p:txBody>
      </p:sp>
    </p:spTree>
    <p:extLst>
      <p:ext uri="{BB962C8B-B14F-4D97-AF65-F5344CB8AC3E}">
        <p14:creationId xmlns:p14="http://schemas.microsoft.com/office/powerpoint/2010/main" val="12059210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7F814-19DA-4A9A-B46B-436BF46E685D}" type="datetimeFigureOut">
              <a:rPr lang="nl-BE" smtClean="0">
                <a:solidFill>
                  <a:prstClr val="black">
                    <a:tint val="75000"/>
                  </a:prstClr>
                </a:solidFill>
              </a:rPr>
              <a:pPr/>
              <a:t>19/04/2024</a:t>
            </a:fld>
            <a:endParaRPr lang="nl-BE">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6863A-EDBB-42B5-88B6-701CD490ABA2}"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19967707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3F1D3-8EF9-C3A7-9909-F0F534CF2210}"/>
              </a:ext>
            </a:extLst>
          </p:cNvPr>
          <p:cNvSpPr>
            <a:spLocks noGrp="1"/>
          </p:cNvSpPr>
          <p:nvPr>
            <p:ph type="ctrTitle"/>
          </p:nvPr>
        </p:nvSpPr>
        <p:spPr>
          <a:xfrm>
            <a:off x="1386841" y="1273215"/>
            <a:ext cx="8429188" cy="2005839"/>
          </a:xfrm>
        </p:spPr>
        <p:txBody>
          <a:bodyPr/>
          <a:lstStyle/>
          <a:p>
            <a:r>
              <a:rPr lang="nl-BE" dirty="0"/>
              <a:t>Geriatrics in </a:t>
            </a:r>
            <a:r>
              <a:rPr lang="nl-BE" dirty="0" err="1"/>
              <a:t>haematology</a:t>
            </a:r>
            <a:endParaRPr lang="nl-BE" dirty="0"/>
          </a:p>
        </p:txBody>
      </p:sp>
      <p:sp>
        <p:nvSpPr>
          <p:cNvPr id="3" name="Ondertitel 2">
            <a:extLst>
              <a:ext uri="{FF2B5EF4-FFF2-40B4-BE49-F238E27FC236}">
                <a16:creationId xmlns:a16="http://schemas.microsoft.com/office/drawing/2014/main" id="{852B00E0-0294-E850-F9E9-E0AB51E7EF3B}"/>
              </a:ext>
            </a:extLst>
          </p:cNvPr>
          <p:cNvSpPr>
            <a:spLocks noGrp="1"/>
          </p:cNvSpPr>
          <p:nvPr>
            <p:ph type="subTitle" idx="1"/>
          </p:nvPr>
        </p:nvSpPr>
        <p:spPr>
          <a:xfrm>
            <a:off x="1386840" y="3477085"/>
            <a:ext cx="4855248" cy="923330"/>
          </a:xfrm>
        </p:spPr>
        <p:txBody>
          <a:bodyPr/>
          <a:lstStyle/>
          <a:p>
            <a:r>
              <a:rPr lang="nl-BE" dirty="0"/>
              <a:t>Prof. Dr. </a:t>
            </a:r>
            <a:r>
              <a:rPr lang="nl-BE" dirty="0" err="1"/>
              <a:t>A.Velghe</a:t>
            </a:r>
            <a:endParaRPr lang="nl-BE" dirty="0"/>
          </a:p>
          <a:p>
            <a:endParaRPr lang="nl-BE" dirty="0"/>
          </a:p>
          <a:p>
            <a:r>
              <a:rPr lang="nl-BE" dirty="0"/>
              <a:t>20/04/2024</a:t>
            </a:r>
          </a:p>
        </p:txBody>
      </p:sp>
    </p:spTree>
    <p:extLst>
      <p:ext uri="{BB962C8B-B14F-4D97-AF65-F5344CB8AC3E}">
        <p14:creationId xmlns:p14="http://schemas.microsoft.com/office/powerpoint/2010/main" val="422618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8B285-31E9-3A9A-5A54-021A0FC377D5}"/>
              </a:ext>
            </a:extLst>
          </p:cNvPr>
          <p:cNvSpPr>
            <a:spLocks noGrp="1"/>
          </p:cNvSpPr>
          <p:nvPr>
            <p:ph type="title"/>
          </p:nvPr>
        </p:nvSpPr>
        <p:spPr/>
        <p:txBody>
          <a:bodyPr>
            <a:normAutofit/>
          </a:bodyPr>
          <a:lstStyle/>
          <a:p>
            <a:r>
              <a:rPr lang="nl-BE" sz="4000" dirty="0" err="1"/>
              <a:t>Rockwood</a:t>
            </a:r>
            <a:r>
              <a:rPr lang="nl-BE" sz="4000" dirty="0"/>
              <a:t> </a:t>
            </a:r>
            <a:r>
              <a:rPr lang="nl-BE" sz="4000" dirty="0" err="1"/>
              <a:t>frailty</a:t>
            </a:r>
            <a:r>
              <a:rPr lang="nl-BE" sz="4000" dirty="0"/>
              <a:t> index</a:t>
            </a:r>
          </a:p>
        </p:txBody>
      </p:sp>
      <p:sp>
        <p:nvSpPr>
          <p:cNvPr id="17" name="Content Placeholder 9">
            <a:extLst>
              <a:ext uri="{FF2B5EF4-FFF2-40B4-BE49-F238E27FC236}">
                <a16:creationId xmlns:a16="http://schemas.microsoft.com/office/drawing/2014/main" id="{FB30006F-04F1-7032-0B10-ED484E893646}"/>
              </a:ext>
            </a:extLst>
          </p:cNvPr>
          <p:cNvSpPr>
            <a:spLocks noGrp="1"/>
          </p:cNvSpPr>
          <p:nvPr>
            <p:ph idx="1"/>
          </p:nvPr>
        </p:nvSpPr>
        <p:spPr>
          <a:xfrm>
            <a:off x="6008915" y="4457317"/>
            <a:ext cx="5439746" cy="1516125"/>
          </a:xfrm>
          <a:ln>
            <a:solidFill>
              <a:schemeClr val="bg2"/>
            </a:solidFill>
          </a:ln>
        </p:spPr>
        <p:txBody>
          <a:bodyPr anchor="ctr">
            <a:normAutofit lnSpcReduction="10000"/>
          </a:bodyPr>
          <a:lstStyle/>
          <a:p>
            <a:r>
              <a:rPr lang="en-US" sz="1200" dirty="0"/>
              <a:t>The Frailty index is defined as the proportion of deficits present in an individual out of the total number of age-related health variables considered.</a:t>
            </a:r>
          </a:p>
          <a:p>
            <a:r>
              <a:rPr lang="en-US" sz="1200" dirty="0"/>
              <a:t>The value 0.2 on the frailty index is recognized by multiple frailty measures as approaching a frail state. </a:t>
            </a:r>
          </a:p>
          <a:p>
            <a:r>
              <a:rPr lang="en-US" sz="1200" dirty="0"/>
              <a:t>In a study that related the frailty index approach to the phenotypic definition of frailty (Fried), 0.2 corresponded to the mean frailty index value for persons defined as "pre-frail".</a:t>
            </a:r>
            <a:endParaRPr lang="en-US" sz="800" dirty="0"/>
          </a:p>
        </p:txBody>
      </p:sp>
      <p:pic>
        <p:nvPicPr>
          <p:cNvPr id="5" name="Tijdelijke aanduiding voor inhoud 4">
            <a:extLst>
              <a:ext uri="{FF2B5EF4-FFF2-40B4-BE49-F238E27FC236}">
                <a16:creationId xmlns:a16="http://schemas.microsoft.com/office/drawing/2014/main" id="{4833D64B-6568-87E2-7DEF-20AE6B812A8F}"/>
              </a:ext>
            </a:extLst>
          </p:cNvPr>
          <p:cNvPicPr>
            <a:picLocks noChangeAspect="1"/>
          </p:cNvPicPr>
          <p:nvPr/>
        </p:nvPicPr>
        <p:blipFill>
          <a:blip r:embed="rId3"/>
          <a:stretch>
            <a:fillRect/>
          </a:stretch>
        </p:blipFill>
        <p:spPr>
          <a:xfrm>
            <a:off x="256507" y="1643678"/>
            <a:ext cx="5191824" cy="4815416"/>
          </a:xfrm>
          <a:prstGeom prst="rect">
            <a:avLst/>
          </a:prstGeom>
          <a:ln>
            <a:solidFill>
              <a:schemeClr val="bg1"/>
            </a:solidFill>
          </a:ln>
        </p:spPr>
      </p:pic>
      <p:pic>
        <p:nvPicPr>
          <p:cNvPr id="8" name="Afbeelding 7">
            <a:extLst>
              <a:ext uri="{FF2B5EF4-FFF2-40B4-BE49-F238E27FC236}">
                <a16:creationId xmlns:a16="http://schemas.microsoft.com/office/drawing/2014/main" id="{75656287-DC6A-9D1F-8E43-3322DD79F4A9}"/>
              </a:ext>
            </a:extLst>
          </p:cNvPr>
          <p:cNvPicPr>
            <a:picLocks noChangeAspect="1"/>
          </p:cNvPicPr>
          <p:nvPr/>
        </p:nvPicPr>
        <p:blipFill>
          <a:blip r:embed="rId4"/>
          <a:stretch>
            <a:fillRect/>
          </a:stretch>
        </p:blipFill>
        <p:spPr>
          <a:xfrm>
            <a:off x="6995708" y="710823"/>
            <a:ext cx="4789531" cy="3053326"/>
          </a:xfrm>
          <a:prstGeom prst="rect">
            <a:avLst/>
          </a:prstGeom>
        </p:spPr>
      </p:pic>
      <p:sp>
        <p:nvSpPr>
          <p:cNvPr id="11" name="Tekstvak 10">
            <a:extLst>
              <a:ext uri="{FF2B5EF4-FFF2-40B4-BE49-F238E27FC236}">
                <a16:creationId xmlns:a16="http://schemas.microsoft.com/office/drawing/2014/main" id="{86BB708E-A555-F772-2EF4-3A54314D20A0}"/>
              </a:ext>
            </a:extLst>
          </p:cNvPr>
          <p:cNvSpPr txBox="1"/>
          <p:nvPr/>
        </p:nvSpPr>
        <p:spPr>
          <a:xfrm>
            <a:off x="5002305" y="6412082"/>
            <a:ext cx="1757082" cy="246221"/>
          </a:xfrm>
          <a:prstGeom prst="rect">
            <a:avLst/>
          </a:prstGeom>
          <a:noFill/>
          <a:ln>
            <a:solidFill>
              <a:schemeClr val="tx1"/>
            </a:solidFill>
          </a:ln>
        </p:spPr>
        <p:txBody>
          <a:bodyPr wrap="square">
            <a:spAutoFit/>
          </a:bodyPr>
          <a:lstStyle/>
          <a:p>
            <a:r>
              <a:rPr lang="nl-BE" sz="1000" dirty="0"/>
              <a:t>BMC Geriatrics 2008; 8:24</a:t>
            </a:r>
          </a:p>
        </p:txBody>
      </p:sp>
      <p:sp>
        <p:nvSpPr>
          <p:cNvPr id="3" name="Tekstvak 2">
            <a:extLst>
              <a:ext uri="{FF2B5EF4-FFF2-40B4-BE49-F238E27FC236}">
                <a16:creationId xmlns:a16="http://schemas.microsoft.com/office/drawing/2014/main" id="{64A75967-F981-4FB1-5830-5B086B61503B}"/>
              </a:ext>
            </a:extLst>
          </p:cNvPr>
          <p:cNvSpPr txBox="1"/>
          <p:nvPr/>
        </p:nvSpPr>
        <p:spPr>
          <a:xfrm>
            <a:off x="7150608" y="6309360"/>
            <a:ext cx="2798064" cy="230832"/>
          </a:xfrm>
          <a:prstGeom prst="rect">
            <a:avLst/>
          </a:prstGeom>
          <a:noFill/>
          <a:ln>
            <a:solidFill>
              <a:schemeClr val="bg1"/>
            </a:solidFill>
          </a:ln>
        </p:spPr>
        <p:txBody>
          <a:bodyPr wrap="square" rtlCol="0">
            <a:spAutoFit/>
          </a:bodyPr>
          <a:lstStyle/>
          <a:p>
            <a:r>
              <a:rPr lang="nl-BE" sz="900" dirty="0" err="1">
                <a:solidFill>
                  <a:schemeClr val="bg1"/>
                </a:solidFill>
              </a:rPr>
              <a:t>Searle</a:t>
            </a:r>
            <a:r>
              <a:rPr lang="nl-BE" sz="900" dirty="0">
                <a:solidFill>
                  <a:schemeClr val="bg1"/>
                </a:solidFill>
              </a:rPr>
              <a:t> et al. BMC Geriatrics 2008; 8: 24</a:t>
            </a:r>
          </a:p>
        </p:txBody>
      </p:sp>
    </p:spTree>
    <p:extLst>
      <p:ext uri="{BB962C8B-B14F-4D97-AF65-F5344CB8AC3E}">
        <p14:creationId xmlns:p14="http://schemas.microsoft.com/office/powerpoint/2010/main" val="27696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303E254-6DF8-651F-BC97-B0AAFD6143F0}"/>
              </a:ext>
            </a:extLst>
          </p:cNvPr>
          <p:cNvSpPr>
            <a:spLocks noGrp="1"/>
          </p:cNvSpPr>
          <p:nvPr>
            <p:ph type="title"/>
          </p:nvPr>
        </p:nvSpPr>
        <p:spPr>
          <a:xfrm>
            <a:off x="269033" y="389082"/>
            <a:ext cx="10515600" cy="1325563"/>
          </a:xfrm>
        </p:spPr>
        <p:txBody>
          <a:bodyPr anchor="ctr">
            <a:normAutofit/>
          </a:bodyPr>
          <a:lstStyle/>
          <a:p>
            <a:r>
              <a:rPr lang="nl-BE"/>
              <a:t>Frailty assessment in haematology</a:t>
            </a:r>
            <a:endParaRPr lang="nl-BE" dirty="0"/>
          </a:p>
        </p:txBody>
      </p:sp>
      <p:sp>
        <p:nvSpPr>
          <p:cNvPr id="12" name="Content Placeholder 2">
            <a:extLst>
              <a:ext uri="{FF2B5EF4-FFF2-40B4-BE49-F238E27FC236}">
                <a16:creationId xmlns:a16="http://schemas.microsoft.com/office/drawing/2014/main" id="{993F70F3-B88B-6BD2-8AFE-65E4BC5CE4F8}"/>
              </a:ext>
            </a:extLst>
          </p:cNvPr>
          <p:cNvSpPr>
            <a:spLocks noGrp="1"/>
          </p:cNvSpPr>
          <p:nvPr>
            <p:ph sz="half" idx="1"/>
          </p:nvPr>
        </p:nvSpPr>
        <p:spPr>
          <a:xfrm>
            <a:off x="269033" y="1801107"/>
            <a:ext cx="5181600" cy="4351338"/>
          </a:xfrm>
        </p:spPr>
        <p:txBody>
          <a:bodyPr>
            <a:normAutofit lnSpcReduction="10000"/>
          </a:bodyPr>
          <a:lstStyle/>
          <a:p>
            <a:r>
              <a:rPr lang="en-US" dirty="0"/>
              <a:t>No large studies have investigated Fried or Rockwood in patients with </a:t>
            </a:r>
            <a:r>
              <a:rPr lang="en-US" dirty="0" err="1"/>
              <a:t>haematological</a:t>
            </a:r>
            <a:r>
              <a:rPr lang="en-US" dirty="0"/>
              <a:t> malignancies</a:t>
            </a:r>
          </a:p>
          <a:p>
            <a:pPr lvl="1"/>
            <a:r>
              <a:rPr lang="en-US" sz="2100" dirty="0"/>
              <a:t>Difficult to implement in clinical practice</a:t>
            </a:r>
          </a:p>
          <a:p>
            <a:r>
              <a:rPr lang="en-US" dirty="0"/>
              <a:t>A few other assessment methods have been suggested </a:t>
            </a:r>
          </a:p>
          <a:p>
            <a:pPr lvl="1"/>
            <a:r>
              <a:rPr lang="en-US" sz="2100" dirty="0"/>
              <a:t>Comorbidity scores, frailty screening and geriatric assessment most common</a:t>
            </a:r>
          </a:p>
          <a:p>
            <a:pPr lvl="1"/>
            <a:r>
              <a:rPr lang="en-US" sz="2100" dirty="0"/>
              <a:t>Mostly single domain</a:t>
            </a:r>
          </a:p>
          <a:p>
            <a:pPr lvl="1"/>
            <a:r>
              <a:rPr lang="en-US" sz="2100" dirty="0"/>
              <a:t>Small to moderate size, retrospective</a:t>
            </a:r>
          </a:p>
          <a:p>
            <a:pPr lvl="1"/>
            <a:r>
              <a:rPr lang="en-US" sz="2100" dirty="0"/>
              <a:t>Specific malignancy vs heterogeneous patient population</a:t>
            </a:r>
          </a:p>
        </p:txBody>
      </p:sp>
      <p:pic>
        <p:nvPicPr>
          <p:cNvPr id="6" name="Tijdelijke aanduiding voor inhoud 5" descr="Afbeelding met tekst, schermopname, document, Lettertype&#10;&#10;Automatisch gegenereerde beschrijving">
            <a:extLst>
              <a:ext uri="{FF2B5EF4-FFF2-40B4-BE49-F238E27FC236}">
                <a16:creationId xmlns:a16="http://schemas.microsoft.com/office/drawing/2014/main" id="{B58DD505-08B3-981D-0E7F-DEA70FEFECAA}"/>
              </a:ext>
            </a:extLst>
          </p:cNvPr>
          <p:cNvPicPr>
            <a:picLocks noGrp="1" noChangeAspect="1"/>
          </p:cNvPicPr>
          <p:nvPr>
            <p:ph sz="half" idx="2"/>
          </p:nvPr>
        </p:nvPicPr>
        <p:blipFill rotWithShape="1">
          <a:blip r:embed="rId3"/>
          <a:srcRect b="2636"/>
          <a:stretch/>
        </p:blipFill>
        <p:spPr>
          <a:xfrm>
            <a:off x="6172200" y="1825625"/>
            <a:ext cx="5181600" cy="4351338"/>
          </a:xfrm>
          <a:noFill/>
        </p:spPr>
      </p:pic>
      <p:sp>
        <p:nvSpPr>
          <p:cNvPr id="9" name="Rechthoek: afgeronde hoeken 8">
            <a:extLst>
              <a:ext uri="{FF2B5EF4-FFF2-40B4-BE49-F238E27FC236}">
                <a16:creationId xmlns:a16="http://schemas.microsoft.com/office/drawing/2014/main" id="{DFFBAB73-5F87-B2F1-2073-D255F8F49609}"/>
              </a:ext>
            </a:extLst>
          </p:cNvPr>
          <p:cNvSpPr/>
          <p:nvPr/>
        </p:nvSpPr>
        <p:spPr>
          <a:xfrm>
            <a:off x="6172202" y="3324113"/>
            <a:ext cx="5037266" cy="242047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a:extLst>
              <a:ext uri="{FF2B5EF4-FFF2-40B4-BE49-F238E27FC236}">
                <a16:creationId xmlns:a16="http://schemas.microsoft.com/office/drawing/2014/main" id="{3754B616-924A-B875-F4DB-A146C1050904}"/>
              </a:ext>
            </a:extLst>
          </p:cNvPr>
          <p:cNvSpPr txBox="1"/>
          <p:nvPr/>
        </p:nvSpPr>
        <p:spPr>
          <a:xfrm>
            <a:off x="7979885" y="6491565"/>
            <a:ext cx="3229583" cy="230832"/>
          </a:xfrm>
          <a:prstGeom prst="rect">
            <a:avLst/>
          </a:prstGeom>
          <a:noFill/>
          <a:ln>
            <a:solidFill>
              <a:schemeClr val="bg1"/>
            </a:solidFill>
          </a:ln>
        </p:spPr>
        <p:txBody>
          <a:bodyPr wrap="square" rtlCol="0">
            <a:spAutoFit/>
          </a:bodyPr>
          <a:lstStyle/>
          <a:p>
            <a:r>
              <a:rPr lang="nl-BE" sz="900" dirty="0">
                <a:solidFill>
                  <a:schemeClr val="bg1"/>
                </a:solidFill>
              </a:rPr>
              <a:t>Goede et al. Lancet </a:t>
            </a:r>
            <a:r>
              <a:rPr lang="nl-BE" sz="900" dirty="0" err="1">
                <a:solidFill>
                  <a:schemeClr val="bg1"/>
                </a:solidFill>
              </a:rPr>
              <a:t>Healthy</a:t>
            </a:r>
            <a:r>
              <a:rPr lang="nl-BE" sz="900" dirty="0">
                <a:solidFill>
                  <a:schemeClr val="bg1"/>
                </a:solidFill>
              </a:rPr>
              <a:t> </a:t>
            </a:r>
            <a:r>
              <a:rPr lang="nl-BE" sz="900" dirty="0" err="1">
                <a:solidFill>
                  <a:schemeClr val="bg1"/>
                </a:solidFill>
              </a:rPr>
              <a:t>Longev</a:t>
            </a:r>
            <a:r>
              <a:rPr lang="nl-BE" sz="900" dirty="0">
                <a:solidFill>
                  <a:schemeClr val="bg1"/>
                </a:solidFill>
              </a:rPr>
              <a:t> 2021; 2: e736-45</a:t>
            </a:r>
          </a:p>
        </p:txBody>
      </p:sp>
      <p:sp>
        <p:nvSpPr>
          <p:cNvPr id="4" name="Tekstballon: ovaal 3">
            <a:extLst>
              <a:ext uri="{FF2B5EF4-FFF2-40B4-BE49-F238E27FC236}">
                <a16:creationId xmlns:a16="http://schemas.microsoft.com/office/drawing/2014/main" id="{346FFEBA-3B79-C537-B42B-86998C8712F4}"/>
              </a:ext>
            </a:extLst>
          </p:cNvPr>
          <p:cNvSpPr/>
          <p:nvPr/>
        </p:nvSpPr>
        <p:spPr>
          <a:xfrm>
            <a:off x="9015983" y="681037"/>
            <a:ext cx="2825497" cy="2099717"/>
          </a:xfrm>
          <a:prstGeom prst="wedgeEllipseCallou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a:extLst>
              <a:ext uri="{FF2B5EF4-FFF2-40B4-BE49-F238E27FC236}">
                <a16:creationId xmlns:a16="http://schemas.microsoft.com/office/drawing/2014/main" id="{DAAC3DC7-BB7B-F4CB-2C4E-F68D809EB7D1}"/>
              </a:ext>
            </a:extLst>
          </p:cNvPr>
          <p:cNvSpPr txBox="1"/>
          <p:nvPr/>
        </p:nvSpPr>
        <p:spPr>
          <a:xfrm>
            <a:off x="9183624" y="1313300"/>
            <a:ext cx="2657856" cy="646331"/>
          </a:xfrm>
          <a:prstGeom prst="rect">
            <a:avLst/>
          </a:prstGeom>
          <a:noFill/>
        </p:spPr>
        <p:txBody>
          <a:bodyPr wrap="square" rtlCol="0">
            <a:spAutoFit/>
          </a:bodyPr>
          <a:lstStyle/>
          <a:p>
            <a:r>
              <a:rPr lang="nl-BE" dirty="0">
                <a:solidFill>
                  <a:srgbClr val="C00000"/>
                </a:solidFill>
              </a:rPr>
              <a:t>Embedded in a CGA in </a:t>
            </a:r>
            <a:r>
              <a:rPr lang="nl-BE" dirty="0" err="1">
                <a:solidFill>
                  <a:srgbClr val="C00000"/>
                </a:solidFill>
              </a:rPr>
              <a:t>one</a:t>
            </a:r>
            <a:r>
              <a:rPr lang="nl-BE" dirty="0">
                <a:solidFill>
                  <a:srgbClr val="C00000"/>
                </a:solidFill>
              </a:rPr>
              <a:t> way or </a:t>
            </a:r>
            <a:r>
              <a:rPr lang="nl-BE" dirty="0" err="1">
                <a:solidFill>
                  <a:srgbClr val="C00000"/>
                </a:solidFill>
              </a:rPr>
              <a:t>another</a:t>
            </a:r>
            <a:endParaRPr lang="nl-BE" dirty="0">
              <a:solidFill>
                <a:srgbClr val="C00000"/>
              </a:solidFill>
            </a:endParaRPr>
          </a:p>
        </p:txBody>
      </p:sp>
    </p:spTree>
    <p:extLst>
      <p:ext uri="{BB962C8B-B14F-4D97-AF65-F5344CB8AC3E}">
        <p14:creationId xmlns:p14="http://schemas.microsoft.com/office/powerpoint/2010/main" val="185752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F24321C-BBA4-6DCE-353D-3D954508D324}"/>
              </a:ext>
            </a:extLst>
          </p:cNvPr>
          <p:cNvSpPr>
            <a:spLocks noGrp="1"/>
          </p:cNvSpPr>
          <p:nvPr>
            <p:ph type="ctrTitle"/>
          </p:nvPr>
        </p:nvSpPr>
        <p:spPr>
          <a:xfrm>
            <a:off x="1373156" y="1854777"/>
            <a:ext cx="9282529" cy="1405805"/>
          </a:xfrm>
        </p:spPr>
        <p:txBody>
          <a:bodyPr anchor="t">
            <a:normAutofit/>
          </a:bodyPr>
          <a:lstStyle/>
          <a:p>
            <a:r>
              <a:rPr lang="nl-BE" dirty="0"/>
              <a:t>Comprehensive </a:t>
            </a:r>
            <a:r>
              <a:rPr lang="nl-BE" dirty="0" err="1"/>
              <a:t>geriatric</a:t>
            </a:r>
            <a:r>
              <a:rPr lang="nl-BE" dirty="0"/>
              <a:t> assessment</a:t>
            </a:r>
          </a:p>
        </p:txBody>
      </p:sp>
    </p:spTree>
    <p:extLst>
      <p:ext uri="{BB962C8B-B14F-4D97-AF65-F5344CB8AC3E}">
        <p14:creationId xmlns:p14="http://schemas.microsoft.com/office/powerpoint/2010/main" val="171020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effectLst>
            <a:outerShdw dist="38100" dir="18900000" algn="bl" rotWithShape="0">
              <a:prstClr val="black">
                <a:alpha val="42000"/>
              </a:prstClr>
            </a:outerShdw>
          </a:effectLst>
        </p:spPr>
        <p:txBody>
          <a:bodyPr>
            <a:normAutofit/>
          </a:bodyPr>
          <a:lstStyle/>
          <a:p>
            <a:pPr algn="ctr"/>
            <a:br>
              <a:rPr lang="nl-BE" dirty="0">
                <a:solidFill>
                  <a:schemeClr val="accent5"/>
                </a:solidFill>
              </a:rPr>
            </a:br>
            <a:r>
              <a:rPr kumimoji="0" lang="fr-BE" sz="3200" b="0" i="0" u="none" strike="noStrike" kern="1200" cap="none" spc="0" normalizeH="0" baseline="0" noProof="0" dirty="0" err="1">
                <a:ln>
                  <a:noFill/>
                </a:ln>
                <a:solidFill>
                  <a:srgbClr val="1E64C8"/>
                </a:solidFill>
                <a:effectLst/>
                <a:uLnTx/>
                <a:uFillTx/>
                <a:latin typeface="Arial"/>
                <a:ea typeface="+mj-ea"/>
                <a:cs typeface="+mj-cs"/>
              </a:rPr>
              <a:t>Comprehensive</a:t>
            </a:r>
            <a:r>
              <a:rPr kumimoji="0" lang="fr-BE" sz="3200" b="0" i="0" u="none" strike="noStrike" kern="1200" cap="none" spc="0" normalizeH="0" baseline="0" noProof="0" dirty="0">
                <a:ln>
                  <a:noFill/>
                </a:ln>
                <a:solidFill>
                  <a:srgbClr val="1E64C8"/>
                </a:solidFill>
                <a:effectLst/>
                <a:uLnTx/>
                <a:uFillTx/>
                <a:latin typeface="Arial"/>
                <a:ea typeface="+mj-ea"/>
                <a:cs typeface="+mj-cs"/>
              </a:rPr>
              <a:t> </a:t>
            </a:r>
            <a:r>
              <a:rPr kumimoji="0" lang="fr-BE" sz="3200" b="0" i="0" u="none" strike="noStrike" kern="1200" cap="none" spc="0" normalizeH="0" baseline="0" noProof="0" dirty="0" err="1">
                <a:ln>
                  <a:noFill/>
                </a:ln>
                <a:solidFill>
                  <a:srgbClr val="1E64C8"/>
                </a:solidFill>
                <a:effectLst/>
                <a:uLnTx/>
                <a:uFillTx/>
                <a:latin typeface="Arial"/>
                <a:ea typeface="+mj-ea"/>
                <a:cs typeface="+mj-cs"/>
              </a:rPr>
              <a:t>geriatric</a:t>
            </a:r>
            <a:r>
              <a:rPr kumimoji="0" lang="fr-BE" sz="3200" b="0" i="0" u="none" strike="noStrike" kern="1200" cap="none" spc="0" normalizeH="0" baseline="0" noProof="0" dirty="0">
                <a:ln>
                  <a:noFill/>
                </a:ln>
                <a:solidFill>
                  <a:srgbClr val="1E64C8"/>
                </a:solidFill>
                <a:effectLst/>
                <a:uLnTx/>
                <a:uFillTx/>
                <a:latin typeface="Arial"/>
                <a:ea typeface="+mj-ea"/>
                <a:cs typeface="+mj-cs"/>
              </a:rPr>
              <a:t> </a:t>
            </a:r>
            <a:r>
              <a:rPr kumimoji="0" lang="fr-BE" sz="3200" b="0" i="0" u="none" strike="noStrike" kern="1200" cap="none" spc="0" normalizeH="0" baseline="0" noProof="0" dirty="0" err="1">
                <a:ln>
                  <a:noFill/>
                </a:ln>
                <a:solidFill>
                  <a:srgbClr val="1E64C8"/>
                </a:solidFill>
                <a:effectLst/>
                <a:uLnTx/>
                <a:uFillTx/>
                <a:latin typeface="Arial"/>
                <a:ea typeface="+mj-ea"/>
                <a:cs typeface="+mj-cs"/>
              </a:rPr>
              <a:t>assessment</a:t>
            </a:r>
            <a:endParaRPr lang="nl-BE" sz="3200" dirty="0">
              <a:solidFill>
                <a:schemeClr val="accent5"/>
              </a:solidFill>
            </a:endParaRPr>
          </a:p>
        </p:txBody>
      </p:sp>
      <p:sp>
        <p:nvSpPr>
          <p:cNvPr id="3" name="Tijdelijke aanduiding voor inhoud 2"/>
          <p:cNvSpPr>
            <a:spLocks noGrp="1"/>
          </p:cNvSpPr>
          <p:nvPr>
            <p:ph idx="1"/>
          </p:nvPr>
        </p:nvSpPr>
        <p:spPr/>
        <p:txBody>
          <a:bodyPr/>
          <a:lstStyle/>
          <a:p>
            <a:pPr marL="0" indent="0" algn="ctr">
              <a:buNone/>
            </a:pPr>
            <a:endParaRPr lang="nl-BE" dirty="0"/>
          </a:p>
          <a:p>
            <a:pPr marL="0" indent="0" algn="ctr">
              <a:buNone/>
            </a:pPr>
            <a:r>
              <a:rPr lang="nl-BE" sz="2800" dirty="0"/>
              <a:t>A CGA is a </a:t>
            </a:r>
            <a:r>
              <a:rPr lang="nl-BE" sz="2800" dirty="0" err="1"/>
              <a:t>multidimensional</a:t>
            </a:r>
            <a:r>
              <a:rPr lang="nl-BE" sz="2800" dirty="0"/>
              <a:t> </a:t>
            </a:r>
            <a:r>
              <a:rPr lang="nl-BE" sz="2800" dirty="0" err="1"/>
              <a:t>interdisciplinary</a:t>
            </a:r>
            <a:r>
              <a:rPr lang="nl-BE" sz="2800" dirty="0"/>
              <a:t> </a:t>
            </a:r>
            <a:r>
              <a:rPr lang="nl-BE" sz="2800" dirty="0" err="1"/>
              <a:t>diagnostic</a:t>
            </a:r>
            <a:r>
              <a:rPr lang="nl-BE" sz="2800" dirty="0"/>
              <a:t> </a:t>
            </a:r>
            <a:r>
              <a:rPr lang="nl-BE" sz="2800" dirty="0" err="1"/>
              <a:t>process</a:t>
            </a:r>
            <a:r>
              <a:rPr lang="nl-BE" sz="2800" dirty="0"/>
              <a:t> </a:t>
            </a:r>
          </a:p>
          <a:p>
            <a:pPr marL="0" indent="0" algn="ctr">
              <a:buNone/>
            </a:pPr>
            <a:r>
              <a:rPr lang="nl-BE" sz="2800" dirty="0" err="1"/>
              <a:t>focused</a:t>
            </a:r>
            <a:r>
              <a:rPr lang="nl-BE" sz="2800" dirty="0"/>
              <a:t> on </a:t>
            </a:r>
            <a:r>
              <a:rPr lang="nl-BE" sz="2800" dirty="0" err="1"/>
              <a:t>determining</a:t>
            </a:r>
            <a:r>
              <a:rPr lang="nl-BE" sz="2800" dirty="0"/>
              <a:t> a </a:t>
            </a:r>
            <a:r>
              <a:rPr lang="nl-BE" sz="2800" dirty="0" err="1"/>
              <a:t>frail</a:t>
            </a:r>
            <a:r>
              <a:rPr lang="nl-BE" sz="2800" dirty="0"/>
              <a:t> </a:t>
            </a:r>
            <a:r>
              <a:rPr lang="nl-BE" sz="2800" dirty="0" err="1"/>
              <a:t>older</a:t>
            </a:r>
            <a:r>
              <a:rPr lang="nl-BE" sz="2800" dirty="0"/>
              <a:t> </a:t>
            </a:r>
            <a:r>
              <a:rPr lang="nl-BE" sz="2800" dirty="0" err="1"/>
              <a:t>person’s</a:t>
            </a:r>
            <a:r>
              <a:rPr lang="nl-BE" sz="2800" dirty="0"/>
              <a:t> </a:t>
            </a:r>
            <a:r>
              <a:rPr lang="nl-BE" sz="2800" dirty="0" err="1"/>
              <a:t>medical</a:t>
            </a:r>
            <a:r>
              <a:rPr lang="nl-BE" sz="2800" dirty="0"/>
              <a:t>, </a:t>
            </a:r>
            <a:r>
              <a:rPr lang="nl-BE" sz="2800" dirty="0" err="1"/>
              <a:t>psychological</a:t>
            </a:r>
            <a:r>
              <a:rPr lang="nl-BE" sz="2800" dirty="0"/>
              <a:t>, </a:t>
            </a:r>
            <a:r>
              <a:rPr lang="nl-BE" sz="2800" dirty="0" err="1"/>
              <a:t>and</a:t>
            </a:r>
            <a:r>
              <a:rPr lang="nl-BE" sz="2800" dirty="0"/>
              <a:t> </a:t>
            </a:r>
            <a:r>
              <a:rPr lang="nl-BE" sz="2800" dirty="0" err="1"/>
              <a:t>functional</a:t>
            </a:r>
            <a:r>
              <a:rPr lang="nl-BE" sz="2800" dirty="0"/>
              <a:t> </a:t>
            </a:r>
            <a:r>
              <a:rPr lang="nl-BE" sz="2800" dirty="0" err="1"/>
              <a:t>capability</a:t>
            </a:r>
            <a:r>
              <a:rPr lang="nl-BE" sz="2800" dirty="0"/>
              <a:t> </a:t>
            </a:r>
          </a:p>
          <a:p>
            <a:pPr marL="0" indent="0" algn="ctr">
              <a:buNone/>
            </a:pPr>
            <a:r>
              <a:rPr lang="nl-BE" sz="2800" dirty="0"/>
              <a:t>in order </a:t>
            </a:r>
            <a:r>
              <a:rPr lang="nl-BE" sz="2800" dirty="0" err="1"/>
              <a:t>to</a:t>
            </a:r>
            <a:r>
              <a:rPr lang="nl-BE" sz="2800" dirty="0"/>
              <a:t> </a:t>
            </a:r>
            <a:r>
              <a:rPr lang="nl-BE" sz="2800" dirty="0" err="1"/>
              <a:t>develop</a:t>
            </a:r>
            <a:r>
              <a:rPr lang="nl-BE" sz="2800" dirty="0"/>
              <a:t> a </a:t>
            </a:r>
            <a:r>
              <a:rPr lang="nl-BE" sz="2800" dirty="0" err="1"/>
              <a:t>coordinated</a:t>
            </a:r>
            <a:r>
              <a:rPr lang="nl-BE" sz="2800" dirty="0"/>
              <a:t> </a:t>
            </a:r>
            <a:r>
              <a:rPr lang="nl-BE" sz="2800" dirty="0" err="1"/>
              <a:t>and</a:t>
            </a:r>
            <a:r>
              <a:rPr lang="nl-BE" sz="2800" dirty="0"/>
              <a:t> </a:t>
            </a:r>
            <a:r>
              <a:rPr lang="nl-BE" sz="2800" dirty="0" err="1"/>
              <a:t>integrated</a:t>
            </a:r>
            <a:r>
              <a:rPr lang="nl-BE" sz="2800" dirty="0"/>
              <a:t> plan </a:t>
            </a:r>
            <a:r>
              <a:rPr lang="nl-BE" sz="2800" dirty="0" err="1"/>
              <a:t>for</a:t>
            </a:r>
            <a:r>
              <a:rPr lang="nl-BE" sz="2800" dirty="0"/>
              <a:t> treatment </a:t>
            </a:r>
            <a:r>
              <a:rPr lang="nl-BE" sz="2800" dirty="0" err="1"/>
              <a:t>and</a:t>
            </a:r>
            <a:r>
              <a:rPr lang="nl-BE" sz="2800" dirty="0"/>
              <a:t> long-term follow-up.</a:t>
            </a:r>
          </a:p>
        </p:txBody>
      </p:sp>
      <p:sp>
        <p:nvSpPr>
          <p:cNvPr id="7" name="Tekstvak 6"/>
          <p:cNvSpPr txBox="1"/>
          <p:nvPr/>
        </p:nvSpPr>
        <p:spPr>
          <a:xfrm>
            <a:off x="4151784" y="6309321"/>
            <a:ext cx="6299728" cy="369332"/>
          </a:xfrm>
          <a:prstGeom prst="rect">
            <a:avLst/>
          </a:prstGeom>
          <a:noFill/>
          <a:ln>
            <a:solidFill>
              <a:schemeClr val="tx2"/>
            </a:solidFill>
          </a:ln>
        </p:spPr>
        <p:txBody>
          <a:bodyPr wrap="square" rtlCol="0">
            <a:spAutoFit/>
          </a:bodyPr>
          <a:lstStyle/>
          <a:p>
            <a:pPr algn="ctr"/>
            <a:r>
              <a:rPr lang="nl-BE" sz="900" dirty="0" err="1">
                <a:solidFill>
                  <a:schemeClr val="bg1"/>
                </a:solidFill>
                <a:latin typeface="Calibri" panose="020F0502020204030204" pitchFamily="34" charset="0"/>
                <a:cs typeface="Calibri" panose="020F0502020204030204" pitchFamily="34" charset="0"/>
              </a:rPr>
              <a:t>Rubenstein</a:t>
            </a:r>
            <a:r>
              <a:rPr lang="nl-BE" sz="900" dirty="0">
                <a:solidFill>
                  <a:schemeClr val="bg1"/>
                </a:solidFill>
                <a:latin typeface="Calibri" panose="020F0502020204030204" pitchFamily="34" charset="0"/>
                <a:cs typeface="Calibri" panose="020F0502020204030204" pitchFamily="34" charset="0"/>
              </a:rPr>
              <a:t> LZ. Springer 1195</a:t>
            </a:r>
          </a:p>
          <a:p>
            <a:pPr algn="ctr"/>
            <a:r>
              <a:rPr lang="nl-BE" sz="900" dirty="0">
                <a:solidFill>
                  <a:schemeClr val="bg1"/>
                </a:solidFill>
                <a:latin typeface="Calibri" panose="020F0502020204030204" pitchFamily="34" charset="0"/>
                <a:cs typeface="Calibri" panose="020F0502020204030204" pitchFamily="34" charset="0"/>
              </a:rPr>
              <a:t>Lipschitz S. </a:t>
            </a:r>
            <a:r>
              <a:rPr lang="nl-BE" sz="900" dirty="0" err="1">
                <a:solidFill>
                  <a:schemeClr val="bg1"/>
                </a:solidFill>
                <a:latin typeface="Calibri" panose="020F0502020204030204" pitchFamily="34" charset="0"/>
                <a:cs typeface="Calibri" panose="020F0502020204030204" pitchFamily="34" charset="0"/>
              </a:rPr>
              <a:t>Coninuing</a:t>
            </a:r>
            <a:r>
              <a:rPr lang="nl-BE" sz="900" dirty="0">
                <a:solidFill>
                  <a:schemeClr val="bg1"/>
                </a:solidFill>
                <a:latin typeface="Calibri" panose="020F0502020204030204" pitchFamily="34" charset="0"/>
                <a:cs typeface="Calibri" panose="020F0502020204030204" pitchFamily="34" charset="0"/>
              </a:rPr>
              <a:t> </a:t>
            </a:r>
            <a:r>
              <a:rPr lang="nl-BE" sz="900" dirty="0" err="1">
                <a:solidFill>
                  <a:schemeClr val="bg1"/>
                </a:solidFill>
                <a:latin typeface="Calibri" panose="020F0502020204030204" pitchFamily="34" charset="0"/>
                <a:cs typeface="Calibri" panose="020F0502020204030204" pitchFamily="34" charset="0"/>
              </a:rPr>
              <a:t>Medical</a:t>
            </a:r>
            <a:r>
              <a:rPr lang="nl-BE" sz="900" dirty="0">
                <a:solidFill>
                  <a:schemeClr val="bg1"/>
                </a:solidFill>
                <a:latin typeface="Calibri" panose="020F0502020204030204" pitchFamily="34" charset="0"/>
                <a:cs typeface="Calibri" panose="020F0502020204030204" pitchFamily="34" charset="0"/>
              </a:rPr>
              <a:t> </a:t>
            </a:r>
            <a:r>
              <a:rPr lang="nl-BE" sz="900" dirty="0" err="1">
                <a:solidFill>
                  <a:schemeClr val="bg1"/>
                </a:solidFill>
                <a:latin typeface="Calibri" panose="020F0502020204030204" pitchFamily="34" charset="0"/>
                <a:cs typeface="Calibri" panose="020F0502020204030204" pitchFamily="34" charset="0"/>
              </a:rPr>
              <a:t>Education</a:t>
            </a:r>
            <a:r>
              <a:rPr lang="nl-BE" sz="900" dirty="0">
                <a:solidFill>
                  <a:schemeClr val="bg1"/>
                </a:solidFill>
                <a:latin typeface="Calibri" panose="020F0502020204030204" pitchFamily="34" charset="0"/>
                <a:cs typeface="Calibri" panose="020F0502020204030204" pitchFamily="34" charset="0"/>
              </a:rPr>
              <a:t> 2007; 25(9): 418-42</a:t>
            </a:r>
            <a:r>
              <a:rPr lang="nl-BE" sz="900" dirty="0">
                <a:latin typeface="Calibri" panose="020F0502020204030204" pitchFamily="34" charset="0"/>
                <a:cs typeface="Calibri" panose="020F0502020204030204" pitchFamily="34" charset="0"/>
              </a:rPr>
              <a:t>0</a:t>
            </a:r>
          </a:p>
        </p:txBody>
      </p:sp>
    </p:spTree>
    <p:extLst>
      <p:ext uri="{BB962C8B-B14F-4D97-AF65-F5344CB8AC3E}">
        <p14:creationId xmlns:p14="http://schemas.microsoft.com/office/powerpoint/2010/main" val="117441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7" name="Oval 22"/>
          <p:cNvSpPr>
            <a:spLocks noChangeArrowheads="1"/>
          </p:cNvSpPr>
          <p:nvPr/>
        </p:nvSpPr>
        <p:spPr bwMode="auto">
          <a:xfrm>
            <a:off x="8401050" y="4175125"/>
            <a:ext cx="1798638" cy="936625"/>
          </a:xfrm>
          <a:prstGeom prst="ellipse">
            <a:avLst/>
          </a:prstGeom>
          <a:solidFill>
            <a:srgbClr val="7030A0"/>
          </a:solid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16" name="Oval 21"/>
          <p:cNvSpPr>
            <a:spLocks noChangeArrowheads="1"/>
          </p:cNvSpPr>
          <p:nvPr/>
        </p:nvSpPr>
        <p:spPr bwMode="auto">
          <a:xfrm>
            <a:off x="7385516" y="4982902"/>
            <a:ext cx="1152525" cy="719137"/>
          </a:xfrm>
          <a:prstGeom prst="ellipse">
            <a:avLst/>
          </a:prstGeom>
          <a:solidFill>
            <a:srgbClr val="92D050"/>
          </a:solidFill>
          <a:ln w="9525">
            <a:solidFill>
              <a:schemeClr val="accent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25" name="Oval 30"/>
          <p:cNvSpPr>
            <a:spLocks noChangeArrowheads="1"/>
          </p:cNvSpPr>
          <p:nvPr/>
        </p:nvSpPr>
        <p:spPr bwMode="auto">
          <a:xfrm>
            <a:off x="8904289" y="2997200"/>
            <a:ext cx="1081087" cy="865188"/>
          </a:xfrm>
          <a:prstGeom prst="ellipse">
            <a:avLst/>
          </a:prstGeom>
          <a:solidFill>
            <a:srgbClr val="FFC000"/>
          </a:solidFill>
          <a:ln w="9525">
            <a:solidFill>
              <a:schemeClr val="accent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24" name="Oval 29"/>
          <p:cNvSpPr>
            <a:spLocks noChangeArrowheads="1"/>
          </p:cNvSpPr>
          <p:nvPr/>
        </p:nvSpPr>
        <p:spPr bwMode="auto">
          <a:xfrm>
            <a:off x="8040689" y="1844675"/>
            <a:ext cx="1819078" cy="863600"/>
          </a:xfrm>
          <a:prstGeom prst="ellipse">
            <a:avLst/>
          </a:prstGeom>
          <a:solidFill>
            <a:srgbClr val="00B0F0"/>
          </a:solidFill>
          <a:ln w="9525">
            <a:solidFill>
              <a:schemeClr val="accent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23" name="Oval 28"/>
          <p:cNvSpPr>
            <a:spLocks noChangeArrowheads="1"/>
          </p:cNvSpPr>
          <p:nvPr/>
        </p:nvSpPr>
        <p:spPr bwMode="auto">
          <a:xfrm>
            <a:off x="4943475" y="1196976"/>
            <a:ext cx="2303462" cy="792163"/>
          </a:xfrm>
          <a:prstGeom prst="ellipse">
            <a:avLst/>
          </a:prstGeom>
          <a:solidFill>
            <a:srgbClr val="00B0F0"/>
          </a:solidFill>
          <a:ln w="9525">
            <a:solidFill>
              <a:schemeClr val="accent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11" name="Oval 16"/>
          <p:cNvSpPr>
            <a:spLocks noChangeArrowheads="1"/>
          </p:cNvSpPr>
          <p:nvPr/>
        </p:nvSpPr>
        <p:spPr bwMode="auto">
          <a:xfrm>
            <a:off x="2875669" y="1166198"/>
            <a:ext cx="1296988" cy="792162"/>
          </a:xfrm>
          <a:prstGeom prst="ellipse">
            <a:avLst/>
          </a:prstGeom>
          <a:solidFill>
            <a:srgbClr val="92D050"/>
          </a:solidFill>
          <a:ln w="9525">
            <a:solidFill>
              <a:schemeClr val="accent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15" name="Oval 20"/>
          <p:cNvSpPr>
            <a:spLocks noChangeArrowheads="1"/>
          </p:cNvSpPr>
          <p:nvPr/>
        </p:nvSpPr>
        <p:spPr bwMode="auto">
          <a:xfrm>
            <a:off x="5173023" y="5429297"/>
            <a:ext cx="2016125" cy="503237"/>
          </a:xfrm>
          <a:prstGeom prst="ellipse">
            <a:avLst/>
          </a:prstGeom>
          <a:solidFill>
            <a:srgbClr val="FF0000"/>
          </a:solidFill>
          <a:ln w="9525">
            <a:solidFill>
              <a:schemeClr val="accent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13" name="Oval 18"/>
          <p:cNvSpPr>
            <a:spLocks noChangeArrowheads="1"/>
          </p:cNvSpPr>
          <p:nvPr/>
        </p:nvSpPr>
        <p:spPr bwMode="auto">
          <a:xfrm>
            <a:off x="2279650" y="3284539"/>
            <a:ext cx="1944688" cy="1296987"/>
          </a:xfrm>
          <a:prstGeom prst="ellipse">
            <a:avLst/>
          </a:prstGeom>
          <a:solidFill>
            <a:srgbClr val="00B0F0"/>
          </a:solidFill>
          <a:ln w="9525">
            <a:solidFill>
              <a:schemeClr val="accent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Oval 1"/>
          <p:cNvSpPr/>
          <p:nvPr/>
        </p:nvSpPr>
        <p:spPr bwMode="auto">
          <a:xfrm>
            <a:off x="2116924" y="4896302"/>
            <a:ext cx="2251083" cy="91836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008063"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698" name="Rectangle 2"/>
          <p:cNvSpPr>
            <a:spLocks noGrp="1" noChangeArrowheads="1"/>
          </p:cNvSpPr>
          <p:nvPr>
            <p:ph type="title"/>
          </p:nvPr>
        </p:nvSpPr>
        <p:spPr>
          <a:xfrm>
            <a:off x="195309" y="-7701"/>
            <a:ext cx="11683013" cy="1325563"/>
          </a:xfrm>
        </p:spPr>
        <p:txBody>
          <a:bodyPr>
            <a:normAutofit/>
          </a:bodyPr>
          <a:lstStyle/>
          <a:p>
            <a:pPr algn="ctr"/>
            <a:r>
              <a:rPr lang="fr-BE" sz="3200" dirty="0">
                <a:latin typeface="Arial Black" pitchFamily="34" charset="0"/>
              </a:rPr>
              <a:t> </a:t>
            </a:r>
            <a:r>
              <a:rPr lang="fr-BE" sz="3200" dirty="0" err="1"/>
              <a:t>Comprehensive</a:t>
            </a:r>
            <a:r>
              <a:rPr lang="fr-BE" sz="3200" dirty="0"/>
              <a:t> </a:t>
            </a:r>
            <a:r>
              <a:rPr lang="fr-BE" sz="3200" dirty="0" err="1"/>
              <a:t>geriatric</a:t>
            </a:r>
            <a:r>
              <a:rPr lang="fr-BE" sz="3200" dirty="0"/>
              <a:t> </a:t>
            </a:r>
            <a:r>
              <a:rPr lang="fr-BE" sz="3200" dirty="0" err="1"/>
              <a:t>assessment</a:t>
            </a:r>
            <a:r>
              <a:rPr lang="fr-BE" sz="3200" dirty="0"/>
              <a:t> </a:t>
            </a:r>
            <a:endParaRPr lang="en-US" sz="3200" dirty="0"/>
          </a:p>
        </p:txBody>
      </p:sp>
      <p:sp>
        <p:nvSpPr>
          <p:cNvPr id="29701" name="Text Box 6"/>
          <p:cNvSpPr txBox="1">
            <a:spLocks noChangeArrowheads="1"/>
          </p:cNvSpPr>
          <p:nvPr/>
        </p:nvSpPr>
        <p:spPr bwMode="auto">
          <a:xfrm>
            <a:off x="3017072" y="1344575"/>
            <a:ext cx="192640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08063" eaLnBrk="0" hangingPunct="0">
              <a:defRPr sz="2000">
                <a:solidFill>
                  <a:schemeClr val="tx1"/>
                </a:solidFill>
                <a:latin typeface="Arial" charset="0"/>
              </a:defRPr>
            </a:lvl1pPr>
            <a:lvl2pPr marL="742950" indent="-285750" defTabSz="1008063" eaLnBrk="0" hangingPunct="0">
              <a:defRPr sz="2000">
                <a:solidFill>
                  <a:schemeClr val="tx1"/>
                </a:solidFill>
                <a:latin typeface="Arial" charset="0"/>
              </a:defRPr>
            </a:lvl2pPr>
            <a:lvl3pPr marL="1143000" indent="-228600" defTabSz="1008063" eaLnBrk="0" hangingPunct="0">
              <a:defRPr sz="2000">
                <a:solidFill>
                  <a:schemeClr val="tx1"/>
                </a:solidFill>
                <a:latin typeface="Arial" charset="0"/>
              </a:defRPr>
            </a:lvl3pPr>
            <a:lvl4pPr marL="1600200" indent="-228600" defTabSz="1008063" eaLnBrk="0" hangingPunct="0">
              <a:defRPr sz="2000">
                <a:solidFill>
                  <a:schemeClr val="tx1"/>
                </a:solidFill>
                <a:latin typeface="Arial" charset="0"/>
              </a:defRPr>
            </a:lvl4pPr>
            <a:lvl5pPr marL="2057400" indent="-228600" defTabSz="1008063" eaLnBrk="0" hangingPunct="0">
              <a:defRPr sz="2000">
                <a:solidFill>
                  <a:schemeClr val="tx1"/>
                </a:solidFill>
                <a:latin typeface="Arial" charset="0"/>
              </a:defRPr>
            </a:lvl5pPr>
            <a:lvl6pPr marL="2514600" indent="-228600" defTabSz="1008063" eaLnBrk="0" fontAlgn="base" hangingPunct="0">
              <a:spcBef>
                <a:spcPct val="0"/>
              </a:spcBef>
              <a:spcAft>
                <a:spcPct val="0"/>
              </a:spcAft>
              <a:defRPr sz="2000">
                <a:solidFill>
                  <a:schemeClr val="tx1"/>
                </a:solidFill>
                <a:latin typeface="Arial" charset="0"/>
              </a:defRPr>
            </a:lvl6pPr>
            <a:lvl7pPr marL="2971800" indent="-228600" defTabSz="1008063" eaLnBrk="0" fontAlgn="base" hangingPunct="0">
              <a:spcBef>
                <a:spcPct val="0"/>
              </a:spcBef>
              <a:spcAft>
                <a:spcPct val="0"/>
              </a:spcAft>
              <a:defRPr sz="2000">
                <a:solidFill>
                  <a:schemeClr val="tx1"/>
                </a:solidFill>
                <a:latin typeface="Arial" charset="0"/>
              </a:defRPr>
            </a:lvl7pPr>
            <a:lvl8pPr marL="3429000" indent="-228600" defTabSz="1008063" eaLnBrk="0" fontAlgn="base" hangingPunct="0">
              <a:spcBef>
                <a:spcPct val="0"/>
              </a:spcBef>
              <a:spcAft>
                <a:spcPct val="0"/>
              </a:spcAft>
              <a:defRPr sz="2000">
                <a:solidFill>
                  <a:schemeClr val="tx1"/>
                </a:solidFill>
                <a:latin typeface="Arial" charset="0"/>
              </a:defRPr>
            </a:lvl8pPr>
            <a:lvl9pPr marL="3886200" indent="-228600" defTabSz="1008063" eaLnBrk="0" fontAlgn="base" hangingPunct="0">
              <a:spcBef>
                <a:spcPct val="0"/>
              </a:spcBef>
              <a:spcAft>
                <a:spcPct val="0"/>
              </a:spcAft>
              <a:defRPr sz="2000">
                <a:solidFill>
                  <a:schemeClr val="tx1"/>
                </a:solidFill>
                <a:latin typeface="Arial" charset="0"/>
              </a:defRPr>
            </a:lvl9pPr>
          </a:lstStyle>
          <a:p>
            <a:pPr marL="0" marR="0" lvl="0" indent="0" algn="l" defTabSz="1008063" rtl="0" eaLnBrk="1" fontAlgn="base" latinLnBrk="0" hangingPunct="1">
              <a:lnSpc>
                <a:spcPct val="100000"/>
              </a:lnSpc>
              <a:spcBef>
                <a:spcPct val="0"/>
              </a:spcBef>
              <a:spcAft>
                <a:spcPct val="0"/>
              </a:spcAft>
              <a:buClrTx/>
              <a:buSzTx/>
              <a:buFontTx/>
              <a:buNone/>
              <a:tabLst/>
              <a:defRPr/>
            </a:pPr>
            <a:r>
              <a:rPr kumimoji="0" lang="fr-BE" sz="2000" b="0" i="0" u="none" strike="noStrike" kern="1200" cap="none" spc="0" normalizeH="0" baseline="0" noProof="0" dirty="0">
                <a:ln>
                  <a:noFill/>
                </a:ln>
                <a:solidFill>
                  <a:srgbClr val="000000"/>
                </a:solidFill>
                <a:effectLst/>
                <a:uLnTx/>
                <a:uFillTx/>
                <a:latin typeface="Arial" charset="0"/>
                <a:ea typeface="+mn-ea"/>
                <a:cs typeface="+mn-cs"/>
              </a:rPr>
              <a:t>Cognition</a:t>
            </a:r>
          </a:p>
          <a:p>
            <a:pPr marL="0" marR="0" lvl="0" indent="0" algn="l" defTabSz="100806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02" name="Text Box 7"/>
          <p:cNvSpPr txBox="1">
            <a:spLocks noChangeArrowheads="1"/>
          </p:cNvSpPr>
          <p:nvPr/>
        </p:nvSpPr>
        <p:spPr bwMode="auto">
          <a:xfrm>
            <a:off x="5173023" y="1386462"/>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08063" eaLnBrk="0" hangingPunct="0">
              <a:defRPr sz="2000">
                <a:solidFill>
                  <a:schemeClr val="tx1"/>
                </a:solidFill>
                <a:latin typeface="Arial" charset="0"/>
              </a:defRPr>
            </a:lvl1pPr>
            <a:lvl2pPr marL="742950" indent="-285750" defTabSz="1008063" eaLnBrk="0" hangingPunct="0">
              <a:defRPr sz="2000">
                <a:solidFill>
                  <a:schemeClr val="tx1"/>
                </a:solidFill>
                <a:latin typeface="Arial" charset="0"/>
              </a:defRPr>
            </a:lvl2pPr>
            <a:lvl3pPr marL="1143000" indent="-228600" defTabSz="1008063" eaLnBrk="0" hangingPunct="0">
              <a:defRPr sz="2000">
                <a:solidFill>
                  <a:schemeClr val="tx1"/>
                </a:solidFill>
                <a:latin typeface="Arial" charset="0"/>
              </a:defRPr>
            </a:lvl3pPr>
            <a:lvl4pPr marL="1600200" indent="-228600" defTabSz="1008063" eaLnBrk="0" hangingPunct="0">
              <a:defRPr sz="2000">
                <a:solidFill>
                  <a:schemeClr val="tx1"/>
                </a:solidFill>
                <a:latin typeface="Arial" charset="0"/>
              </a:defRPr>
            </a:lvl4pPr>
            <a:lvl5pPr marL="2057400" indent="-228600" defTabSz="1008063" eaLnBrk="0" hangingPunct="0">
              <a:defRPr sz="2000">
                <a:solidFill>
                  <a:schemeClr val="tx1"/>
                </a:solidFill>
                <a:latin typeface="Arial" charset="0"/>
              </a:defRPr>
            </a:lvl5pPr>
            <a:lvl6pPr marL="2514600" indent="-228600" defTabSz="1008063" eaLnBrk="0" fontAlgn="base" hangingPunct="0">
              <a:spcBef>
                <a:spcPct val="0"/>
              </a:spcBef>
              <a:spcAft>
                <a:spcPct val="0"/>
              </a:spcAft>
              <a:defRPr sz="2000">
                <a:solidFill>
                  <a:schemeClr val="tx1"/>
                </a:solidFill>
                <a:latin typeface="Arial" charset="0"/>
              </a:defRPr>
            </a:lvl6pPr>
            <a:lvl7pPr marL="2971800" indent="-228600" defTabSz="1008063" eaLnBrk="0" fontAlgn="base" hangingPunct="0">
              <a:spcBef>
                <a:spcPct val="0"/>
              </a:spcBef>
              <a:spcAft>
                <a:spcPct val="0"/>
              </a:spcAft>
              <a:defRPr sz="2000">
                <a:solidFill>
                  <a:schemeClr val="tx1"/>
                </a:solidFill>
                <a:latin typeface="Arial" charset="0"/>
              </a:defRPr>
            </a:lvl7pPr>
            <a:lvl8pPr marL="3429000" indent="-228600" defTabSz="1008063" eaLnBrk="0" fontAlgn="base" hangingPunct="0">
              <a:spcBef>
                <a:spcPct val="0"/>
              </a:spcBef>
              <a:spcAft>
                <a:spcPct val="0"/>
              </a:spcAft>
              <a:defRPr sz="2000">
                <a:solidFill>
                  <a:schemeClr val="tx1"/>
                </a:solidFill>
                <a:latin typeface="Arial" charset="0"/>
              </a:defRPr>
            </a:lvl8pPr>
            <a:lvl9pPr marL="3886200" indent="-228600" defTabSz="1008063" eaLnBrk="0" fontAlgn="base" hangingPunct="0">
              <a:spcBef>
                <a:spcPct val="0"/>
              </a:spcBef>
              <a:spcAft>
                <a:spcPct val="0"/>
              </a:spcAft>
              <a:defRPr sz="2000">
                <a:solidFill>
                  <a:schemeClr val="tx1"/>
                </a:solidFill>
                <a:latin typeface="Arial" charset="0"/>
              </a:defRPr>
            </a:lvl9pPr>
          </a:lstStyle>
          <a:p>
            <a:pPr marL="0" marR="0" lvl="0" indent="0" algn="l" defTabSz="1008063" rtl="0" eaLnBrk="1" fontAlgn="base" latinLnBrk="0" hangingPunct="1">
              <a:lnSpc>
                <a:spcPct val="100000"/>
              </a:lnSpc>
              <a:spcBef>
                <a:spcPct val="0"/>
              </a:spcBef>
              <a:spcAft>
                <a:spcPct val="0"/>
              </a:spcAft>
              <a:buClrTx/>
              <a:buSzTx/>
              <a:buFontTx/>
              <a:buNone/>
              <a:tabLst/>
              <a:defRPr/>
            </a:pPr>
            <a:r>
              <a:rPr kumimoji="0" lang="fr-BE" sz="2000" b="0" i="0" u="none" strike="noStrike" kern="1200" cap="none" spc="0" normalizeH="0" baseline="0" noProof="0" dirty="0" err="1">
                <a:ln>
                  <a:noFill/>
                </a:ln>
                <a:solidFill>
                  <a:srgbClr val="000000"/>
                </a:solidFill>
                <a:effectLst/>
                <a:uLnTx/>
                <a:uFillTx/>
                <a:latin typeface="Arial" charset="0"/>
                <a:ea typeface="+mn-ea"/>
                <a:cs typeface="+mn-cs"/>
              </a:rPr>
              <a:t>Functionality</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03" name="Text Box 8"/>
          <p:cNvSpPr txBox="1">
            <a:spLocks noChangeArrowheads="1"/>
          </p:cNvSpPr>
          <p:nvPr/>
        </p:nvSpPr>
        <p:spPr bwMode="auto">
          <a:xfrm>
            <a:off x="2732619" y="3419218"/>
            <a:ext cx="1125629" cy="1015663"/>
          </a:xfrm>
          <a:prstGeom prst="rect">
            <a:avLst/>
          </a:prstGeom>
          <a:noFill/>
          <a:ln>
            <a:noFill/>
          </a:ln>
          <a:effectLst/>
        </p:spPr>
        <p:txBody>
          <a:bodyPr wrap="none">
            <a:spAutoFit/>
          </a:bodyPr>
          <a:lstStyle>
            <a:lvl1pPr defTabSz="1008063" eaLnBrk="0" hangingPunct="0">
              <a:defRPr sz="2000">
                <a:solidFill>
                  <a:schemeClr val="tx1"/>
                </a:solidFill>
                <a:latin typeface="Arial" charset="0"/>
              </a:defRPr>
            </a:lvl1pPr>
            <a:lvl2pPr marL="742950" indent="-285750" defTabSz="1008063" eaLnBrk="0" hangingPunct="0">
              <a:defRPr sz="2000">
                <a:solidFill>
                  <a:schemeClr val="tx1"/>
                </a:solidFill>
                <a:latin typeface="Arial" charset="0"/>
              </a:defRPr>
            </a:lvl2pPr>
            <a:lvl3pPr marL="1143000" indent="-228600" defTabSz="1008063" eaLnBrk="0" hangingPunct="0">
              <a:defRPr sz="2000">
                <a:solidFill>
                  <a:schemeClr val="tx1"/>
                </a:solidFill>
                <a:latin typeface="Arial" charset="0"/>
              </a:defRPr>
            </a:lvl3pPr>
            <a:lvl4pPr marL="1600200" indent="-228600" defTabSz="1008063" eaLnBrk="0" hangingPunct="0">
              <a:defRPr sz="2000">
                <a:solidFill>
                  <a:schemeClr val="tx1"/>
                </a:solidFill>
                <a:latin typeface="Arial" charset="0"/>
              </a:defRPr>
            </a:lvl4pPr>
            <a:lvl5pPr marL="2057400" indent="-228600" defTabSz="1008063" eaLnBrk="0" hangingPunct="0">
              <a:defRPr sz="2000">
                <a:solidFill>
                  <a:schemeClr val="tx1"/>
                </a:solidFill>
                <a:latin typeface="Arial" charset="0"/>
              </a:defRPr>
            </a:lvl5pPr>
            <a:lvl6pPr marL="2514600" indent="-228600" defTabSz="1008063" eaLnBrk="0" fontAlgn="base" hangingPunct="0">
              <a:spcBef>
                <a:spcPct val="0"/>
              </a:spcBef>
              <a:spcAft>
                <a:spcPct val="0"/>
              </a:spcAft>
              <a:defRPr sz="2000">
                <a:solidFill>
                  <a:schemeClr val="tx1"/>
                </a:solidFill>
                <a:latin typeface="Arial" charset="0"/>
              </a:defRPr>
            </a:lvl6pPr>
            <a:lvl7pPr marL="2971800" indent="-228600" defTabSz="1008063" eaLnBrk="0" fontAlgn="base" hangingPunct="0">
              <a:spcBef>
                <a:spcPct val="0"/>
              </a:spcBef>
              <a:spcAft>
                <a:spcPct val="0"/>
              </a:spcAft>
              <a:defRPr sz="2000">
                <a:solidFill>
                  <a:schemeClr val="tx1"/>
                </a:solidFill>
                <a:latin typeface="Arial" charset="0"/>
              </a:defRPr>
            </a:lvl7pPr>
            <a:lvl8pPr marL="3429000" indent="-228600" defTabSz="1008063" eaLnBrk="0" fontAlgn="base" hangingPunct="0">
              <a:spcBef>
                <a:spcPct val="0"/>
              </a:spcBef>
              <a:spcAft>
                <a:spcPct val="0"/>
              </a:spcAft>
              <a:defRPr sz="2000">
                <a:solidFill>
                  <a:schemeClr val="tx1"/>
                </a:solidFill>
                <a:latin typeface="Arial" charset="0"/>
              </a:defRPr>
            </a:lvl8pPr>
            <a:lvl9pPr marL="3886200" indent="-228600" defTabSz="1008063" eaLnBrk="0" fontAlgn="base" hangingPunct="0">
              <a:spcBef>
                <a:spcPct val="0"/>
              </a:spcBef>
              <a:spcAft>
                <a:spcPct val="0"/>
              </a:spcAft>
              <a:defRPr sz="2000">
                <a:solidFill>
                  <a:schemeClr val="tx1"/>
                </a:solidFill>
                <a:latin typeface="Arial" charset="0"/>
              </a:defRPr>
            </a:lvl9pPr>
          </a:lstStyle>
          <a:p>
            <a:pPr marL="0" marR="0" lvl="0" indent="0" algn="l" defTabSz="1008063" rtl="0" eaLnBrk="1" fontAlgn="base" latinLnBrk="0" hangingPunct="1">
              <a:lnSpc>
                <a:spcPct val="100000"/>
              </a:lnSpc>
              <a:spcBef>
                <a:spcPct val="0"/>
              </a:spcBef>
              <a:spcAft>
                <a:spcPct val="0"/>
              </a:spcAft>
              <a:buClrTx/>
              <a:buSzTx/>
              <a:buFontTx/>
              <a:buNone/>
              <a:tabLst/>
              <a:defRPr/>
            </a:pPr>
            <a:r>
              <a:rPr lang="fr-BE" dirty="0" err="1">
                <a:solidFill>
                  <a:srgbClr val="000000"/>
                </a:solidFill>
              </a:rPr>
              <a:t>Mobility</a:t>
            </a:r>
            <a:r>
              <a:rPr lang="fr-BE" dirty="0">
                <a:solidFill>
                  <a:srgbClr val="000000"/>
                </a:solidFill>
              </a:rPr>
              <a:t> </a:t>
            </a:r>
          </a:p>
          <a:p>
            <a:pPr marL="0" marR="0" lvl="0" indent="0" algn="l" defTabSz="1008063" rtl="0" eaLnBrk="1" fontAlgn="base" latinLnBrk="0" hangingPunct="1">
              <a:lnSpc>
                <a:spcPct val="100000"/>
              </a:lnSpc>
              <a:spcBef>
                <a:spcPct val="0"/>
              </a:spcBef>
              <a:spcAft>
                <a:spcPct val="0"/>
              </a:spcAft>
              <a:buClrTx/>
              <a:buSzTx/>
              <a:buFontTx/>
              <a:buNone/>
              <a:tabLst/>
              <a:defRPr/>
            </a:pPr>
            <a:r>
              <a:rPr lang="fr-BE" dirty="0">
                <a:solidFill>
                  <a:srgbClr val="000000"/>
                </a:solidFill>
              </a:rPr>
              <a:t>and</a:t>
            </a:r>
          </a:p>
          <a:p>
            <a:pPr marL="0" marR="0" lvl="0" indent="0" algn="l" defTabSz="1008063" rtl="0" eaLnBrk="1" fontAlgn="base" latinLnBrk="0" hangingPunct="1">
              <a:lnSpc>
                <a:spcPct val="100000"/>
              </a:lnSpc>
              <a:spcBef>
                <a:spcPct val="0"/>
              </a:spcBef>
              <a:spcAft>
                <a:spcPct val="0"/>
              </a:spcAft>
              <a:buClrTx/>
              <a:buSzTx/>
              <a:buFontTx/>
              <a:buNone/>
              <a:tabLst/>
              <a:defRPr/>
            </a:pPr>
            <a:r>
              <a:rPr lang="fr-BE" dirty="0" err="1">
                <a:solidFill>
                  <a:srgbClr val="000000"/>
                </a:solidFill>
              </a:rPr>
              <a:t>falls</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04" name="Text Box 9"/>
          <p:cNvSpPr txBox="1">
            <a:spLocks noChangeArrowheads="1"/>
          </p:cNvSpPr>
          <p:nvPr/>
        </p:nvSpPr>
        <p:spPr bwMode="auto">
          <a:xfrm>
            <a:off x="2356430" y="5155431"/>
            <a:ext cx="1553630" cy="400110"/>
          </a:xfrm>
          <a:prstGeom prst="rect">
            <a:avLst/>
          </a:prstGeom>
          <a:noFill/>
          <a:ln>
            <a:noFill/>
          </a:ln>
          <a:effectLst/>
        </p:spPr>
        <p:txBody>
          <a:bodyPr wrap="none">
            <a:spAutoFit/>
          </a:bodyPr>
          <a:lstStyle>
            <a:lvl1pPr defTabSz="1008063" eaLnBrk="0" hangingPunct="0">
              <a:defRPr sz="2000">
                <a:solidFill>
                  <a:schemeClr val="tx1"/>
                </a:solidFill>
                <a:latin typeface="Arial" charset="0"/>
              </a:defRPr>
            </a:lvl1pPr>
            <a:lvl2pPr marL="742950" indent="-285750" defTabSz="1008063" eaLnBrk="0" hangingPunct="0">
              <a:defRPr sz="2000">
                <a:solidFill>
                  <a:schemeClr val="tx1"/>
                </a:solidFill>
                <a:latin typeface="Arial" charset="0"/>
              </a:defRPr>
            </a:lvl2pPr>
            <a:lvl3pPr marL="1143000" indent="-228600" defTabSz="1008063" eaLnBrk="0" hangingPunct="0">
              <a:defRPr sz="2000">
                <a:solidFill>
                  <a:schemeClr val="tx1"/>
                </a:solidFill>
                <a:latin typeface="Arial" charset="0"/>
              </a:defRPr>
            </a:lvl3pPr>
            <a:lvl4pPr marL="1600200" indent="-228600" defTabSz="1008063" eaLnBrk="0" hangingPunct="0">
              <a:defRPr sz="2000">
                <a:solidFill>
                  <a:schemeClr val="tx1"/>
                </a:solidFill>
                <a:latin typeface="Arial" charset="0"/>
              </a:defRPr>
            </a:lvl4pPr>
            <a:lvl5pPr marL="2057400" indent="-228600" defTabSz="1008063" eaLnBrk="0" hangingPunct="0">
              <a:defRPr sz="2000">
                <a:solidFill>
                  <a:schemeClr val="tx1"/>
                </a:solidFill>
                <a:latin typeface="Arial" charset="0"/>
              </a:defRPr>
            </a:lvl5pPr>
            <a:lvl6pPr marL="2514600" indent="-228600" defTabSz="1008063" eaLnBrk="0" fontAlgn="base" hangingPunct="0">
              <a:spcBef>
                <a:spcPct val="0"/>
              </a:spcBef>
              <a:spcAft>
                <a:spcPct val="0"/>
              </a:spcAft>
              <a:defRPr sz="2000">
                <a:solidFill>
                  <a:schemeClr val="tx1"/>
                </a:solidFill>
                <a:latin typeface="Arial" charset="0"/>
              </a:defRPr>
            </a:lvl6pPr>
            <a:lvl7pPr marL="2971800" indent="-228600" defTabSz="1008063" eaLnBrk="0" fontAlgn="base" hangingPunct="0">
              <a:spcBef>
                <a:spcPct val="0"/>
              </a:spcBef>
              <a:spcAft>
                <a:spcPct val="0"/>
              </a:spcAft>
              <a:defRPr sz="2000">
                <a:solidFill>
                  <a:schemeClr val="tx1"/>
                </a:solidFill>
                <a:latin typeface="Arial" charset="0"/>
              </a:defRPr>
            </a:lvl7pPr>
            <a:lvl8pPr marL="3429000" indent="-228600" defTabSz="1008063" eaLnBrk="0" fontAlgn="base" hangingPunct="0">
              <a:spcBef>
                <a:spcPct val="0"/>
              </a:spcBef>
              <a:spcAft>
                <a:spcPct val="0"/>
              </a:spcAft>
              <a:defRPr sz="2000">
                <a:solidFill>
                  <a:schemeClr val="tx1"/>
                </a:solidFill>
                <a:latin typeface="Arial" charset="0"/>
              </a:defRPr>
            </a:lvl8pPr>
            <a:lvl9pPr marL="3886200" indent="-228600" defTabSz="1008063" eaLnBrk="0" fontAlgn="base" hangingPunct="0">
              <a:spcBef>
                <a:spcPct val="0"/>
              </a:spcBef>
              <a:spcAft>
                <a:spcPct val="0"/>
              </a:spcAft>
              <a:defRPr sz="2000">
                <a:solidFill>
                  <a:schemeClr val="tx1"/>
                </a:solidFill>
                <a:latin typeface="Arial" charset="0"/>
              </a:defRPr>
            </a:lvl9pPr>
          </a:lstStyle>
          <a:p>
            <a:pPr marL="0" marR="0" lvl="0" indent="0" algn="l" defTabSz="1008063" rtl="0" eaLnBrk="1" fontAlgn="base" latinLnBrk="0" hangingPunct="1">
              <a:lnSpc>
                <a:spcPct val="100000"/>
              </a:lnSpc>
              <a:spcBef>
                <a:spcPct val="0"/>
              </a:spcBef>
              <a:spcAft>
                <a:spcPct val="0"/>
              </a:spcAft>
              <a:buClrTx/>
              <a:buSzTx/>
              <a:buFontTx/>
              <a:buNone/>
              <a:tabLst/>
              <a:defRPr/>
            </a:pPr>
            <a:r>
              <a:rPr kumimoji="0" lang="fr-BE" sz="2000" b="0" i="0" u="none" strike="noStrike" kern="1200" cap="none" spc="0" normalizeH="0" baseline="0" noProof="0" dirty="0" err="1">
                <a:ln>
                  <a:noFill/>
                </a:ln>
                <a:solidFill>
                  <a:srgbClr val="000000"/>
                </a:solidFill>
                <a:effectLst/>
                <a:uLnTx/>
                <a:uFillTx/>
                <a:latin typeface="Arial" charset="0"/>
                <a:ea typeface="+mn-ea"/>
                <a:cs typeface="+mn-cs"/>
              </a:rPr>
              <a:t>Comorbidity</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05" name="Text Box 10"/>
          <p:cNvSpPr txBox="1">
            <a:spLocks noChangeArrowheads="1"/>
          </p:cNvSpPr>
          <p:nvPr/>
        </p:nvSpPr>
        <p:spPr bwMode="auto">
          <a:xfrm>
            <a:off x="8663606" y="4403564"/>
            <a:ext cx="10374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08063" eaLnBrk="0" hangingPunct="0">
              <a:defRPr sz="2000">
                <a:solidFill>
                  <a:schemeClr val="tx1"/>
                </a:solidFill>
                <a:latin typeface="Arial" charset="0"/>
              </a:defRPr>
            </a:lvl1pPr>
            <a:lvl2pPr marL="742950" indent="-285750" defTabSz="1008063" eaLnBrk="0" hangingPunct="0">
              <a:defRPr sz="2000">
                <a:solidFill>
                  <a:schemeClr val="tx1"/>
                </a:solidFill>
                <a:latin typeface="Arial" charset="0"/>
              </a:defRPr>
            </a:lvl2pPr>
            <a:lvl3pPr marL="1143000" indent="-228600" defTabSz="1008063" eaLnBrk="0" hangingPunct="0">
              <a:defRPr sz="2000">
                <a:solidFill>
                  <a:schemeClr val="tx1"/>
                </a:solidFill>
                <a:latin typeface="Arial" charset="0"/>
              </a:defRPr>
            </a:lvl3pPr>
            <a:lvl4pPr marL="1600200" indent="-228600" defTabSz="1008063" eaLnBrk="0" hangingPunct="0">
              <a:defRPr sz="2000">
                <a:solidFill>
                  <a:schemeClr val="tx1"/>
                </a:solidFill>
                <a:latin typeface="Arial" charset="0"/>
              </a:defRPr>
            </a:lvl4pPr>
            <a:lvl5pPr marL="2057400" indent="-228600" defTabSz="1008063" eaLnBrk="0" hangingPunct="0">
              <a:defRPr sz="2000">
                <a:solidFill>
                  <a:schemeClr val="tx1"/>
                </a:solidFill>
                <a:latin typeface="Arial" charset="0"/>
              </a:defRPr>
            </a:lvl5pPr>
            <a:lvl6pPr marL="2514600" indent="-228600" defTabSz="1008063" eaLnBrk="0" fontAlgn="base" hangingPunct="0">
              <a:spcBef>
                <a:spcPct val="0"/>
              </a:spcBef>
              <a:spcAft>
                <a:spcPct val="0"/>
              </a:spcAft>
              <a:defRPr sz="2000">
                <a:solidFill>
                  <a:schemeClr val="tx1"/>
                </a:solidFill>
                <a:latin typeface="Arial" charset="0"/>
              </a:defRPr>
            </a:lvl6pPr>
            <a:lvl7pPr marL="2971800" indent="-228600" defTabSz="1008063" eaLnBrk="0" fontAlgn="base" hangingPunct="0">
              <a:spcBef>
                <a:spcPct val="0"/>
              </a:spcBef>
              <a:spcAft>
                <a:spcPct val="0"/>
              </a:spcAft>
              <a:defRPr sz="2000">
                <a:solidFill>
                  <a:schemeClr val="tx1"/>
                </a:solidFill>
                <a:latin typeface="Arial" charset="0"/>
              </a:defRPr>
            </a:lvl7pPr>
            <a:lvl8pPr marL="3429000" indent="-228600" defTabSz="1008063" eaLnBrk="0" fontAlgn="base" hangingPunct="0">
              <a:spcBef>
                <a:spcPct val="0"/>
              </a:spcBef>
              <a:spcAft>
                <a:spcPct val="0"/>
              </a:spcAft>
              <a:defRPr sz="2000">
                <a:solidFill>
                  <a:schemeClr val="tx1"/>
                </a:solidFill>
                <a:latin typeface="Arial" charset="0"/>
              </a:defRPr>
            </a:lvl8pPr>
            <a:lvl9pPr marL="3886200" indent="-228600" defTabSz="1008063" eaLnBrk="0" fontAlgn="base" hangingPunct="0">
              <a:spcBef>
                <a:spcPct val="0"/>
              </a:spcBef>
              <a:spcAft>
                <a:spcPct val="0"/>
              </a:spcAft>
              <a:defRPr sz="2000">
                <a:solidFill>
                  <a:schemeClr val="tx1"/>
                </a:solidFill>
                <a:latin typeface="Arial" charset="0"/>
              </a:defRPr>
            </a:lvl9pPr>
          </a:lstStyle>
          <a:p>
            <a:pPr marL="0" marR="0" lvl="0" indent="0" algn="l" defTabSz="1008063" rtl="0" eaLnBrk="1" fontAlgn="base" latinLnBrk="0" hangingPunct="1">
              <a:lnSpc>
                <a:spcPct val="100000"/>
              </a:lnSpc>
              <a:spcBef>
                <a:spcPct val="0"/>
              </a:spcBef>
              <a:spcAft>
                <a:spcPct val="0"/>
              </a:spcAft>
              <a:buClrTx/>
              <a:buSzTx/>
              <a:buFontTx/>
              <a:buNone/>
              <a:tabLst/>
              <a:defRPr/>
            </a:pPr>
            <a:r>
              <a:rPr lang="fr-BE" dirty="0">
                <a:solidFill>
                  <a:srgbClr val="000000"/>
                </a:solidFill>
              </a:rPr>
              <a:t>   </a:t>
            </a:r>
            <a:r>
              <a:rPr lang="fr-BE" dirty="0" err="1">
                <a:solidFill>
                  <a:srgbClr val="000000"/>
                </a:solidFill>
              </a:rPr>
              <a:t>Mood</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06" name="Text Box 11"/>
          <p:cNvSpPr txBox="1">
            <a:spLocks noChangeArrowheads="1"/>
          </p:cNvSpPr>
          <p:nvPr/>
        </p:nvSpPr>
        <p:spPr bwMode="auto">
          <a:xfrm>
            <a:off x="8974589" y="3184726"/>
            <a:ext cx="8851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08063" eaLnBrk="0" hangingPunct="0">
              <a:defRPr sz="2000">
                <a:solidFill>
                  <a:schemeClr val="tx1"/>
                </a:solidFill>
                <a:latin typeface="Arial" charset="0"/>
              </a:defRPr>
            </a:lvl1pPr>
            <a:lvl2pPr marL="742950" indent="-285750" defTabSz="1008063" eaLnBrk="0" hangingPunct="0">
              <a:defRPr sz="2000">
                <a:solidFill>
                  <a:schemeClr val="tx1"/>
                </a:solidFill>
                <a:latin typeface="Arial" charset="0"/>
              </a:defRPr>
            </a:lvl2pPr>
            <a:lvl3pPr marL="1143000" indent="-228600" defTabSz="1008063" eaLnBrk="0" hangingPunct="0">
              <a:defRPr sz="2000">
                <a:solidFill>
                  <a:schemeClr val="tx1"/>
                </a:solidFill>
                <a:latin typeface="Arial" charset="0"/>
              </a:defRPr>
            </a:lvl3pPr>
            <a:lvl4pPr marL="1600200" indent="-228600" defTabSz="1008063" eaLnBrk="0" hangingPunct="0">
              <a:defRPr sz="2000">
                <a:solidFill>
                  <a:schemeClr val="tx1"/>
                </a:solidFill>
                <a:latin typeface="Arial" charset="0"/>
              </a:defRPr>
            </a:lvl4pPr>
            <a:lvl5pPr marL="2057400" indent="-228600" defTabSz="1008063" eaLnBrk="0" hangingPunct="0">
              <a:defRPr sz="2000">
                <a:solidFill>
                  <a:schemeClr val="tx1"/>
                </a:solidFill>
                <a:latin typeface="Arial" charset="0"/>
              </a:defRPr>
            </a:lvl5pPr>
            <a:lvl6pPr marL="2514600" indent="-228600" defTabSz="1008063" eaLnBrk="0" fontAlgn="base" hangingPunct="0">
              <a:spcBef>
                <a:spcPct val="0"/>
              </a:spcBef>
              <a:spcAft>
                <a:spcPct val="0"/>
              </a:spcAft>
              <a:defRPr sz="2000">
                <a:solidFill>
                  <a:schemeClr val="tx1"/>
                </a:solidFill>
                <a:latin typeface="Arial" charset="0"/>
              </a:defRPr>
            </a:lvl6pPr>
            <a:lvl7pPr marL="2971800" indent="-228600" defTabSz="1008063" eaLnBrk="0" fontAlgn="base" hangingPunct="0">
              <a:spcBef>
                <a:spcPct val="0"/>
              </a:spcBef>
              <a:spcAft>
                <a:spcPct val="0"/>
              </a:spcAft>
              <a:defRPr sz="2000">
                <a:solidFill>
                  <a:schemeClr val="tx1"/>
                </a:solidFill>
                <a:latin typeface="Arial" charset="0"/>
              </a:defRPr>
            </a:lvl7pPr>
            <a:lvl8pPr marL="3429000" indent="-228600" defTabSz="1008063" eaLnBrk="0" fontAlgn="base" hangingPunct="0">
              <a:spcBef>
                <a:spcPct val="0"/>
              </a:spcBef>
              <a:spcAft>
                <a:spcPct val="0"/>
              </a:spcAft>
              <a:defRPr sz="2000">
                <a:solidFill>
                  <a:schemeClr val="tx1"/>
                </a:solidFill>
                <a:latin typeface="Arial" charset="0"/>
              </a:defRPr>
            </a:lvl8pPr>
            <a:lvl9pPr marL="3886200" indent="-228600" defTabSz="1008063" eaLnBrk="0" fontAlgn="base" hangingPunct="0">
              <a:spcBef>
                <a:spcPct val="0"/>
              </a:spcBef>
              <a:spcAft>
                <a:spcPct val="0"/>
              </a:spcAft>
              <a:defRPr sz="2000">
                <a:solidFill>
                  <a:schemeClr val="tx1"/>
                </a:solidFill>
                <a:latin typeface="Arial" charset="0"/>
              </a:defRPr>
            </a:lvl9pPr>
          </a:lstStyle>
          <a:p>
            <a:pPr marL="0" marR="0" lvl="0" indent="0" algn="l" defTabSz="1008063" rtl="0" eaLnBrk="1" fontAlgn="base" latinLnBrk="0" hangingPunct="1">
              <a:lnSpc>
                <a:spcPct val="100000"/>
              </a:lnSpc>
              <a:spcBef>
                <a:spcPct val="0"/>
              </a:spcBef>
              <a:spcAft>
                <a:spcPct val="0"/>
              </a:spcAft>
              <a:buClrTx/>
              <a:buSzTx/>
              <a:buFontTx/>
              <a:buNone/>
              <a:tabLst/>
              <a:defRPr/>
            </a:pPr>
            <a:r>
              <a:rPr kumimoji="0" lang="fr-BE" sz="2000" b="0" i="0" u="none" strike="noStrike" kern="1200" cap="none" spc="0" normalizeH="0" baseline="0" noProof="0" dirty="0">
                <a:ln>
                  <a:noFill/>
                </a:ln>
                <a:solidFill>
                  <a:srgbClr val="000000"/>
                </a:solidFill>
                <a:effectLst/>
                <a:uLnTx/>
                <a:uFillTx/>
                <a:latin typeface="Arial" charset="0"/>
                <a:ea typeface="+mn-ea"/>
                <a:cs typeface="+mn-cs"/>
              </a:rPr>
              <a:t>Social</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07" name="Text Box 12"/>
          <p:cNvSpPr txBox="1">
            <a:spLocks noChangeArrowheads="1"/>
          </p:cNvSpPr>
          <p:nvPr/>
        </p:nvSpPr>
        <p:spPr bwMode="auto">
          <a:xfrm>
            <a:off x="8256588" y="1844676"/>
            <a:ext cx="17287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08063" eaLnBrk="0" hangingPunct="0">
              <a:defRPr sz="2000">
                <a:solidFill>
                  <a:schemeClr val="tx1"/>
                </a:solidFill>
                <a:latin typeface="Arial" charset="0"/>
              </a:defRPr>
            </a:lvl1pPr>
            <a:lvl2pPr marL="742950" indent="-285750" defTabSz="1008063" eaLnBrk="0" hangingPunct="0">
              <a:defRPr sz="2000">
                <a:solidFill>
                  <a:schemeClr val="tx1"/>
                </a:solidFill>
                <a:latin typeface="Arial" charset="0"/>
              </a:defRPr>
            </a:lvl2pPr>
            <a:lvl3pPr marL="1143000" indent="-228600" defTabSz="1008063" eaLnBrk="0" hangingPunct="0">
              <a:defRPr sz="2000">
                <a:solidFill>
                  <a:schemeClr val="tx1"/>
                </a:solidFill>
                <a:latin typeface="Arial" charset="0"/>
              </a:defRPr>
            </a:lvl3pPr>
            <a:lvl4pPr marL="1600200" indent="-228600" defTabSz="1008063" eaLnBrk="0" hangingPunct="0">
              <a:defRPr sz="2000">
                <a:solidFill>
                  <a:schemeClr val="tx1"/>
                </a:solidFill>
                <a:latin typeface="Arial" charset="0"/>
              </a:defRPr>
            </a:lvl4pPr>
            <a:lvl5pPr marL="2057400" indent="-228600" defTabSz="1008063" eaLnBrk="0" hangingPunct="0">
              <a:defRPr sz="2000">
                <a:solidFill>
                  <a:schemeClr val="tx1"/>
                </a:solidFill>
                <a:latin typeface="Arial" charset="0"/>
              </a:defRPr>
            </a:lvl5pPr>
            <a:lvl6pPr marL="2514600" indent="-228600" defTabSz="1008063" eaLnBrk="0" fontAlgn="base" hangingPunct="0">
              <a:spcBef>
                <a:spcPct val="0"/>
              </a:spcBef>
              <a:spcAft>
                <a:spcPct val="0"/>
              </a:spcAft>
              <a:defRPr sz="2000">
                <a:solidFill>
                  <a:schemeClr val="tx1"/>
                </a:solidFill>
                <a:latin typeface="Arial" charset="0"/>
              </a:defRPr>
            </a:lvl6pPr>
            <a:lvl7pPr marL="2971800" indent="-228600" defTabSz="1008063" eaLnBrk="0" fontAlgn="base" hangingPunct="0">
              <a:spcBef>
                <a:spcPct val="0"/>
              </a:spcBef>
              <a:spcAft>
                <a:spcPct val="0"/>
              </a:spcAft>
              <a:defRPr sz="2000">
                <a:solidFill>
                  <a:schemeClr val="tx1"/>
                </a:solidFill>
                <a:latin typeface="Arial" charset="0"/>
              </a:defRPr>
            </a:lvl7pPr>
            <a:lvl8pPr marL="3429000" indent="-228600" defTabSz="1008063" eaLnBrk="0" fontAlgn="base" hangingPunct="0">
              <a:spcBef>
                <a:spcPct val="0"/>
              </a:spcBef>
              <a:spcAft>
                <a:spcPct val="0"/>
              </a:spcAft>
              <a:defRPr sz="2000">
                <a:solidFill>
                  <a:schemeClr val="tx1"/>
                </a:solidFill>
                <a:latin typeface="Arial" charset="0"/>
              </a:defRPr>
            </a:lvl8pPr>
            <a:lvl9pPr marL="3886200" indent="-228600" defTabSz="1008063" eaLnBrk="0" fontAlgn="base" hangingPunct="0">
              <a:spcBef>
                <a:spcPct val="0"/>
              </a:spcBef>
              <a:spcAft>
                <a:spcPct val="0"/>
              </a:spcAft>
              <a:defRPr sz="2000">
                <a:solidFill>
                  <a:schemeClr val="tx1"/>
                </a:solidFill>
                <a:latin typeface="Arial" charset="0"/>
              </a:defRPr>
            </a:lvl9pPr>
          </a:lstStyle>
          <a:p>
            <a:pPr marL="0" marR="0" lvl="0" indent="0" algn="l" defTabSz="1008063" rtl="0" eaLnBrk="1" fontAlgn="base" latinLnBrk="0" hangingPunct="1">
              <a:lnSpc>
                <a:spcPct val="100000"/>
              </a:lnSpc>
              <a:spcBef>
                <a:spcPct val="0"/>
              </a:spcBef>
              <a:spcAft>
                <a:spcPct val="0"/>
              </a:spcAft>
              <a:buClrTx/>
              <a:buSzTx/>
              <a:buFontTx/>
              <a:buNone/>
              <a:tabLst/>
              <a:defRPr/>
            </a:pPr>
            <a:r>
              <a:rPr lang="fr-BE" dirty="0">
                <a:solidFill>
                  <a:srgbClr val="000000"/>
                </a:solidFill>
              </a:rPr>
              <a:t>Vision </a:t>
            </a:r>
          </a:p>
          <a:p>
            <a:pPr marL="0" marR="0" lvl="0" indent="0" algn="l" defTabSz="1008063" rtl="0" eaLnBrk="1" fontAlgn="base" latinLnBrk="0" hangingPunct="1">
              <a:lnSpc>
                <a:spcPct val="100000"/>
              </a:lnSpc>
              <a:spcBef>
                <a:spcPct val="0"/>
              </a:spcBef>
              <a:spcAft>
                <a:spcPct val="0"/>
              </a:spcAft>
              <a:buClrTx/>
              <a:buSzTx/>
              <a:buFontTx/>
              <a:buNone/>
              <a:tabLst/>
              <a:defRPr/>
            </a:pPr>
            <a:r>
              <a:rPr lang="fr-BE" dirty="0">
                <a:solidFill>
                  <a:srgbClr val="000000"/>
                </a:solidFill>
              </a:rPr>
              <a:t>and </a:t>
            </a:r>
            <a:r>
              <a:rPr lang="fr-BE" dirty="0" err="1">
                <a:solidFill>
                  <a:srgbClr val="000000"/>
                </a:solidFill>
              </a:rPr>
              <a:t>hearing</a:t>
            </a:r>
            <a:endParaRPr kumimoji="0" lang="fr-BE"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08" name="Text Box 13"/>
          <p:cNvSpPr txBox="1">
            <a:spLocks noChangeArrowheads="1"/>
          </p:cNvSpPr>
          <p:nvPr/>
        </p:nvSpPr>
        <p:spPr bwMode="auto">
          <a:xfrm>
            <a:off x="7463439" y="5133405"/>
            <a:ext cx="11400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08063" eaLnBrk="0" hangingPunct="0">
              <a:defRPr sz="2000">
                <a:solidFill>
                  <a:schemeClr val="tx1"/>
                </a:solidFill>
                <a:latin typeface="Arial" charset="0"/>
              </a:defRPr>
            </a:lvl1pPr>
            <a:lvl2pPr marL="742950" indent="-285750" defTabSz="1008063" eaLnBrk="0" hangingPunct="0">
              <a:defRPr sz="2000">
                <a:solidFill>
                  <a:schemeClr val="tx1"/>
                </a:solidFill>
                <a:latin typeface="Arial" charset="0"/>
              </a:defRPr>
            </a:lvl2pPr>
            <a:lvl3pPr marL="1143000" indent="-228600" defTabSz="1008063" eaLnBrk="0" hangingPunct="0">
              <a:defRPr sz="2000">
                <a:solidFill>
                  <a:schemeClr val="tx1"/>
                </a:solidFill>
                <a:latin typeface="Arial" charset="0"/>
              </a:defRPr>
            </a:lvl3pPr>
            <a:lvl4pPr marL="1600200" indent="-228600" defTabSz="1008063" eaLnBrk="0" hangingPunct="0">
              <a:defRPr sz="2000">
                <a:solidFill>
                  <a:schemeClr val="tx1"/>
                </a:solidFill>
                <a:latin typeface="Arial" charset="0"/>
              </a:defRPr>
            </a:lvl4pPr>
            <a:lvl5pPr marL="2057400" indent="-228600" defTabSz="1008063" eaLnBrk="0" hangingPunct="0">
              <a:defRPr sz="2000">
                <a:solidFill>
                  <a:schemeClr val="tx1"/>
                </a:solidFill>
                <a:latin typeface="Arial" charset="0"/>
              </a:defRPr>
            </a:lvl5pPr>
            <a:lvl6pPr marL="2514600" indent="-228600" defTabSz="1008063" eaLnBrk="0" fontAlgn="base" hangingPunct="0">
              <a:spcBef>
                <a:spcPct val="0"/>
              </a:spcBef>
              <a:spcAft>
                <a:spcPct val="0"/>
              </a:spcAft>
              <a:defRPr sz="2000">
                <a:solidFill>
                  <a:schemeClr val="tx1"/>
                </a:solidFill>
                <a:latin typeface="Arial" charset="0"/>
              </a:defRPr>
            </a:lvl6pPr>
            <a:lvl7pPr marL="2971800" indent="-228600" defTabSz="1008063" eaLnBrk="0" fontAlgn="base" hangingPunct="0">
              <a:spcBef>
                <a:spcPct val="0"/>
              </a:spcBef>
              <a:spcAft>
                <a:spcPct val="0"/>
              </a:spcAft>
              <a:defRPr sz="2000">
                <a:solidFill>
                  <a:schemeClr val="tx1"/>
                </a:solidFill>
                <a:latin typeface="Arial" charset="0"/>
              </a:defRPr>
            </a:lvl7pPr>
            <a:lvl8pPr marL="3429000" indent="-228600" defTabSz="1008063" eaLnBrk="0" fontAlgn="base" hangingPunct="0">
              <a:spcBef>
                <a:spcPct val="0"/>
              </a:spcBef>
              <a:spcAft>
                <a:spcPct val="0"/>
              </a:spcAft>
              <a:defRPr sz="2000">
                <a:solidFill>
                  <a:schemeClr val="tx1"/>
                </a:solidFill>
                <a:latin typeface="Arial" charset="0"/>
              </a:defRPr>
            </a:lvl8pPr>
            <a:lvl9pPr marL="3886200" indent="-228600" defTabSz="1008063" eaLnBrk="0" fontAlgn="base" hangingPunct="0">
              <a:spcBef>
                <a:spcPct val="0"/>
              </a:spcBef>
              <a:spcAft>
                <a:spcPct val="0"/>
              </a:spcAft>
              <a:defRPr sz="2000">
                <a:solidFill>
                  <a:schemeClr val="tx1"/>
                </a:solidFill>
                <a:latin typeface="Arial" charset="0"/>
              </a:defRPr>
            </a:lvl9pPr>
          </a:lstStyle>
          <a:p>
            <a:pPr marL="0" marR="0" lvl="0" indent="0" algn="l" defTabSz="1008063" rtl="0" eaLnBrk="1" fontAlgn="base" latinLnBrk="0" hangingPunct="1">
              <a:lnSpc>
                <a:spcPct val="100000"/>
              </a:lnSpc>
              <a:spcBef>
                <a:spcPct val="0"/>
              </a:spcBef>
              <a:spcAft>
                <a:spcPct val="0"/>
              </a:spcAft>
              <a:buClrTx/>
              <a:buSzTx/>
              <a:buFontTx/>
              <a:buNone/>
              <a:tabLst/>
              <a:defRPr/>
            </a:pPr>
            <a:r>
              <a:rPr kumimoji="0" lang="fr-BE" sz="2000" b="0" i="0" u="none" strike="noStrike" kern="1200" cap="none" spc="0" normalizeH="0" baseline="0" noProof="0" dirty="0">
                <a:ln>
                  <a:noFill/>
                </a:ln>
                <a:solidFill>
                  <a:srgbClr val="000000"/>
                </a:solidFill>
                <a:effectLst/>
                <a:uLnTx/>
                <a:uFillTx/>
                <a:latin typeface="Arial" charset="0"/>
                <a:ea typeface="+mn-ea"/>
                <a:cs typeface="+mn-cs"/>
              </a:rPr>
              <a:t>Nutrition</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09" name="Text Box 14"/>
          <p:cNvSpPr txBox="1">
            <a:spLocks noChangeArrowheads="1"/>
          </p:cNvSpPr>
          <p:nvPr/>
        </p:nvSpPr>
        <p:spPr bwMode="auto">
          <a:xfrm>
            <a:off x="5347362" y="5460969"/>
            <a:ext cx="1810111" cy="400110"/>
          </a:xfrm>
          <a:prstGeom prst="rect">
            <a:avLst/>
          </a:prstGeom>
          <a:noFill/>
          <a:ln>
            <a:noFill/>
          </a:ln>
          <a:effectLst/>
        </p:spPr>
        <p:txBody>
          <a:bodyPr wrap="none">
            <a:spAutoFit/>
          </a:bodyPr>
          <a:lstStyle>
            <a:lvl1pPr defTabSz="1008063" eaLnBrk="0" hangingPunct="0">
              <a:defRPr sz="2000">
                <a:solidFill>
                  <a:schemeClr val="tx1"/>
                </a:solidFill>
                <a:latin typeface="Arial" charset="0"/>
              </a:defRPr>
            </a:lvl1pPr>
            <a:lvl2pPr marL="742950" indent="-285750" defTabSz="1008063" eaLnBrk="0" hangingPunct="0">
              <a:defRPr sz="2000">
                <a:solidFill>
                  <a:schemeClr val="tx1"/>
                </a:solidFill>
                <a:latin typeface="Arial" charset="0"/>
              </a:defRPr>
            </a:lvl2pPr>
            <a:lvl3pPr marL="1143000" indent="-228600" defTabSz="1008063" eaLnBrk="0" hangingPunct="0">
              <a:defRPr sz="2000">
                <a:solidFill>
                  <a:schemeClr val="tx1"/>
                </a:solidFill>
                <a:latin typeface="Arial" charset="0"/>
              </a:defRPr>
            </a:lvl3pPr>
            <a:lvl4pPr marL="1600200" indent="-228600" defTabSz="1008063" eaLnBrk="0" hangingPunct="0">
              <a:defRPr sz="2000">
                <a:solidFill>
                  <a:schemeClr val="tx1"/>
                </a:solidFill>
                <a:latin typeface="Arial" charset="0"/>
              </a:defRPr>
            </a:lvl4pPr>
            <a:lvl5pPr marL="2057400" indent="-228600" defTabSz="1008063" eaLnBrk="0" hangingPunct="0">
              <a:defRPr sz="2000">
                <a:solidFill>
                  <a:schemeClr val="tx1"/>
                </a:solidFill>
                <a:latin typeface="Arial" charset="0"/>
              </a:defRPr>
            </a:lvl5pPr>
            <a:lvl6pPr marL="2514600" indent="-228600" defTabSz="1008063" eaLnBrk="0" fontAlgn="base" hangingPunct="0">
              <a:spcBef>
                <a:spcPct val="0"/>
              </a:spcBef>
              <a:spcAft>
                <a:spcPct val="0"/>
              </a:spcAft>
              <a:defRPr sz="2000">
                <a:solidFill>
                  <a:schemeClr val="tx1"/>
                </a:solidFill>
                <a:latin typeface="Arial" charset="0"/>
              </a:defRPr>
            </a:lvl6pPr>
            <a:lvl7pPr marL="2971800" indent="-228600" defTabSz="1008063" eaLnBrk="0" fontAlgn="base" hangingPunct="0">
              <a:spcBef>
                <a:spcPct val="0"/>
              </a:spcBef>
              <a:spcAft>
                <a:spcPct val="0"/>
              </a:spcAft>
              <a:defRPr sz="2000">
                <a:solidFill>
                  <a:schemeClr val="tx1"/>
                </a:solidFill>
                <a:latin typeface="Arial" charset="0"/>
              </a:defRPr>
            </a:lvl7pPr>
            <a:lvl8pPr marL="3429000" indent="-228600" defTabSz="1008063" eaLnBrk="0" fontAlgn="base" hangingPunct="0">
              <a:spcBef>
                <a:spcPct val="0"/>
              </a:spcBef>
              <a:spcAft>
                <a:spcPct val="0"/>
              </a:spcAft>
              <a:defRPr sz="2000">
                <a:solidFill>
                  <a:schemeClr val="tx1"/>
                </a:solidFill>
                <a:latin typeface="Arial" charset="0"/>
              </a:defRPr>
            </a:lvl8pPr>
            <a:lvl9pPr marL="3886200" indent="-228600" defTabSz="1008063" eaLnBrk="0" fontAlgn="base" hangingPunct="0">
              <a:spcBef>
                <a:spcPct val="0"/>
              </a:spcBef>
              <a:spcAft>
                <a:spcPct val="0"/>
              </a:spcAft>
              <a:defRPr sz="2000">
                <a:solidFill>
                  <a:schemeClr val="tx1"/>
                </a:solidFill>
                <a:latin typeface="Arial" charset="0"/>
              </a:defRPr>
            </a:lvl9pPr>
          </a:lstStyle>
          <a:p>
            <a:pPr marL="0" marR="0" lvl="0" indent="0" algn="l" defTabSz="1008063" rtl="0" eaLnBrk="1" fontAlgn="base" latinLnBrk="0" hangingPunct="1">
              <a:lnSpc>
                <a:spcPct val="100000"/>
              </a:lnSpc>
              <a:spcBef>
                <a:spcPct val="0"/>
              </a:spcBef>
              <a:spcAft>
                <a:spcPct val="0"/>
              </a:spcAft>
              <a:buClrTx/>
              <a:buSzTx/>
              <a:buFontTx/>
              <a:buNone/>
              <a:tabLst/>
              <a:defRPr/>
            </a:pPr>
            <a:r>
              <a:rPr kumimoji="0" lang="fr-BE" sz="2000" b="0" i="0" u="none" strike="noStrike" kern="1200" cap="none" spc="0" normalizeH="0" baseline="0" noProof="0" dirty="0" err="1">
                <a:ln>
                  <a:noFill/>
                </a:ln>
                <a:solidFill>
                  <a:srgbClr val="000000"/>
                </a:solidFill>
                <a:effectLst/>
                <a:uLnTx/>
                <a:uFillTx/>
                <a:latin typeface="Arial" charset="0"/>
                <a:ea typeface="+mn-ea"/>
                <a:cs typeface="+mn-cs"/>
              </a:rPr>
              <a:t>Polypharmacy</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12" name="Line 17"/>
          <p:cNvSpPr>
            <a:spLocks noChangeShapeType="1"/>
          </p:cNvSpPr>
          <p:nvPr/>
        </p:nvSpPr>
        <p:spPr bwMode="auto">
          <a:xfrm flipH="1" flipV="1">
            <a:off x="4321479" y="2046250"/>
            <a:ext cx="1036619" cy="68664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18" name="Line 23"/>
          <p:cNvSpPr>
            <a:spLocks noChangeShapeType="1"/>
          </p:cNvSpPr>
          <p:nvPr/>
        </p:nvSpPr>
        <p:spPr bwMode="auto">
          <a:xfrm flipH="1">
            <a:off x="4224338" y="3500439"/>
            <a:ext cx="935037" cy="2159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19" name="Line 24"/>
          <p:cNvSpPr>
            <a:spLocks noChangeShapeType="1"/>
          </p:cNvSpPr>
          <p:nvPr/>
        </p:nvSpPr>
        <p:spPr bwMode="auto">
          <a:xfrm flipH="1">
            <a:off x="4151314" y="4005263"/>
            <a:ext cx="1152525" cy="8636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20" name="Line 25"/>
          <p:cNvSpPr>
            <a:spLocks noChangeShapeType="1"/>
          </p:cNvSpPr>
          <p:nvPr/>
        </p:nvSpPr>
        <p:spPr bwMode="auto">
          <a:xfrm flipH="1">
            <a:off x="6250141" y="4454525"/>
            <a:ext cx="15080" cy="855662"/>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21" name="Line 26"/>
          <p:cNvSpPr>
            <a:spLocks noChangeShapeType="1"/>
          </p:cNvSpPr>
          <p:nvPr/>
        </p:nvSpPr>
        <p:spPr bwMode="auto">
          <a:xfrm>
            <a:off x="7104063" y="4005263"/>
            <a:ext cx="576262" cy="8636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22" name="Line 27"/>
          <p:cNvSpPr>
            <a:spLocks noChangeShapeType="1"/>
          </p:cNvSpPr>
          <p:nvPr/>
        </p:nvSpPr>
        <p:spPr bwMode="auto">
          <a:xfrm>
            <a:off x="7385516" y="3787777"/>
            <a:ext cx="1008063" cy="649287"/>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26" name="Line 31"/>
          <p:cNvSpPr>
            <a:spLocks noChangeShapeType="1"/>
          </p:cNvSpPr>
          <p:nvPr/>
        </p:nvSpPr>
        <p:spPr bwMode="auto">
          <a:xfrm flipV="1">
            <a:off x="7392194" y="3500436"/>
            <a:ext cx="1369220" cy="3"/>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27" name="Line 32"/>
          <p:cNvSpPr>
            <a:spLocks noChangeShapeType="1"/>
          </p:cNvSpPr>
          <p:nvPr/>
        </p:nvSpPr>
        <p:spPr bwMode="auto">
          <a:xfrm flipV="1">
            <a:off x="6181084" y="2034172"/>
            <a:ext cx="0" cy="790575"/>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28" name="Line 33"/>
          <p:cNvSpPr>
            <a:spLocks noChangeShapeType="1"/>
          </p:cNvSpPr>
          <p:nvPr/>
        </p:nvSpPr>
        <p:spPr bwMode="auto">
          <a:xfrm flipV="1">
            <a:off x="7134225" y="2565400"/>
            <a:ext cx="977900" cy="503238"/>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297" y="2797969"/>
            <a:ext cx="198085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30">
            <a:extLst>
              <a:ext uri="{FF2B5EF4-FFF2-40B4-BE49-F238E27FC236}">
                <a16:creationId xmlns:a16="http://schemas.microsoft.com/office/drawing/2014/main" id="{006708CD-74A7-082D-8F3C-CC085166BFAD}"/>
              </a:ext>
            </a:extLst>
          </p:cNvPr>
          <p:cNvSpPr>
            <a:spLocks noChangeArrowheads="1"/>
          </p:cNvSpPr>
          <p:nvPr/>
        </p:nvSpPr>
        <p:spPr bwMode="auto">
          <a:xfrm>
            <a:off x="391889" y="2088374"/>
            <a:ext cx="3101266" cy="865188"/>
          </a:xfrm>
          <a:prstGeom prst="ellipse">
            <a:avLst/>
          </a:prstGeom>
          <a:solidFill>
            <a:srgbClr val="FFC000"/>
          </a:solidFill>
          <a:ln w="9525">
            <a:solidFill>
              <a:schemeClr val="accent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kstvak 3">
            <a:extLst>
              <a:ext uri="{FF2B5EF4-FFF2-40B4-BE49-F238E27FC236}">
                <a16:creationId xmlns:a16="http://schemas.microsoft.com/office/drawing/2014/main" id="{2EE88D3C-E099-5133-24ED-AC5C0928591C}"/>
              </a:ext>
            </a:extLst>
          </p:cNvPr>
          <p:cNvSpPr txBox="1"/>
          <p:nvPr/>
        </p:nvSpPr>
        <p:spPr>
          <a:xfrm>
            <a:off x="762825" y="2176264"/>
            <a:ext cx="2321672" cy="646331"/>
          </a:xfrm>
          <a:prstGeom prst="rect">
            <a:avLst/>
          </a:prstGeom>
          <a:noFill/>
        </p:spPr>
        <p:txBody>
          <a:bodyPr wrap="square" rtlCol="0">
            <a:spAutoFit/>
          </a:bodyPr>
          <a:lstStyle/>
          <a:p>
            <a:r>
              <a:rPr lang="nl-BE" dirty="0"/>
              <a:t>Items </a:t>
            </a:r>
            <a:r>
              <a:rPr lang="nl-BE" dirty="0" err="1"/>
              <a:t>that</a:t>
            </a:r>
            <a:r>
              <a:rPr lang="nl-BE" dirty="0"/>
              <a:t> matter </a:t>
            </a:r>
            <a:r>
              <a:rPr lang="nl-BE" dirty="0" err="1"/>
              <a:t>for</a:t>
            </a:r>
            <a:r>
              <a:rPr lang="nl-BE" dirty="0"/>
              <a:t> a </a:t>
            </a:r>
            <a:r>
              <a:rPr lang="nl-BE" dirty="0" err="1"/>
              <a:t>patient</a:t>
            </a:r>
            <a:endParaRPr lang="nl-BE" dirty="0"/>
          </a:p>
        </p:txBody>
      </p:sp>
      <p:sp>
        <p:nvSpPr>
          <p:cNvPr id="5" name="Line 17">
            <a:extLst>
              <a:ext uri="{FF2B5EF4-FFF2-40B4-BE49-F238E27FC236}">
                <a16:creationId xmlns:a16="http://schemas.microsoft.com/office/drawing/2014/main" id="{9C0E8BD7-CD14-0236-9B2F-7DF2BCCBAC70}"/>
              </a:ext>
            </a:extLst>
          </p:cNvPr>
          <p:cNvSpPr>
            <a:spLocks noChangeShapeType="1"/>
          </p:cNvSpPr>
          <p:nvPr/>
        </p:nvSpPr>
        <p:spPr bwMode="auto">
          <a:xfrm flipH="1" flipV="1">
            <a:off x="3636030" y="2766973"/>
            <a:ext cx="1665248" cy="473787"/>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2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7478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25074900"/>
              </p:ext>
            </p:extLst>
          </p:nvPr>
        </p:nvGraphicFramePr>
        <p:xfrm>
          <a:off x="2754142" y="695520"/>
          <a:ext cx="719025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a:extLst>
              <a:ext uri="{FF2B5EF4-FFF2-40B4-BE49-F238E27FC236}">
                <a16:creationId xmlns:a16="http://schemas.microsoft.com/office/drawing/2014/main" id="{8BAF9663-E95C-A815-024F-65F71CBE94BF}"/>
              </a:ext>
            </a:extLst>
          </p:cNvPr>
          <p:cNvPicPr>
            <a:picLocks noChangeAspect="1"/>
          </p:cNvPicPr>
          <p:nvPr/>
        </p:nvPicPr>
        <p:blipFill>
          <a:blip r:embed="rId8"/>
          <a:stretch>
            <a:fillRect/>
          </a:stretch>
        </p:blipFill>
        <p:spPr>
          <a:xfrm>
            <a:off x="2754141" y="5088088"/>
            <a:ext cx="2124000" cy="1441484"/>
          </a:xfrm>
          <a:prstGeom prst="rect">
            <a:avLst/>
          </a:prstGeom>
        </p:spPr>
      </p:pic>
      <p:pic>
        <p:nvPicPr>
          <p:cNvPr id="10" name="Afbeelding 9">
            <a:extLst>
              <a:ext uri="{FF2B5EF4-FFF2-40B4-BE49-F238E27FC236}">
                <a16:creationId xmlns:a16="http://schemas.microsoft.com/office/drawing/2014/main" id="{9590E71F-3D5A-1CBC-4BDE-060A3AA0BB07}"/>
              </a:ext>
            </a:extLst>
          </p:cNvPr>
          <p:cNvPicPr>
            <a:picLocks/>
          </p:cNvPicPr>
          <p:nvPr/>
        </p:nvPicPr>
        <p:blipFill>
          <a:blip r:embed="rId9"/>
          <a:stretch>
            <a:fillRect/>
          </a:stretch>
        </p:blipFill>
        <p:spPr>
          <a:xfrm>
            <a:off x="5287269" y="5089572"/>
            <a:ext cx="2124000" cy="1440000"/>
          </a:xfrm>
          <a:prstGeom prst="rect">
            <a:avLst/>
          </a:prstGeom>
        </p:spPr>
      </p:pic>
      <p:pic>
        <p:nvPicPr>
          <p:cNvPr id="14" name="Afbeelding 13">
            <a:extLst>
              <a:ext uri="{FF2B5EF4-FFF2-40B4-BE49-F238E27FC236}">
                <a16:creationId xmlns:a16="http://schemas.microsoft.com/office/drawing/2014/main" id="{DEB09218-0645-202E-CC1B-40AFF1BC6B53}"/>
              </a:ext>
            </a:extLst>
          </p:cNvPr>
          <p:cNvPicPr>
            <a:picLocks/>
          </p:cNvPicPr>
          <p:nvPr/>
        </p:nvPicPr>
        <p:blipFill>
          <a:blip r:embed="rId10"/>
          <a:stretch>
            <a:fillRect/>
          </a:stretch>
        </p:blipFill>
        <p:spPr>
          <a:xfrm>
            <a:off x="7820397" y="5089572"/>
            <a:ext cx="2124000" cy="1440000"/>
          </a:xfrm>
          <a:prstGeom prst="rect">
            <a:avLst/>
          </a:prstGeom>
        </p:spPr>
      </p:pic>
      <p:sp>
        <p:nvSpPr>
          <p:cNvPr id="7" name="Titel 4">
            <a:extLst>
              <a:ext uri="{FF2B5EF4-FFF2-40B4-BE49-F238E27FC236}">
                <a16:creationId xmlns:a16="http://schemas.microsoft.com/office/drawing/2014/main" id="{1B1490D3-E638-79EC-B9E6-C679609E1C78}"/>
              </a:ext>
            </a:extLst>
          </p:cNvPr>
          <p:cNvSpPr txBox="1">
            <a:spLocks/>
          </p:cNvSpPr>
          <p:nvPr/>
        </p:nvSpPr>
        <p:spPr>
          <a:xfrm>
            <a:off x="838200" y="365127"/>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l-BE" sz="3300" b="0" i="0" u="none" strike="noStrike" kern="1200" cap="none" spc="0" normalizeH="0" baseline="0" noProof="0">
                <a:ln>
                  <a:noFill/>
                </a:ln>
                <a:solidFill>
                  <a:srgbClr val="1E64C8"/>
                </a:solidFill>
                <a:effectLst/>
                <a:uLnTx/>
                <a:uFillTx/>
                <a:latin typeface="Arial"/>
                <a:ea typeface="+mj-ea"/>
                <a:cs typeface="+mj-cs"/>
              </a:rPr>
              <a:t>Comprehensive geriatric assessment</a:t>
            </a:r>
            <a:endParaRPr kumimoji="0" lang="nl-BE" sz="3300" b="0" i="0" u="none" strike="noStrike" kern="1200" cap="none" spc="0" normalizeH="0" baseline="0" noProof="0" dirty="0">
              <a:ln>
                <a:noFill/>
              </a:ln>
              <a:solidFill>
                <a:srgbClr val="1E64C8"/>
              </a:solidFill>
              <a:effectLst/>
              <a:uLnTx/>
              <a:uFillTx/>
              <a:latin typeface="Arial"/>
              <a:ea typeface="+mj-ea"/>
              <a:cs typeface="+mj-cs"/>
            </a:endParaRPr>
          </a:p>
        </p:txBody>
      </p:sp>
    </p:spTree>
    <p:extLst>
      <p:ext uri="{BB962C8B-B14F-4D97-AF65-F5344CB8AC3E}">
        <p14:creationId xmlns:p14="http://schemas.microsoft.com/office/powerpoint/2010/main" val="169846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schermopname, Lettertype, nummer&#10;&#10;Automatisch gegenereerde beschrijving">
            <a:extLst>
              <a:ext uri="{FF2B5EF4-FFF2-40B4-BE49-F238E27FC236}">
                <a16:creationId xmlns:a16="http://schemas.microsoft.com/office/drawing/2014/main" id="{4011B4FA-0E0A-2474-C1A6-25F34EDA1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59" y="0"/>
            <a:ext cx="4362156" cy="6858000"/>
          </a:xfrm>
          <a:prstGeom prst="rect">
            <a:avLst/>
          </a:prstGeom>
        </p:spPr>
      </p:pic>
      <p:sp>
        <p:nvSpPr>
          <p:cNvPr id="7" name="Tekstvak 6">
            <a:extLst>
              <a:ext uri="{FF2B5EF4-FFF2-40B4-BE49-F238E27FC236}">
                <a16:creationId xmlns:a16="http://schemas.microsoft.com/office/drawing/2014/main" id="{33FEBAC3-28F1-D331-58AC-52A09230E6B2}"/>
              </a:ext>
            </a:extLst>
          </p:cNvPr>
          <p:cNvSpPr txBox="1"/>
          <p:nvPr/>
        </p:nvSpPr>
        <p:spPr>
          <a:xfrm>
            <a:off x="5181809" y="6284375"/>
            <a:ext cx="2848795" cy="369332"/>
          </a:xfrm>
          <a:prstGeom prst="rect">
            <a:avLst/>
          </a:prstGeom>
          <a:noFill/>
          <a:ln>
            <a:solidFill>
              <a:schemeClr val="bg1"/>
            </a:solidFill>
          </a:ln>
        </p:spPr>
        <p:txBody>
          <a:bodyPr wrap="square" rtlCol="0">
            <a:spAutoFit/>
          </a:bodyPr>
          <a:lstStyle/>
          <a:p>
            <a:r>
              <a:rPr lang="nl-BE" sz="900" dirty="0">
                <a:solidFill>
                  <a:schemeClr val="bg1"/>
                </a:solidFill>
                <a:cs typeface="Calibri" panose="020F0502020204030204" pitchFamily="34" charset="0"/>
              </a:rPr>
              <a:t>Li et al. JAMA </a:t>
            </a:r>
            <a:r>
              <a:rPr lang="nl-BE" sz="900" dirty="0" err="1">
                <a:solidFill>
                  <a:schemeClr val="bg1"/>
                </a:solidFill>
                <a:cs typeface="Calibri" panose="020F0502020204030204" pitchFamily="34" charset="0"/>
              </a:rPr>
              <a:t>Oncology</a:t>
            </a:r>
            <a:r>
              <a:rPr lang="nl-BE" sz="900" dirty="0">
                <a:solidFill>
                  <a:schemeClr val="bg1"/>
                </a:solidFill>
                <a:cs typeface="Calibri" panose="020F0502020204030204" pitchFamily="34" charset="0"/>
              </a:rPr>
              <a:t> 2021; (7(11): e214158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prstClr val="black"/>
                </a:solidFill>
                <a:effectLst/>
                <a:uLnTx/>
                <a:uFillTx/>
                <a:ea typeface="+mn-ea"/>
                <a:cs typeface="+mn-cs"/>
              </a:rPr>
              <a:t>Goede et al. J Ger </a:t>
            </a:r>
            <a:r>
              <a:rPr kumimoji="0" lang="nl-BE" sz="900" b="0" i="0" u="none" strike="noStrike" kern="1200" cap="none" spc="0" normalizeH="0" baseline="0" noProof="0" dirty="0" err="1">
                <a:ln>
                  <a:noFill/>
                </a:ln>
                <a:solidFill>
                  <a:prstClr val="black"/>
                </a:solidFill>
                <a:effectLst/>
                <a:uLnTx/>
                <a:uFillTx/>
                <a:ea typeface="+mn-ea"/>
                <a:cs typeface="+mn-cs"/>
              </a:rPr>
              <a:t>Oncol</a:t>
            </a:r>
            <a:r>
              <a:rPr kumimoji="0" lang="nl-BE" sz="900" b="0" i="0" u="none" strike="noStrike" kern="1200" cap="none" spc="0" normalizeH="0" baseline="0" noProof="0" dirty="0">
                <a:ln>
                  <a:noFill/>
                </a:ln>
                <a:solidFill>
                  <a:prstClr val="black"/>
                </a:solidFill>
                <a:effectLst/>
                <a:uLnTx/>
                <a:uFillTx/>
                <a:ea typeface="+mn-ea"/>
                <a:cs typeface="+mn-cs"/>
              </a:rPr>
              <a:t> 2019; 10: 497-503</a:t>
            </a:r>
            <a:endParaRPr lang="nl-BE" sz="900" dirty="0">
              <a:solidFill>
                <a:schemeClr val="bg1"/>
              </a:solidFill>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id="{26C87D98-C85B-D4CC-B174-6B0C2A2AA6CA}"/>
              </a:ext>
            </a:extLst>
          </p:cNvPr>
          <p:cNvPicPr>
            <a:picLocks noChangeAspect="1"/>
          </p:cNvPicPr>
          <p:nvPr/>
        </p:nvPicPr>
        <p:blipFill>
          <a:blip r:embed="rId3"/>
          <a:stretch>
            <a:fillRect/>
          </a:stretch>
        </p:blipFill>
        <p:spPr>
          <a:xfrm>
            <a:off x="5181809" y="224286"/>
            <a:ext cx="6742996" cy="3818323"/>
          </a:xfrm>
          <a:prstGeom prst="rect">
            <a:avLst/>
          </a:prstGeom>
          <a:ln>
            <a:solidFill>
              <a:schemeClr val="bg2"/>
            </a:solidFill>
          </a:ln>
        </p:spPr>
      </p:pic>
    </p:spTree>
    <p:extLst>
      <p:ext uri="{BB962C8B-B14F-4D97-AF65-F5344CB8AC3E}">
        <p14:creationId xmlns:p14="http://schemas.microsoft.com/office/powerpoint/2010/main" val="394397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F42A8AF-38CC-AFB5-1354-2A86EC424FF1}"/>
              </a:ext>
            </a:extLst>
          </p:cNvPr>
          <p:cNvPicPr>
            <a:picLocks noGrp="1" noChangeAspect="1"/>
          </p:cNvPicPr>
          <p:nvPr>
            <p:ph idx="1"/>
          </p:nvPr>
        </p:nvPicPr>
        <p:blipFill>
          <a:blip r:embed="rId2"/>
          <a:stretch>
            <a:fillRect/>
          </a:stretch>
        </p:blipFill>
        <p:spPr>
          <a:xfrm>
            <a:off x="453637" y="324345"/>
            <a:ext cx="8486775" cy="1219200"/>
          </a:xfrm>
        </p:spPr>
      </p:pic>
      <p:pic>
        <p:nvPicPr>
          <p:cNvPr id="7" name="Afbeelding 6">
            <a:extLst>
              <a:ext uri="{FF2B5EF4-FFF2-40B4-BE49-F238E27FC236}">
                <a16:creationId xmlns:a16="http://schemas.microsoft.com/office/drawing/2014/main" id="{43C168D3-DC96-082B-43B5-FFE67BCB4515}"/>
              </a:ext>
            </a:extLst>
          </p:cNvPr>
          <p:cNvPicPr>
            <a:picLocks noChangeAspect="1"/>
          </p:cNvPicPr>
          <p:nvPr/>
        </p:nvPicPr>
        <p:blipFill>
          <a:blip r:embed="rId3"/>
          <a:stretch>
            <a:fillRect/>
          </a:stretch>
        </p:blipFill>
        <p:spPr>
          <a:xfrm>
            <a:off x="5419999" y="2359953"/>
            <a:ext cx="6638925" cy="4257675"/>
          </a:xfrm>
          <a:prstGeom prst="rect">
            <a:avLst/>
          </a:prstGeom>
        </p:spPr>
      </p:pic>
      <p:sp>
        <p:nvSpPr>
          <p:cNvPr id="3" name="Tekstvak 2">
            <a:extLst>
              <a:ext uri="{FF2B5EF4-FFF2-40B4-BE49-F238E27FC236}">
                <a16:creationId xmlns:a16="http://schemas.microsoft.com/office/drawing/2014/main" id="{9D6DA42C-0706-2D67-68C0-2C45B82E382D}"/>
              </a:ext>
            </a:extLst>
          </p:cNvPr>
          <p:cNvSpPr txBox="1"/>
          <p:nvPr/>
        </p:nvSpPr>
        <p:spPr>
          <a:xfrm>
            <a:off x="621437" y="6080405"/>
            <a:ext cx="52555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Calibri" panose="020F0502020204030204"/>
                <a:ea typeface="+mn-ea"/>
                <a:cs typeface="+mn-cs"/>
              </a:rPr>
              <a:t>SIOG consensus - H. Wildiers et al. JCO, 2014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black"/>
                </a:solidFill>
                <a:effectLst/>
                <a:uLnTx/>
                <a:uFillTx/>
                <a:latin typeface="Calibri" panose="020F0502020204030204"/>
                <a:ea typeface="+mn-ea"/>
                <a:cs typeface="+mn-cs"/>
              </a:rPr>
              <a:t>ASCO guideline - S. </a:t>
            </a:r>
            <a:r>
              <a:rPr kumimoji="0" lang="nl-BE" sz="1000" b="0" i="0" u="none" strike="noStrike" kern="1200" cap="none" spc="0" normalizeH="0" baseline="0" noProof="0" dirty="0" err="1">
                <a:ln>
                  <a:noFill/>
                </a:ln>
                <a:solidFill>
                  <a:prstClr val="black"/>
                </a:solidFill>
                <a:effectLst/>
                <a:uLnTx/>
                <a:uFillTx/>
                <a:latin typeface="Calibri" panose="020F0502020204030204"/>
                <a:ea typeface="+mn-ea"/>
                <a:cs typeface="+mn-cs"/>
              </a:rPr>
              <a:t>Mohile</a:t>
            </a:r>
            <a:r>
              <a:rPr kumimoji="0" lang="nl-BE" sz="1000" b="0" i="0" u="none" strike="noStrike" kern="1200" cap="none" spc="0" normalizeH="0" baseline="0" noProof="0" dirty="0">
                <a:ln>
                  <a:noFill/>
                </a:ln>
                <a:solidFill>
                  <a:prstClr val="black"/>
                </a:solidFill>
                <a:effectLst/>
                <a:uLnTx/>
                <a:uFillTx/>
                <a:latin typeface="Calibri" panose="020F0502020204030204"/>
                <a:ea typeface="+mn-ea"/>
                <a:cs typeface="+mn-cs"/>
              </a:rPr>
              <a:t> et al. JCO, 2018</a:t>
            </a:r>
          </a:p>
        </p:txBody>
      </p:sp>
      <p:pic>
        <p:nvPicPr>
          <p:cNvPr id="4" name="Afbeelding 3">
            <a:extLst>
              <a:ext uri="{FF2B5EF4-FFF2-40B4-BE49-F238E27FC236}">
                <a16:creationId xmlns:a16="http://schemas.microsoft.com/office/drawing/2014/main" id="{741D9335-3EC2-CAE0-74CC-4A48B8B7A87E}"/>
              </a:ext>
            </a:extLst>
          </p:cNvPr>
          <p:cNvPicPr>
            <a:picLocks noChangeAspect="1"/>
          </p:cNvPicPr>
          <p:nvPr/>
        </p:nvPicPr>
        <p:blipFill>
          <a:blip r:embed="rId4"/>
          <a:stretch>
            <a:fillRect/>
          </a:stretch>
        </p:blipFill>
        <p:spPr>
          <a:xfrm>
            <a:off x="543110" y="4410648"/>
            <a:ext cx="4475130" cy="1263661"/>
          </a:xfrm>
          <a:prstGeom prst="rect">
            <a:avLst/>
          </a:prstGeom>
        </p:spPr>
      </p:pic>
      <p:sp>
        <p:nvSpPr>
          <p:cNvPr id="6" name="Ovaal 5">
            <a:extLst>
              <a:ext uri="{FF2B5EF4-FFF2-40B4-BE49-F238E27FC236}">
                <a16:creationId xmlns:a16="http://schemas.microsoft.com/office/drawing/2014/main" id="{257AE901-B6C7-3DF8-4F25-AF479A318618}"/>
              </a:ext>
            </a:extLst>
          </p:cNvPr>
          <p:cNvSpPr/>
          <p:nvPr/>
        </p:nvSpPr>
        <p:spPr>
          <a:xfrm>
            <a:off x="621437" y="550416"/>
            <a:ext cx="1198485" cy="4527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al 9">
            <a:extLst>
              <a:ext uri="{FF2B5EF4-FFF2-40B4-BE49-F238E27FC236}">
                <a16:creationId xmlns:a16="http://schemas.microsoft.com/office/drawing/2014/main" id="{A1CCA0E9-1085-83A2-C04B-4BDDEB8111C5}"/>
              </a:ext>
            </a:extLst>
          </p:cNvPr>
          <p:cNvSpPr/>
          <p:nvPr/>
        </p:nvSpPr>
        <p:spPr>
          <a:xfrm>
            <a:off x="4630248" y="550416"/>
            <a:ext cx="1593270" cy="4527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al 11">
            <a:extLst>
              <a:ext uri="{FF2B5EF4-FFF2-40B4-BE49-F238E27FC236}">
                <a16:creationId xmlns:a16="http://schemas.microsoft.com/office/drawing/2014/main" id="{B3C97026-6790-C05C-B0F4-D51111D0CA2F}"/>
              </a:ext>
            </a:extLst>
          </p:cNvPr>
          <p:cNvSpPr/>
          <p:nvPr/>
        </p:nvSpPr>
        <p:spPr>
          <a:xfrm>
            <a:off x="2181432" y="4966338"/>
            <a:ext cx="1198485" cy="4527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al 12">
            <a:extLst>
              <a:ext uri="{FF2B5EF4-FFF2-40B4-BE49-F238E27FC236}">
                <a16:creationId xmlns:a16="http://schemas.microsoft.com/office/drawing/2014/main" id="{6926D89F-D44A-3FD1-3E14-C507EA36AD0E}"/>
              </a:ext>
            </a:extLst>
          </p:cNvPr>
          <p:cNvSpPr/>
          <p:nvPr/>
        </p:nvSpPr>
        <p:spPr>
          <a:xfrm>
            <a:off x="6223518" y="5674309"/>
            <a:ext cx="1198485" cy="4527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Tijdelijke aanduiding voor inhoud 4">
            <a:extLst>
              <a:ext uri="{FF2B5EF4-FFF2-40B4-BE49-F238E27FC236}">
                <a16:creationId xmlns:a16="http://schemas.microsoft.com/office/drawing/2014/main" id="{BA3E276B-DD51-E476-1170-01B96F44DA0C}"/>
              </a:ext>
            </a:extLst>
          </p:cNvPr>
          <p:cNvPicPr>
            <a:picLocks noChangeAspect="1"/>
          </p:cNvPicPr>
          <p:nvPr/>
        </p:nvPicPr>
        <p:blipFill>
          <a:blip r:embed="rId5"/>
          <a:stretch>
            <a:fillRect/>
          </a:stretch>
        </p:blipFill>
        <p:spPr>
          <a:xfrm>
            <a:off x="453637" y="2359953"/>
            <a:ext cx="4610357" cy="1136224"/>
          </a:xfrm>
          <a:prstGeom prst="rect">
            <a:avLst/>
          </a:prstGeom>
        </p:spPr>
      </p:pic>
    </p:spTree>
    <p:extLst>
      <p:ext uri="{BB962C8B-B14F-4D97-AF65-F5344CB8AC3E}">
        <p14:creationId xmlns:p14="http://schemas.microsoft.com/office/powerpoint/2010/main" val="418088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40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4EDF5EB8-0865-E9E0-BFBD-97CA6E9E1A3E}"/>
              </a:ext>
            </a:extLst>
          </p:cNvPr>
          <p:cNvPicPr>
            <a:picLocks noChangeAspect="1"/>
          </p:cNvPicPr>
          <p:nvPr/>
        </p:nvPicPr>
        <p:blipFill>
          <a:blip r:embed="rId2"/>
          <a:stretch>
            <a:fillRect/>
          </a:stretch>
        </p:blipFill>
        <p:spPr>
          <a:xfrm>
            <a:off x="495954" y="1935494"/>
            <a:ext cx="6658520" cy="2979686"/>
          </a:xfrm>
          <a:prstGeom prst="rect">
            <a:avLst/>
          </a:prstGeom>
        </p:spPr>
      </p:pic>
      <p:sp>
        <p:nvSpPr>
          <p:cNvPr id="41" name="Rectangle 40">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a:extLst>
              <a:ext uri="{FF2B5EF4-FFF2-40B4-BE49-F238E27FC236}">
                <a16:creationId xmlns:a16="http://schemas.microsoft.com/office/drawing/2014/main" id="{E88BF57A-62EA-D237-FEB8-AE02AC8DC5C2}"/>
              </a:ext>
            </a:extLst>
          </p:cNvPr>
          <p:cNvPicPr>
            <a:picLocks noGrp="1" noChangeAspect="1"/>
          </p:cNvPicPr>
          <p:nvPr>
            <p:ph idx="1"/>
          </p:nvPr>
        </p:nvPicPr>
        <p:blipFill>
          <a:blip r:embed="rId3"/>
          <a:stretch>
            <a:fillRect/>
          </a:stretch>
        </p:blipFill>
        <p:spPr>
          <a:xfrm>
            <a:off x="7883059" y="4585090"/>
            <a:ext cx="3502643" cy="1331004"/>
          </a:xfrm>
          <a:prstGeom prst="rect">
            <a:avLst/>
          </a:prstGeom>
        </p:spPr>
      </p:pic>
      <p:pic>
        <p:nvPicPr>
          <p:cNvPr id="8" name="Tijdelijke aanduiding voor inhoud 4">
            <a:extLst>
              <a:ext uri="{FF2B5EF4-FFF2-40B4-BE49-F238E27FC236}">
                <a16:creationId xmlns:a16="http://schemas.microsoft.com/office/drawing/2014/main" id="{725AF8D1-EC19-FEBE-2C93-30712575BAB2}"/>
              </a:ext>
            </a:extLst>
          </p:cNvPr>
          <p:cNvPicPr>
            <a:picLocks noChangeAspect="1"/>
          </p:cNvPicPr>
          <p:nvPr/>
        </p:nvPicPr>
        <p:blipFill>
          <a:blip r:embed="rId4"/>
          <a:stretch>
            <a:fillRect/>
          </a:stretch>
        </p:blipFill>
        <p:spPr>
          <a:xfrm>
            <a:off x="7656117" y="994444"/>
            <a:ext cx="3941834" cy="2355246"/>
          </a:xfrm>
          <a:prstGeom prst="rect">
            <a:avLst/>
          </a:prstGeom>
        </p:spPr>
      </p:pic>
      <p:sp>
        <p:nvSpPr>
          <p:cNvPr id="2" name="Ovaal 1">
            <a:extLst>
              <a:ext uri="{FF2B5EF4-FFF2-40B4-BE49-F238E27FC236}">
                <a16:creationId xmlns:a16="http://schemas.microsoft.com/office/drawing/2014/main" id="{FCC3FA5B-6626-A180-F87B-69501B950CC8}"/>
              </a:ext>
            </a:extLst>
          </p:cNvPr>
          <p:cNvSpPr/>
          <p:nvPr/>
        </p:nvSpPr>
        <p:spPr>
          <a:xfrm>
            <a:off x="1156771" y="3800764"/>
            <a:ext cx="1189821" cy="36640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Ovaal 2">
            <a:extLst>
              <a:ext uri="{FF2B5EF4-FFF2-40B4-BE49-F238E27FC236}">
                <a16:creationId xmlns:a16="http://schemas.microsoft.com/office/drawing/2014/main" id="{8F4FA8D1-0AE8-040D-67E3-1A9E1EC5036C}"/>
              </a:ext>
            </a:extLst>
          </p:cNvPr>
          <p:cNvSpPr/>
          <p:nvPr/>
        </p:nvSpPr>
        <p:spPr>
          <a:xfrm>
            <a:off x="9749929" y="941906"/>
            <a:ext cx="1635774" cy="36640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563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968CB6B-531D-BDC7-8D37-6FD737057BED}"/>
              </a:ext>
            </a:extLst>
          </p:cNvPr>
          <p:cNvSpPr>
            <a:spLocks noGrp="1"/>
          </p:cNvSpPr>
          <p:nvPr>
            <p:ph type="ctrTitle"/>
          </p:nvPr>
        </p:nvSpPr>
        <p:spPr>
          <a:xfrm>
            <a:off x="1373156" y="1854777"/>
            <a:ext cx="9282529" cy="1405805"/>
          </a:xfrm>
        </p:spPr>
        <p:txBody>
          <a:bodyPr anchor="t">
            <a:normAutofit/>
          </a:bodyPr>
          <a:lstStyle/>
          <a:p>
            <a:r>
              <a:rPr lang="nl-BE" dirty="0" err="1"/>
              <a:t>Available</a:t>
            </a:r>
            <a:r>
              <a:rPr lang="nl-BE" dirty="0"/>
              <a:t> </a:t>
            </a:r>
            <a:r>
              <a:rPr lang="nl-BE" dirty="0" err="1"/>
              <a:t>evidence</a:t>
            </a:r>
            <a:r>
              <a:rPr lang="nl-BE" dirty="0"/>
              <a:t> in </a:t>
            </a:r>
            <a:r>
              <a:rPr lang="nl-BE" dirty="0" err="1"/>
              <a:t>haematology</a:t>
            </a:r>
            <a:endParaRPr lang="nl-BE" dirty="0"/>
          </a:p>
        </p:txBody>
      </p:sp>
    </p:spTree>
    <p:extLst>
      <p:ext uri="{BB962C8B-B14F-4D97-AF65-F5344CB8AC3E}">
        <p14:creationId xmlns:p14="http://schemas.microsoft.com/office/powerpoint/2010/main" val="385228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12D1201-0BD1-1333-80CE-69A34A04A1C4}"/>
              </a:ext>
            </a:extLst>
          </p:cNvPr>
          <p:cNvSpPr>
            <a:spLocks noGrp="1"/>
          </p:cNvSpPr>
          <p:nvPr>
            <p:ph type="title"/>
          </p:nvPr>
        </p:nvSpPr>
        <p:spPr/>
        <p:txBody>
          <a:bodyPr/>
          <a:lstStyle/>
          <a:p>
            <a:endParaRPr lang="nl-BE" dirty="0"/>
          </a:p>
        </p:txBody>
      </p:sp>
      <p:sp>
        <p:nvSpPr>
          <p:cNvPr id="6" name="Tijdelijke aanduiding voor inhoud 5">
            <a:extLst>
              <a:ext uri="{FF2B5EF4-FFF2-40B4-BE49-F238E27FC236}">
                <a16:creationId xmlns:a16="http://schemas.microsoft.com/office/drawing/2014/main" id="{252BC62F-01C5-9057-5920-E83AEF35AE2F}"/>
              </a:ext>
            </a:extLst>
          </p:cNvPr>
          <p:cNvSpPr>
            <a:spLocks noGrp="1"/>
          </p:cNvSpPr>
          <p:nvPr>
            <p:ph idx="1"/>
          </p:nvPr>
        </p:nvSpPr>
        <p:spPr/>
        <p:txBody>
          <a:bodyPr/>
          <a:lstStyle/>
          <a:p>
            <a:r>
              <a:rPr lang="nl-BE" dirty="0" err="1"/>
              <a:t>What</a:t>
            </a:r>
            <a:r>
              <a:rPr lang="nl-BE" dirty="0"/>
              <a:t> are we </a:t>
            </a:r>
            <a:r>
              <a:rPr lang="nl-BE" dirty="0" err="1"/>
              <a:t>talking</a:t>
            </a:r>
            <a:r>
              <a:rPr lang="nl-BE" dirty="0"/>
              <a:t> </a:t>
            </a:r>
            <a:r>
              <a:rPr lang="nl-BE" dirty="0" err="1"/>
              <a:t>about</a:t>
            </a:r>
            <a:r>
              <a:rPr lang="nl-BE" dirty="0"/>
              <a:t>?</a:t>
            </a:r>
          </a:p>
          <a:p>
            <a:pPr lvl="1"/>
            <a:r>
              <a:rPr lang="nl-BE" dirty="0"/>
              <a:t>Concept of </a:t>
            </a:r>
            <a:r>
              <a:rPr lang="nl-BE" dirty="0" err="1"/>
              <a:t>frailty</a:t>
            </a:r>
            <a:endParaRPr lang="nl-BE" dirty="0"/>
          </a:p>
          <a:p>
            <a:pPr lvl="1"/>
            <a:r>
              <a:rPr lang="nl-BE" dirty="0"/>
              <a:t>Assessment of </a:t>
            </a:r>
            <a:r>
              <a:rPr lang="nl-BE" dirty="0" err="1"/>
              <a:t>frailty</a:t>
            </a:r>
            <a:endParaRPr lang="nl-BE" dirty="0"/>
          </a:p>
          <a:p>
            <a:pPr lvl="1"/>
            <a:r>
              <a:rPr lang="nl-BE" dirty="0"/>
              <a:t>Comprehensive </a:t>
            </a:r>
            <a:r>
              <a:rPr lang="nl-BE" dirty="0" err="1"/>
              <a:t>geriatric</a:t>
            </a:r>
            <a:r>
              <a:rPr lang="nl-BE" dirty="0"/>
              <a:t> assessment (CGA)</a:t>
            </a:r>
          </a:p>
          <a:p>
            <a:r>
              <a:rPr lang="nl-BE" dirty="0" err="1"/>
              <a:t>Available</a:t>
            </a:r>
            <a:r>
              <a:rPr lang="nl-BE" dirty="0"/>
              <a:t> </a:t>
            </a:r>
            <a:r>
              <a:rPr lang="nl-BE" dirty="0" err="1"/>
              <a:t>evidence</a:t>
            </a:r>
            <a:r>
              <a:rPr lang="nl-BE" dirty="0"/>
              <a:t> in </a:t>
            </a:r>
            <a:r>
              <a:rPr lang="nl-BE" dirty="0" err="1"/>
              <a:t>haematology</a:t>
            </a:r>
            <a:endParaRPr lang="nl-BE" dirty="0"/>
          </a:p>
          <a:p>
            <a:r>
              <a:rPr lang="nl-BE" dirty="0" err="1"/>
              <a:t>From</a:t>
            </a:r>
            <a:r>
              <a:rPr lang="nl-BE" dirty="0"/>
              <a:t> </a:t>
            </a:r>
            <a:r>
              <a:rPr lang="nl-BE" dirty="0" err="1"/>
              <a:t>theory</a:t>
            </a:r>
            <a:r>
              <a:rPr lang="nl-BE" dirty="0"/>
              <a:t> </a:t>
            </a:r>
            <a:r>
              <a:rPr lang="nl-BE" dirty="0" err="1"/>
              <a:t>to</a:t>
            </a:r>
            <a:r>
              <a:rPr lang="nl-BE" dirty="0"/>
              <a:t> </a:t>
            </a:r>
            <a:r>
              <a:rPr lang="nl-BE" dirty="0" err="1"/>
              <a:t>practice</a:t>
            </a:r>
            <a:endParaRPr lang="nl-BE" dirty="0"/>
          </a:p>
          <a:p>
            <a:r>
              <a:rPr lang="nl-BE" dirty="0" err="1"/>
              <a:t>Let’s</a:t>
            </a:r>
            <a:r>
              <a:rPr lang="nl-BE" dirty="0"/>
              <a:t> focus on </a:t>
            </a:r>
            <a:r>
              <a:rPr lang="nl-BE" dirty="0" err="1"/>
              <a:t>some</a:t>
            </a:r>
            <a:r>
              <a:rPr lang="nl-BE" dirty="0"/>
              <a:t> details</a:t>
            </a:r>
          </a:p>
          <a:p>
            <a:r>
              <a:rPr lang="nl-BE" dirty="0"/>
              <a:t>Take home </a:t>
            </a:r>
            <a:r>
              <a:rPr lang="nl-BE" dirty="0" err="1"/>
              <a:t>messages</a:t>
            </a:r>
            <a:endParaRPr lang="nl-BE" dirty="0"/>
          </a:p>
          <a:p>
            <a:endParaRPr lang="nl-BE" dirty="0"/>
          </a:p>
        </p:txBody>
      </p:sp>
    </p:spTree>
    <p:extLst>
      <p:ext uri="{BB962C8B-B14F-4D97-AF65-F5344CB8AC3E}">
        <p14:creationId xmlns:p14="http://schemas.microsoft.com/office/powerpoint/2010/main" val="185549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E90C9B8-DE23-1FF5-A95A-CE866EF3CCAC}"/>
              </a:ext>
            </a:extLst>
          </p:cNvPr>
          <p:cNvSpPr>
            <a:spLocks noGrp="1"/>
          </p:cNvSpPr>
          <p:nvPr>
            <p:ph type="title"/>
          </p:nvPr>
        </p:nvSpPr>
        <p:spPr>
          <a:xfrm>
            <a:off x="838200" y="365127"/>
            <a:ext cx="10515600" cy="1325563"/>
          </a:xfrm>
        </p:spPr>
        <p:txBody>
          <a:bodyPr anchor="ctr">
            <a:normAutofit/>
          </a:bodyPr>
          <a:lstStyle/>
          <a:p>
            <a:r>
              <a:rPr lang="nl-BE" dirty="0" err="1"/>
              <a:t>Study</a:t>
            </a:r>
            <a:r>
              <a:rPr lang="nl-BE" dirty="0"/>
              <a:t> </a:t>
            </a:r>
            <a:r>
              <a:rPr lang="nl-BE" dirty="0" err="1"/>
              <a:t>characteristics</a:t>
            </a:r>
            <a:endParaRPr lang="nl-BE" dirty="0"/>
          </a:p>
        </p:txBody>
      </p:sp>
      <p:sp>
        <p:nvSpPr>
          <p:cNvPr id="8" name="Tijdelijke aanduiding voor tekst 7">
            <a:extLst>
              <a:ext uri="{FF2B5EF4-FFF2-40B4-BE49-F238E27FC236}">
                <a16:creationId xmlns:a16="http://schemas.microsoft.com/office/drawing/2014/main" id="{3860D9EF-2FD4-6C9E-1D2A-C7D14A20E3D7}"/>
              </a:ext>
            </a:extLst>
          </p:cNvPr>
          <p:cNvSpPr>
            <a:spLocks noGrp="1"/>
          </p:cNvSpPr>
          <p:nvPr>
            <p:ph sz="half" idx="2"/>
          </p:nvPr>
        </p:nvSpPr>
        <p:spPr>
          <a:xfrm>
            <a:off x="7443440" y="6260990"/>
            <a:ext cx="3046028" cy="331834"/>
          </a:xfrm>
          <a:ln>
            <a:solidFill>
              <a:schemeClr val="bg1"/>
            </a:solidFill>
          </a:ln>
        </p:spPr>
        <p:txBody>
          <a:bodyPr>
            <a:normAutofit/>
          </a:bodyPr>
          <a:lstStyle/>
          <a:p>
            <a:pPr marL="0" indent="0" algn="ctr">
              <a:buNone/>
            </a:pPr>
            <a:r>
              <a:rPr lang="nl-BE" sz="1100" dirty="0" err="1"/>
              <a:t>Haematologica</a:t>
            </a:r>
            <a:r>
              <a:rPr lang="nl-BE" sz="1100" dirty="0"/>
              <a:t> 2020; 105(6): 1484-1493</a:t>
            </a:r>
          </a:p>
        </p:txBody>
      </p:sp>
      <p:graphicFrame>
        <p:nvGraphicFramePr>
          <p:cNvPr id="10" name="Tijdelijke aanduiding voor inhoud 6">
            <a:extLst>
              <a:ext uri="{FF2B5EF4-FFF2-40B4-BE49-F238E27FC236}">
                <a16:creationId xmlns:a16="http://schemas.microsoft.com/office/drawing/2014/main" id="{726F5BB9-B376-D09E-045F-519A447F59F1}"/>
              </a:ext>
            </a:extLst>
          </p:cNvPr>
          <p:cNvGraphicFramePr>
            <a:graphicFrameLocks noGrp="1"/>
          </p:cNvGraphicFramePr>
          <p:nvPr>
            <p:ph sz="half" idx="1"/>
            <p:extLst>
              <p:ext uri="{D42A27DB-BD31-4B8C-83A1-F6EECF244321}">
                <p14:modId xmlns:p14="http://schemas.microsoft.com/office/powerpoint/2010/main" val="3954230006"/>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Afbeelding 2">
            <a:extLst>
              <a:ext uri="{FF2B5EF4-FFF2-40B4-BE49-F238E27FC236}">
                <a16:creationId xmlns:a16="http://schemas.microsoft.com/office/drawing/2014/main" id="{2936397A-A22F-7262-0CAE-BBBA810A4305}"/>
              </a:ext>
            </a:extLst>
          </p:cNvPr>
          <p:cNvPicPr>
            <a:picLocks noChangeAspect="1"/>
          </p:cNvPicPr>
          <p:nvPr/>
        </p:nvPicPr>
        <p:blipFill>
          <a:blip r:embed="rId7"/>
          <a:stretch>
            <a:fillRect/>
          </a:stretch>
        </p:blipFill>
        <p:spPr>
          <a:xfrm>
            <a:off x="6612056" y="2627732"/>
            <a:ext cx="5479359" cy="1212748"/>
          </a:xfrm>
          <a:prstGeom prst="rect">
            <a:avLst/>
          </a:prstGeom>
          <a:ln>
            <a:solidFill>
              <a:schemeClr val="bg2"/>
            </a:solidFill>
          </a:ln>
        </p:spPr>
      </p:pic>
    </p:spTree>
    <p:extLst>
      <p:ext uri="{BB962C8B-B14F-4D97-AF65-F5344CB8AC3E}">
        <p14:creationId xmlns:p14="http://schemas.microsoft.com/office/powerpoint/2010/main" val="368383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EB8EB95-C092-FD0E-9DD3-8179D715C1B4}"/>
              </a:ext>
            </a:extLst>
          </p:cNvPr>
          <p:cNvSpPr>
            <a:spLocks noGrp="1"/>
          </p:cNvSpPr>
          <p:nvPr>
            <p:ph type="title"/>
          </p:nvPr>
        </p:nvSpPr>
        <p:spPr>
          <a:xfrm>
            <a:off x="839788" y="457200"/>
            <a:ext cx="3932237" cy="1600200"/>
          </a:xfrm>
        </p:spPr>
        <p:txBody>
          <a:bodyPr anchor="b">
            <a:normAutofit/>
          </a:bodyPr>
          <a:lstStyle/>
          <a:p>
            <a:r>
              <a:rPr lang="nl-BE" dirty="0"/>
              <a:t>Association </a:t>
            </a:r>
            <a:r>
              <a:rPr lang="nl-BE" dirty="0" err="1"/>
              <a:t>between</a:t>
            </a:r>
            <a:r>
              <a:rPr lang="nl-BE" dirty="0"/>
              <a:t> </a:t>
            </a:r>
            <a:r>
              <a:rPr lang="nl-BE" dirty="0" err="1"/>
              <a:t>geriatric</a:t>
            </a:r>
            <a:r>
              <a:rPr lang="nl-BE" dirty="0"/>
              <a:t> </a:t>
            </a:r>
            <a:r>
              <a:rPr lang="nl-BE" dirty="0" err="1"/>
              <a:t>impairments</a:t>
            </a:r>
            <a:r>
              <a:rPr lang="nl-BE" dirty="0"/>
              <a:t> </a:t>
            </a:r>
            <a:r>
              <a:rPr lang="nl-BE" dirty="0" err="1"/>
              <a:t>and</a:t>
            </a:r>
            <a:r>
              <a:rPr lang="nl-BE" dirty="0"/>
              <a:t> </a:t>
            </a:r>
            <a:r>
              <a:rPr lang="nl-BE" dirty="0" err="1"/>
              <a:t>mortality</a:t>
            </a:r>
            <a:r>
              <a:rPr lang="nl-BE" dirty="0"/>
              <a:t>*</a:t>
            </a:r>
          </a:p>
        </p:txBody>
      </p:sp>
      <p:sp>
        <p:nvSpPr>
          <p:cNvPr id="7" name="Tijdelijke aanduiding voor tekst 6">
            <a:extLst>
              <a:ext uri="{FF2B5EF4-FFF2-40B4-BE49-F238E27FC236}">
                <a16:creationId xmlns:a16="http://schemas.microsoft.com/office/drawing/2014/main" id="{C39504EA-1D46-8B0B-6B62-680F011A7243}"/>
              </a:ext>
            </a:extLst>
          </p:cNvPr>
          <p:cNvSpPr>
            <a:spLocks noGrp="1"/>
          </p:cNvSpPr>
          <p:nvPr>
            <p:ph type="body" sz="half" idx="2"/>
          </p:nvPr>
        </p:nvSpPr>
        <p:spPr>
          <a:xfrm>
            <a:off x="839788" y="2057400"/>
            <a:ext cx="3932237" cy="3822192"/>
          </a:xfrm>
        </p:spPr>
        <p:txBody>
          <a:bodyPr>
            <a:normAutofit/>
          </a:bodyPr>
          <a:lstStyle/>
          <a:p>
            <a:r>
              <a:rPr lang="nl-BE" dirty="0"/>
              <a:t>Scheepers et al. </a:t>
            </a:r>
            <a:r>
              <a:rPr lang="nl-BE" dirty="0" err="1"/>
              <a:t>Haematologica</a:t>
            </a:r>
            <a:r>
              <a:rPr lang="nl-BE" dirty="0"/>
              <a:t> 2020; 105(6): 1484-1493</a:t>
            </a:r>
          </a:p>
          <a:p>
            <a:endParaRPr lang="nl-BE" dirty="0"/>
          </a:p>
        </p:txBody>
      </p:sp>
      <p:graphicFrame>
        <p:nvGraphicFramePr>
          <p:cNvPr id="9" name="Tijdelijke aanduiding voor inhoud 5">
            <a:extLst>
              <a:ext uri="{FF2B5EF4-FFF2-40B4-BE49-F238E27FC236}">
                <a16:creationId xmlns:a16="http://schemas.microsoft.com/office/drawing/2014/main" id="{26DE30D9-AE76-64A6-2BE8-37DBCB6ED6FC}"/>
              </a:ext>
            </a:extLst>
          </p:cNvPr>
          <p:cNvGraphicFramePr>
            <a:graphicFrameLocks noGrp="1"/>
          </p:cNvGraphicFramePr>
          <p:nvPr>
            <p:ph idx="1"/>
            <p:extLst>
              <p:ext uri="{D42A27DB-BD31-4B8C-83A1-F6EECF244321}">
                <p14:modId xmlns:p14="http://schemas.microsoft.com/office/powerpoint/2010/main" val="3489102145"/>
              </p:ext>
            </p:extLst>
          </p:nvPr>
        </p:nvGraphicFramePr>
        <p:xfrm>
          <a:off x="5180012" y="848530"/>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66BE8B8C-3E89-BBBE-B5CA-9647F35914C9}"/>
              </a:ext>
            </a:extLst>
          </p:cNvPr>
          <p:cNvSpPr txBox="1"/>
          <p:nvPr/>
        </p:nvSpPr>
        <p:spPr>
          <a:xfrm>
            <a:off x="5464885" y="5886359"/>
            <a:ext cx="2355925" cy="400110"/>
          </a:xfrm>
          <a:prstGeom prst="rect">
            <a:avLst/>
          </a:prstGeom>
          <a:noFill/>
        </p:spPr>
        <p:txBody>
          <a:bodyPr wrap="square" rtlCol="0">
            <a:spAutoFit/>
          </a:bodyPr>
          <a:lstStyle/>
          <a:p>
            <a:r>
              <a:rPr lang="nl-BE" sz="1000" dirty="0">
                <a:solidFill>
                  <a:schemeClr val="bg1"/>
                </a:solidFill>
              </a:rPr>
              <a:t>° Multivariate analysis</a:t>
            </a:r>
          </a:p>
          <a:p>
            <a:r>
              <a:rPr lang="nl-BE" sz="1000" dirty="0">
                <a:solidFill>
                  <a:schemeClr val="bg1"/>
                </a:solidFill>
              </a:rPr>
              <a:t>* 33 studies</a:t>
            </a:r>
          </a:p>
        </p:txBody>
      </p:sp>
    </p:spTree>
    <p:extLst>
      <p:ext uri="{BB962C8B-B14F-4D97-AF65-F5344CB8AC3E}">
        <p14:creationId xmlns:p14="http://schemas.microsoft.com/office/powerpoint/2010/main" val="4235047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EB8EB95-C092-FD0E-9DD3-8179D715C1B4}"/>
              </a:ext>
            </a:extLst>
          </p:cNvPr>
          <p:cNvSpPr>
            <a:spLocks noGrp="1"/>
          </p:cNvSpPr>
          <p:nvPr>
            <p:ph type="title"/>
          </p:nvPr>
        </p:nvSpPr>
        <p:spPr>
          <a:xfrm>
            <a:off x="839788" y="457200"/>
            <a:ext cx="3932237" cy="1600200"/>
          </a:xfrm>
        </p:spPr>
        <p:txBody>
          <a:bodyPr anchor="b">
            <a:normAutofit/>
          </a:bodyPr>
          <a:lstStyle/>
          <a:p>
            <a:r>
              <a:rPr lang="nl-BE" dirty="0"/>
              <a:t>Association of </a:t>
            </a:r>
            <a:r>
              <a:rPr lang="nl-BE" dirty="0" err="1"/>
              <a:t>geriatric</a:t>
            </a:r>
            <a:r>
              <a:rPr lang="nl-BE" dirty="0"/>
              <a:t> </a:t>
            </a:r>
            <a:r>
              <a:rPr lang="nl-BE" dirty="0" err="1"/>
              <a:t>impairments</a:t>
            </a:r>
            <a:r>
              <a:rPr lang="nl-BE" dirty="0"/>
              <a:t> </a:t>
            </a:r>
            <a:r>
              <a:rPr lang="nl-BE" dirty="0" err="1"/>
              <a:t>with</a:t>
            </a:r>
            <a:r>
              <a:rPr lang="nl-BE" dirty="0"/>
              <a:t> treatment-</a:t>
            </a:r>
            <a:r>
              <a:rPr lang="nl-BE" dirty="0" err="1"/>
              <a:t>related</a:t>
            </a:r>
            <a:r>
              <a:rPr lang="nl-BE" dirty="0"/>
              <a:t> </a:t>
            </a:r>
            <a:r>
              <a:rPr lang="nl-BE" dirty="0" err="1"/>
              <a:t>toxicity</a:t>
            </a:r>
            <a:r>
              <a:rPr lang="nl-BE" dirty="0"/>
              <a:t>*</a:t>
            </a:r>
          </a:p>
        </p:txBody>
      </p:sp>
      <p:sp>
        <p:nvSpPr>
          <p:cNvPr id="7" name="Tijdelijke aanduiding voor tekst 6">
            <a:extLst>
              <a:ext uri="{FF2B5EF4-FFF2-40B4-BE49-F238E27FC236}">
                <a16:creationId xmlns:a16="http://schemas.microsoft.com/office/drawing/2014/main" id="{C39504EA-1D46-8B0B-6B62-680F011A7243}"/>
              </a:ext>
            </a:extLst>
          </p:cNvPr>
          <p:cNvSpPr>
            <a:spLocks noGrp="1"/>
          </p:cNvSpPr>
          <p:nvPr>
            <p:ph type="body" sz="half" idx="2"/>
          </p:nvPr>
        </p:nvSpPr>
        <p:spPr>
          <a:xfrm>
            <a:off x="839788" y="2057400"/>
            <a:ext cx="3932237" cy="3811588"/>
          </a:xfrm>
        </p:spPr>
        <p:txBody>
          <a:bodyPr>
            <a:normAutofit/>
          </a:bodyPr>
          <a:lstStyle/>
          <a:p>
            <a:r>
              <a:rPr lang="nl-BE" dirty="0"/>
              <a:t>Scheepers et al. </a:t>
            </a:r>
            <a:r>
              <a:rPr lang="nl-BE" dirty="0" err="1"/>
              <a:t>Haematologica</a:t>
            </a:r>
            <a:r>
              <a:rPr lang="nl-BE" dirty="0"/>
              <a:t> 2020; 105(6): 1484-1493</a:t>
            </a:r>
          </a:p>
          <a:p>
            <a:endParaRPr lang="nl-BE" dirty="0"/>
          </a:p>
        </p:txBody>
      </p:sp>
      <p:graphicFrame>
        <p:nvGraphicFramePr>
          <p:cNvPr id="9" name="Tijdelijke aanduiding voor inhoud 5">
            <a:extLst>
              <a:ext uri="{FF2B5EF4-FFF2-40B4-BE49-F238E27FC236}">
                <a16:creationId xmlns:a16="http://schemas.microsoft.com/office/drawing/2014/main" id="{26DE30D9-AE76-64A6-2BE8-37DBCB6ED6FC}"/>
              </a:ext>
            </a:extLst>
          </p:cNvPr>
          <p:cNvGraphicFramePr>
            <a:graphicFrameLocks noGrp="1"/>
          </p:cNvGraphicFramePr>
          <p:nvPr>
            <p:ph idx="1"/>
            <p:extLst>
              <p:ext uri="{D42A27DB-BD31-4B8C-83A1-F6EECF244321}">
                <p14:modId xmlns:p14="http://schemas.microsoft.com/office/powerpoint/2010/main" val="355563888"/>
              </p:ext>
            </p:extLst>
          </p:nvPr>
        </p:nvGraphicFramePr>
        <p:xfrm>
          <a:off x="5180012" y="848530"/>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66BE8B8C-3E89-BBBE-B5CA-9647F35914C9}"/>
              </a:ext>
            </a:extLst>
          </p:cNvPr>
          <p:cNvSpPr txBox="1"/>
          <p:nvPr/>
        </p:nvSpPr>
        <p:spPr>
          <a:xfrm>
            <a:off x="5411097" y="4799836"/>
            <a:ext cx="2355925" cy="246221"/>
          </a:xfrm>
          <a:prstGeom prst="rect">
            <a:avLst/>
          </a:prstGeom>
          <a:noFill/>
        </p:spPr>
        <p:txBody>
          <a:bodyPr wrap="square" rtlCol="0">
            <a:spAutoFit/>
          </a:bodyPr>
          <a:lstStyle/>
          <a:p>
            <a:r>
              <a:rPr lang="nl-BE" sz="1000" dirty="0">
                <a:solidFill>
                  <a:schemeClr val="bg1"/>
                </a:solidFill>
              </a:rPr>
              <a:t>* 10 studies</a:t>
            </a:r>
          </a:p>
        </p:txBody>
      </p:sp>
    </p:spTree>
    <p:extLst>
      <p:ext uri="{BB962C8B-B14F-4D97-AF65-F5344CB8AC3E}">
        <p14:creationId xmlns:p14="http://schemas.microsoft.com/office/powerpoint/2010/main" val="848603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EB8EB95-C092-FD0E-9DD3-8179D715C1B4}"/>
              </a:ext>
            </a:extLst>
          </p:cNvPr>
          <p:cNvSpPr>
            <a:spLocks noGrp="1"/>
          </p:cNvSpPr>
          <p:nvPr>
            <p:ph type="title"/>
          </p:nvPr>
        </p:nvSpPr>
        <p:spPr>
          <a:xfrm>
            <a:off x="839788" y="457200"/>
            <a:ext cx="3932237" cy="1600200"/>
          </a:xfrm>
        </p:spPr>
        <p:txBody>
          <a:bodyPr anchor="b">
            <a:normAutofit/>
          </a:bodyPr>
          <a:lstStyle/>
          <a:p>
            <a:r>
              <a:rPr lang="nl-BE" dirty="0"/>
              <a:t>Association of </a:t>
            </a:r>
            <a:r>
              <a:rPr lang="nl-BE" dirty="0" err="1"/>
              <a:t>geriatric</a:t>
            </a:r>
            <a:r>
              <a:rPr lang="nl-BE" dirty="0"/>
              <a:t> </a:t>
            </a:r>
            <a:r>
              <a:rPr lang="nl-BE" dirty="0" err="1"/>
              <a:t>impairments</a:t>
            </a:r>
            <a:r>
              <a:rPr lang="nl-BE" dirty="0"/>
              <a:t> </a:t>
            </a:r>
            <a:r>
              <a:rPr lang="nl-BE" dirty="0" err="1"/>
              <a:t>with</a:t>
            </a:r>
            <a:r>
              <a:rPr lang="nl-BE" dirty="0"/>
              <a:t> treatment </a:t>
            </a:r>
            <a:r>
              <a:rPr lang="nl-BE" dirty="0" err="1"/>
              <a:t>completion</a:t>
            </a:r>
            <a:r>
              <a:rPr lang="nl-BE" dirty="0"/>
              <a:t>*</a:t>
            </a:r>
          </a:p>
        </p:txBody>
      </p:sp>
      <p:sp>
        <p:nvSpPr>
          <p:cNvPr id="7" name="Tijdelijke aanduiding voor tekst 6">
            <a:extLst>
              <a:ext uri="{FF2B5EF4-FFF2-40B4-BE49-F238E27FC236}">
                <a16:creationId xmlns:a16="http://schemas.microsoft.com/office/drawing/2014/main" id="{C39504EA-1D46-8B0B-6B62-680F011A7243}"/>
              </a:ext>
            </a:extLst>
          </p:cNvPr>
          <p:cNvSpPr>
            <a:spLocks noGrp="1"/>
          </p:cNvSpPr>
          <p:nvPr>
            <p:ph type="body" sz="half" idx="2"/>
          </p:nvPr>
        </p:nvSpPr>
        <p:spPr>
          <a:xfrm>
            <a:off x="839788" y="2057400"/>
            <a:ext cx="3932237" cy="3811588"/>
          </a:xfrm>
        </p:spPr>
        <p:txBody>
          <a:bodyPr>
            <a:normAutofit/>
          </a:bodyPr>
          <a:lstStyle/>
          <a:p>
            <a:r>
              <a:rPr lang="nl-BE" dirty="0"/>
              <a:t>Scheepers et al. </a:t>
            </a:r>
            <a:r>
              <a:rPr lang="nl-BE" dirty="0" err="1"/>
              <a:t>Haematologica</a:t>
            </a:r>
            <a:r>
              <a:rPr lang="nl-BE" dirty="0"/>
              <a:t> 2020; 105(6): 1484-1493</a:t>
            </a:r>
          </a:p>
          <a:p>
            <a:endParaRPr lang="nl-BE" dirty="0"/>
          </a:p>
        </p:txBody>
      </p:sp>
      <p:graphicFrame>
        <p:nvGraphicFramePr>
          <p:cNvPr id="9" name="Tijdelijke aanduiding voor inhoud 5">
            <a:extLst>
              <a:ext uri="{FF2B5EF4-FFF2-40B4-BE49-F238E27FC236}">
                <a16:creationId xmlns:a16="http://schemas.microsoft.com/office/drawing/2014/main" id="{26DE30D9-AE76-64A6-2BE8-37DBCB6ED6FC}"/>
              </a:ext>
            </a:extLst>
          </p:cNvPr>
          <p:cNvGraphicFramePr>
            <a:graphicFrameLocks noGrp="1"/>
          </p:cNvGraphicFramePr>
          <p:nvPr>
            <p:ph idx="1"/>
            <p:extLst>
              <p:ext uri="{D42A27DB-BD31-4B8C-83A1-F6EECF244321}">
                <p14:modId xmlns:p14="http://schemas.microsoft.com/office/powerpoint/2010/main" val="1323187646"/>
              </p:ext>
            </p:extLst>
          </p:nvPr>
        </p:nvGraphicFramePr>
        <p:xfrm>
          <a:off x="5180012" y="848530"/>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66BE8B8C-3E89-BBBE-B5CA-9647F35914C9}"/>
              </a:ext>
            </a:extLst>
          </p:cNvPr>
          <p:cNvSpPr txBox="1"/>
          <p:nvPr/>
        </p:nvSpPr>
        <p:spPr>
          <a:xfrm>
            <a:off x="5389582" y="5219384"/>
            <a:ext cx="2355925" cy="246221"/>
          </a:xfrm>
          <a:prstGeom prst="rect">
            <a:avLst/>
          </a:prstGeom>
          <a:noFill/>
        </p:spPr>
        <p:txBody>
          <a:bodyPr wrap="square" rtlCol="0">
            <a:spAutoFit/>
          </a:bodyPr>
          <a:lstStyle/>
          <a:p>
            <a:r>
              <a:rPr lang="nl-BE" sz="1000" dirty="0">
                <a:solidFill>
                  <a:schemeClr val="bg1"/>
                </a:solidFill>
              </a:rPr>
              <a:t>* 5 studies</a:t>
            </a:r>
          </a:p>
        </p:txBody>
      </p:sp>
    </p:spTree>
    <p:extLst>
      <p:ext uri="{BB962C8B-B14F-4D97-AF65-F5344CB8AC3E}">
        <p14:creationId xmlns:p14="http://schemas.microsoft.com/office/powerpoint/2010/main" val="3544635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EB8EB95-C092-FD0E-9DD3-8179D715C1B4}"/>
              </a:ext>
            </a:extLst>
          </p:cNvPr>
          <p:cNvSpPr>
            <a:spLocks noGrp="1"/>
          </p:cNvSpPr>
          <p:nvPr>
            <p:ph type="title"/>
          </p:nvPr>
        </p:nvSpPr>
        <p:spPr>
          <a:xfrm>
            <a:off x="839788" y="457200"/>
            <a:ext cx="3932237" cy="1600200"/>
          </a:xfrm>
        </p:spPr>
        <p:txBody>
          <a:bodyPr anchor="b">
            <a:normAutofit/>
          </a:bodyPr>
          <a:lstStyle/>
          <a:p>
            <a:r>
              <a:rPr lang="nl-BE" dirty="0"/>
              <a:t>Association of </a:t>
            </a:r>
            <a:r>
              <a:rPr lang="nl-BE" dirty="0" err="1"/>
              <a:t>geriatric</a:t>
            </a:r>
            <a:r>
              <a:rPr lang="nl-BE" dirty="0"/>
              <a:t> </a:t>
            </a:r>
            <a:r>
              <a:rPr lang="nl-BE" dirty="0" err="1"/>
              <a:t>impairments</a:t>
            </a:r>
            <a:r>
              <a:rPr lang="nl-BE" dirty="0"/>
              <a:t> </a:t>
            </a:r>
            <a:r>
              <a:rPr lang="nl-BE" dirty="0" err="1"/>
              <a:t>with</a:t>
            </a:r>
            <a:r>
              <a:rPr lang="nl-BE" dirty="0"/>
              <a:t> </a:t>
            </a:r>
            <a:r>
              <a:rPr lang="nl-BE" dirty="0" err="1"/>
              <a:t>healthcare</a:t>
            </a:r>
            <a:r>
              <a:rPr lang="nl-BE" dirty="0"/>
              <a:t> </a:t>
            </a:r>
            <a:r>
              <a:rPr lang="nl-BE" dirty="0" err="1"/>
              <a:t>utilization</a:t>
            </a:r>
            <a:r>
              <a:rPr lang="nl-BE" dirty="0"/>
              <a:t> *</a:t>
            </a:r>
          </a:p>
        </p:txBody>
      </p:sp>
      <p:sp>
        <p:nvSpPr>
          <p:cNvPr id="7" name="Tijdelijke aanduiding voor tekst 6">
            <a:extLst>
              <a:ext uri="{FF2B5EF4-FFF2-40B4-BE49-F238E27FC236}">
                <a16:creationId xmlns:a16="http://schemas.microsoft.com/office/drawing/2014/main" id="{C39504EA-1D46-8B0B-6B62-680F011A7243}"/>
              </a:ext>
            </a:extLst>
          </p:cNvPr>
          <p:cNvSpPr>
            <a:spLocks noGrp="1"/>
          </p:cNvSpPr>
          <p:nvPr>
            <p:ph type="body" sz="half" idx="2"/>
          </p:nvPr>
        </p:nvSpPr>
        <p:spPr>
          <a:xfrm>
            <a:off x="839788" y="2057400"/>
            <a:ext cx="3932237" cy="3811588"/>
          </a:xfrm>
        </p:spPr>
        <p:txBody>
          <a:bodyPr>
            <a:normAutofit/>
          </a:bodyPr>
          <a:lstStyle/>
          <a:p>
            <a:r>
              <a:rPr lang="nl-BE" dirty="0"/>
              <a:t>Scheepers et al. </a:t>
            </a:r>
            <a:r>
              <a:rPr lang="nl-BE" dirty="0" err="1"/>
              <a:t>Haematologica</a:t>
            </a:r>
            <a:r>
              <a:rPr lang="nl-BE" dirty="0"/>
              <a:t> 2020; 105(6): 1484-1493</a:t>
            </a:r>
          </a:p>
          <a:p>
            <a:endParaRPr lang="nl-BE" dirty="0"/>
          </a:p>
        </p:txBody>
      </p:sp>
      <p:graphicFrame>
        <p:nvGraphicFramePr>
          <p:cNvPr id="9" name="Tijdelijke aanduiding voor inhoud 5">
            <a:extLst>
              <a:ext uri="{FF2B5EF4-FFF2-40B4-BE49-F238E27FC236}">
                <a16:creationId xmlns:a16="http://schemas.microsoft.com/office/drawing/2014/main" id="{26DE30D9-AE76-64A6-2BE8-37DBCB6ED6FC}"/>
              </a:ext>
            </a:extLst>
          </p:cNvPr>
          <p:cNvGraphicFramePr>
            <a:graphicFrameLocks noGrp="1"/>
          </p:cNvGraphicFramePr>
          <p:nvPr>
            <p:ph idx="1"/>
            <p:extLst>
              <p:ext uri="{D42A27DB-BD31-4B8C-83A1-F6EECF244321}">
                <p14:modId xmlns:p14="http://schemas.microsoft.com/office/powerpoint/2010/main" val="552238590"/>
              </p:ext>
            </p:extLst>
          </p:nvPr>
        </p:nvGraphicFramePr>
        <p:xfrm>
          <a:off x="5180012" y="848530"/>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66BE8B8C-3E89-BBBE-B5CA-9647F35914C9}"/>
              </a:ext>
            </a:extLst>
          </p:cNvPr>
          <p:cNvSpPr txBox="1"/>
          <p:nvPr/>
        </p:nvSpPr>
        <p:spPr>
          <a:xfrm>
            <a:off x="5411097" y="4799836"/>
            <a:ext cx="2355925" cy="246221"/>
          </a:xfrm>
          <a:prstGeom prst="rect">
            <a:avLst/>
          </a:prstGeom>
          <a:noFill/>
        </p:spPr>
        <p:txBody>
          <a:bodyPr wrap="square" rtlCol="0">
            <a:spAutoFit/>
          </a:bodyPr>
          <a:lstStyle/>
          <a:p>
            <a:r>
              <a:rPr lang="nl-BE" sz="1000" dirty="0">
                <a:solidFill>
                  <a:schemeClr val="bg1"/>
                </a:solidFill>
              </a:rPr>
              <a:t>* 7 studies</a:t>
            </a:r>
          </a:p>
        </p:txBody>
      </p:sp>
    </p:spTree>
    <p:extLst>
      <p:ext uri="{BB962C8B-B14F-4D97-AF65-F5344CB8AC3E}">
        <p14:creationId xmlns:p14="http://schemas.microsoft.com/office/powerpoint/2010/main" val="2868160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2D42980-131E-99D1-646B-5EFD0C63E020}"/>
              </a:ext>
            </a:extLst>
          </p:cNvPr>
          <p:cNvSpPr>
            <a:spLocks noGrp="1"/>
          </p:cNvSpPr>
          <p:nvPr>
            <p:ph type="ctrTitle"/>
          </p:nvPr>
        </p:nvSpPr>
        <p:spPr>
          <a:xfrm>
            <a:off x="1373156" y="1854777"/>
            <a:ext cx="9282529" cy="1405805"/>
          </a:xfrm>
        </p:spPr>
        <p:txBody>
          <a:bodyPr anchor="t">
            <a:normAutofit/>
          </a:bodyPr>
          <a:lstStyle/>
          <a:p>
            <a:r>
              <a:rPr lang="nl-BE" dirty="0" err="1"/>
              <a:t>From</a:t>
            </a:r>
            <a:r>
              <a:rPr lang="nl-BE" dirty="0"/>
              <a:t> </a:t>
            </a:r>
            <a:r>
              <a:rPr lang="nl-BE" dirty="0" err="1"/>
              <a:t>theory</a:t>
            </a:r>
            <a:r>
              <a:rPr lang="nl-BE" dirty="0"/>
              <a:t> </a:t>
            </a:r>
            <a:r>
              <a:rPr lang="nl-BE" dirty="0" err="1"/>
              <a:t>to</a:t>
            </a:r>
            <a:r>
              <a:rPr lang="nl-BE" dirty="0"/>
              <a:t> </a:t>
            </a:r>
            <a:r>
              <a:rPr lang="nl-BE" dirty="0" err="1"/>
              <a:t>practice</a:t>
            </a:r>
            <a:endParaRPr lang="nl-BE" dirty="0"/>
          </a:p>
        </p:txBody>
      </p:sp>
    </p:spTree>
    <p:extLst>
      <p:ext uri="{BB962C8B-B14F-4D97-AF65-F5344CB8AC3E}">
        <p14:creationId xmlns:p14="http://schemas.microsoft.com/office/powerpoint/2010/main" val="801380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6CCEB-454F-4084-9A6C-9FE5E1A0552A}"/>
              </a:ext>
            </a:extLst>
          </p:cNvPr>
          <p:cNvSpPr>
            <a:spLocks noGrp="1"/>
          </p:cNvSpPr>
          <p:nvPr>
            <p:ph type="title"/>
          </p:nvPr>
        </p:nvSpPr>
        <p:spPr>
          <a:xfrm>
            <a:off x="838200" y="365127"/>
            <a:ext cx="10515600" cy="1325563"/>
          </a:xfrm>
        </p:spPr>
        <p:txBody>
          <a:bodyPr anchor="ctr">
            <a:normAutofit/>
          </a:bodyPr>
          <a:lstStyle/>
          <a:p>
            <a:r>
              <a:rPr lang="nl-BE" dirty="0"/>
              <a:t>Impact of CGA on </a:t>
            </a:r>
            <a:r>
              <a:rPr lang="nl-BE" dirty="0" err="1"/>
              <a:t>decision</a:t>
            </a:r>
            <a:r>
              <a:rPr lang="nl-BE" dirty="0"/>
              <a:t>-making</a:t>
            </a:r>
          </a:p>
        </p:txBody>
      </p:sp>
      <p:sp>
        <p:nvSpPr>
          <p:cNvPr id="4" name="Tekstvak 3">
            <a:extLst>
              <a:ext uri="{FF2B5EF4-FFF2-40B4-BE49-F238E27FC236}">
                <a16:creationId xmlns:a16="http://schemas.microsoft.com/office/drawing/2014/main" id="{BD03BFA5-DE9A-A7BD-92C6-78CBEB9B689F}"/>
              </a:ext>
            </a:extLst>
          </p:cNvPr>
          <p:cNvSpPr txBox="1"/>
          <p:nvPr/>
        </p:nvSpPr>
        <p:spPr>
          <a:xfrm>
            <a:off x="6656832" y="6316804"/>
            <a:ext cx="3024549" cy="352137"/>
          </a:xfrm>
          <a:prstGeom prst="rect">
            <a:avLst/>
          </a:prstGeom>
          <a:ln>
            <a:solidFill>
              <a:schemeClr val="bg1"/>
            </a:solidFill>
          </a:ln>
        </p:spPr>
        <p:txBody>
          <a:bodyPr vert="horz" lIns="91440" tIns="45720" rIns="91440" bIns="45720" rtlCol="0">
            <a:normAutofit/>
          </a:bodyPr>
          <a:lstStyle/>
          <a:p>
            <a:pPr defTabSz="685800">
              <a:spcBef>
                <a:spcPts val="750"/>
              </a:spcBef>
              <a:buClr>
                <a:schemeClr val="bg2"/>
              </a:buClr>
            </a:pPr>
            <a:r>
              <a:rPr lang="en-US" sz="1000" kern="1200" dirty="0" err="1">
                <a:solidFill>
                  <a:schemeClr val="bg1"/>
                </a:solidFill>
              </a:rPr>
              <a:t>Garric</a:t>
            </a:r>
            <a:r>
              <a:rPr lang="en-US" sz="1000" kern="1200" dirty="0">
                <a:solidFill>
                  <a:schemeClr val="bg1"/>
                </a:solidFill>
              </a:rPr>
              <a:t> et al. </a:t>
            </a:r>
            <a:r>
              <a:rPr lang="en-US" sz="1000" kern="1200" dirty="0" err="1">
                <a:solidFill>
                  <a:schemeClr val="bg1"/>
                </a:solidFill>
              </a:rPr>
              <a:t>Eur</a:t>
            </a:r>
            <a:r>
              <a:rPr lang="en-US" sz="1000" kern="1200" dirty="0">
                <a:solidFill>
                  <a:schemeClr val="bg1"/>
                </a:solidFill>
              </a:rPr>
              <a:t> J </a:t>
            </a:r>
            <a:r>
              <a:rPr lang="en-US" sz="1000" kern="1200" dirty="0" err="1">
                <a:solidFill>
                  <a:schemeClr val="bg1"/>
                </a:solidFill>
              </a:rPr>
              <a:t>Haematol</a:t>
            </a:r>
            <a:r>
              <a:rPr lang="en-US" sz="1000" kern="1200" dirty="0">
                <a:solidFill>
                  <a:schemeClr val="bg1"/>
                </a:solidFill>
              </a:rPr>
              <a:t>. 2021; 106: 616-626</a:t>
            </a:r>
          </a:p>
        </p:txBody>
      </p:sp>
      <p:graphicFrame>
        <p:nvGraphicFramePr>
          <p:cNvPr id="6" name="Tijdelijke aanduiding voor inhoud 2">
            <a:extLst>
              <a:ext uri="{FF2B5EF4-FFF2-40B4-BE49-F238E27FC236}">
                <a16:creationId xmlns:a16="http://schemas.microsoft.com/office/drawing/2014/main" id="{F0C9C5C4-5FD0-782F-EC5A-2CC73A4A0127}"/>
              </a:ext>
            </a:extLst>
          </p:cNvPr>
          <p:cNvGraphicFramePr>
            <a:graphicFrameLocks noGrp="1"/>
          </p:cNvGraphicFramePr>
          <p:nvPr>
            <p:ph sz="half" idx="1"/>
            <p:extLst>
              <p:ext uri="{D42A27DB-BD31-4B8C-83A1-F6EECF244321}">
                <p14:modId xmlns:p14="http://schemas.microsoft.com/office/powerpoint/2010/main" val="2509928857"/>
              </p:ext>
            </p:extLst>
          </p:nvPr>
        </p:nvGraphicFramePr>
        <p:xfrm>
          <a:off x="1006150" y="681135"/>
          <a:ext cx="10515600" cy="610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hoek 4">
            <a:extLst>
              <a:ext uri="{FF2B5EF4-FFF2-40B4-BE49-F238E27FC236}">
                <a16:creationId xmlns:a16="http://schemas.microsoft.com/office/drawing/2014/main" id="{C9A90AF4-015A-2037-8BCE-C491A821D069}"/>
              </a:ext>
            </a:extLst>
          </p:cNvPr>
          <p:cNvSpPr/>
          <p:nvPr/>
        </p:nvSpPr>
        <p:spPr>
          <a:xfrm>
            <a:off x="0" y="0"/>
            <a:ext cx="2286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66561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2A181810-C9CB-D0BB-DB74-E77B69FCF933}"/>
              </a:ext>
            </a:extLst>
          </p:cNvPr>
          <p:cNvSpPr txBox="1"/>
          <p:nvPr/>
        </p:nvSpPr>
        <p:spPr>
          <a:xfrm>
            <a:off x="1421353" y="3741341"/>
            <a:ext cx="3948056" cy="1477328"/>
          </a:xfrm>
          <a:prstGeom prst="rect">
            <a:avLst/>
          </a:prstGeom>
          <a:noFill/>
          <a:ln>
            <a:solidFill>
              <a:schemeClr val="bg2"/>
            </a:solidFill>
          </a:ln>
        </p:spPr>
        <p:txBody>
          <a:bodyPr wrap="square" rtlCol="0">
            <a:spAutoFit/>
          </a:bodyPr>
          <a:lstStyle/>
          <a:p>
            <a:r>
              <a:rPr lang="nl-BE" dirty="0">
                <a:solidFill>
                  <a:schemeClr val="bg1"/>
                </a:solidFill>
              </a:rPr>
              <a:t>Type I: </a:t>
            </a:r>
            <a:r>
              <a:rPr lang="nl-BE" dirty="0" err="1">
                <a:solidFill>
                  <a:schemeClr val="bg1"/>
                </a:solidFill>
              </a:rPr>
              <a:t>robust</a:t>
            </a:r>
            <a:endParaRPr lang="nl-BE" dirty="0">
              <a:solidFill>
                <a:schemeClr val="bg1"/>
              </a:solidFill>
            </a:endParaRPr>
          </a:p>
          <a:p>
            <a:r>
              <a:rPr lang="nl-BE" dirty="0">
                <a:solidFill>
                  <a:schemeClr val="bg1"/>
                </a:solidFill>
              </a:rPr>
              <a:t>Type II: pre-</a:t>
            </a:r>
            <a:r>
              <a:rPr lang="nl-BE" dirty="0" err="1">
                <a:solidFill>
                  <a:schemeClr val="bg1"/>
                </a:solidFill>
              </a:rPr>
              <a:t>frail</a:t>
            </a:r>
            <a:r>
              <a:rPr lang="nl-BE" dirty="0">
                <a:solidFill>
                  <a:schemeClr val="bg1"/>
                </a:solidFill>
              </a:rPr>
              <a:t>, </a:t>
            </a:r>
            <a:r>
              <a:rPr lang="nl-BE" dirty="0" err="1">
                <a:solidFill>
                  <a:schemeClr val="bg1"/>
                </a:solidFill>
              </a:rPr>
              <a:t>with</a:t>
            </a:r>
            <a:r>
              <a:rPr lang="nl-BE" dirty="0">
                <a:solidFill>
                  <a:schemeClr val="bg1"/>
                </a:solidFill>
              </a:rPr>
              <a:t> </a:t>
            </a:r>
            <a:r>
              <a:rPr lang="nl-BE" dirty="0" err="1">
                <a:solidFill>
                  <a:schemeClr val="bg1"/>
                </a:solidFill>
              </a:rPr>
              <a:t>potentially</a:t>
            </a:r>
            <a:r>
              <a:rPr lang="nl-BE" dirty="0">
                <a:solidFill>
                  <a:schemeClr val="bg1"/>
                </a:solidFill>
              </a:rPr>
              <a:t> </a:t>
            </a:r>
            <a:r>
              <a:rPr lang="nl-BE" dirty="0" err="1">
                <a:solidFill>
                  <a:schemeClr val="bg1"/>
                </a:solidFill>
              </a:rPr>
              <a:t>reversible</a:t>
            </a:r>
            <a:r>
              <a:rPr lang="nl-BE" dirty="0">
                <a:solidFill>
                  <a:schemeClr val="bg1"/>
                </a:solidFill>
              </a:rPr>
              <a:t> deficits</a:t>
            </a:r>
          </a:p>
          <a:p>
            <a:r>
              <a:rPr lang="nl-BE" dirty="0">
                <a:solidFill>
                  <a:schemeClr val="bg1"/>
                </a:solidFill>
              </a:rPr>
              <a:t>Type III: </a:t>
            </a:r>
            <a:r>
              <a:rPr lang="nl-BE" dirty="0" err="1">
                <a:solidFill>
                  <a:schemeClr val="bg1"/>
                </a:solidFill>
              </a:rPr>
              <a:t>frail</a:t>
            </a:r>
            <a:r>
              <a:rPr lang="nl-BE" dirty="0">
                <a:solidFill>
                  <a:schemeClr val="bg1"/>
                </a:solidFill>
              </a:rPr>
              <a:t>, </a:t>
            </a:r>
            <a:r>
              <a:rPr lang="nl-BE" dirty="0" err="1">
                <a:solidFill>
                  <a:schemeClr val="bg1"/>
                </a:solidFill>
              </a:rPr>
              <a:t>with</a:t>
            </a:r>
            <a:r>
              <a:rPr lang="nl-BE" dirty="0">
                <a:solidFill>
                  <a:schemeClr val="bg1"/>
                </a:solidFill>
              </a:rPr>
              <a:t> </a:t>
            </a:r>
            <a:r>
              <a:rPr lang="nl-BE" dirty="0" err="1">
                <a:solidFill>
                  <a:schemeClr val="bg1"/>
                </a:solidFill>
              </a:rPr>
              <a:t>irreversible</a:t>
            </a:r>
            <a:r>
              <a:rPr lang="nl-BE" dirty="0">
                <a:solidFill>
                  <a:schemeClr val="bg1"/>
                </a:solidFill>
              </a:rPr>
              <a:t> </a:t>
            </a:r>
            <a:r>
              <a:rPr lang="nl-BE" dirty="0" err="1">
                <a:solidFill>
                  <a:schemeClr val="bg1"/>
                </a:solidFill>
              </a:rPr>
              <a:t>defits</a:t>
            </a:r>
            <a:endParaRPr lang="nl-BE" dirty="0">
              <a:solidFill>
                <a:schemeClr val="bg1"/>
              </a:solidFill>
            </a:endParaRPr>
          </a:p>
          <a:p>
            <a:r>
              <a:rPr lang="nl-BE" dirty="0">
                <a:solidFill>
                  <a:schemeClr val="bg1"/>
                </a:solidFill>
              </a:rPr>
              <a:t>Type IV: </a:t>
            </a:r>
            <a:r>
              <a:rPr lang="nl-BE" dirty="0" err="1">
                <a:solidFill>
                  <a:schemeClr val="bg1"/>
                </a:solidFill>
              </a:rPr>
              <a:t>requiring</a:t>
            </a:r>
            <a:r>
              <a:rPr lang="nl-BE" dirty="0">
                <a:solidFill>
                  <a:schemeClr val="bg1"/>
                </a:solidFill>
              </a:rPr>
              <a:t> </a:t>
            </a:r>
            <a:r>
              <a:rPr lang="nl-BE" dirty="0" err="1">
                <a:solidFill>
                  <a:schemeClr val="bg1"/>
                </a:solidFill>
              </a:rPr>
              <a:t>palliative</a:t>
            </a:r>
            <a:r>
              <a:rPr lang="nl-BE" dirty="0">
                <a:solidFill>
                  <a:schemeClr val="bg1"/>
                </a:solidFill>
              </a:rPr>
              <a:t> care </a:t>
            </a:r>
          </a:p>
        </p:txBody>
      </p:sp>
      <p:sp>
        <p:nvSpPr>
          <p:cNvPr id="9" name="Tekstvak 8">
            <a:extLst>
              <a:ext uri="{FF2B5EF4-FFF2-40B4-BE49-F238E27FC236}">
                <a16:creationId xmlns:a16="http://schemas.microsoft.com/office/drawing/2014/main" id="{13F5E202-38F3-7BC5-E6B8-08D202625ACD}"/>
              </a:ext>
            </a:extLst>
          </p:cNvPr>
          <p:cNvSpPr txBox="1"/>
          <p:nvPr/>
        </p:nvSpPr>
        <p:spPr>
          <a:xfrm>
            <a:off x="948017" y="1732560"/>
            <a:ext cx="4894729" cy="1200329"/>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nl-BE" dirty="0">
                <a:solidFill>
                  <a:schemeClr val="bg1"/>
                </a:solidFill>
              </a:rPr>
              <a:t>CGA </a:t>
            </a:r>
            <a:r>
              <a:rPr lang="nl-BE" dirty="0" err="1">
                <a:solidFill>
                  <a:schemeClr val="bg1"/>
                </a:solidFill>
              </a:rPr>
              <a:t>performed</a:t>
            </a:r>
            <a:r>
              <a:rPr lang="nl-BE" dirty="0">
                <a:solidFill>
                  <a:schemeClr val="bg1"/>
                </a:solidFill>
              </a:rPr>
              <a:t> </a:t>
            </a:r>
            <a:r>
              <a:rPr lang="nl-BE" dirty="0" err="1">
                <a:solidFill>
                  <a:schemeClr val="bg1"/>
                </a:solidFill>
              </a:rPr>
              <a:t>by</a:t>
            </a:r>
            <a:r>
              <a:rPr lang="nl-BE" dirty="0">
                <a:solidFill>
                  <a:schemeClr val="bg1"/>
                </a:solidFill>
              </a:rPr>
              <a:t> a </a:t>
            </a:r>
            <a:r>
              <a:rPr lang="nl-BE" dirty="0" err="1">
                <a:solidFill>
                  <a:schemeClr val="bg1"/>
                </a:solidFill>
              </a:rPr>
              <a:t>geriatrician</a:t>
            </a:r>
            <a:r>
              <a:rPr lang="nl-BE" dirty="0">
                <a:solidFill>
                  <a:schemeClr val="bg1"/>
                </a:solidFill>
              </a:rPr>
              <a:t> 1-2 weeks </a:t>
            </a:r>
            <a:r>
              <a:rPr lang="nl-BE" dirty="0" err="1">
                <a:solidFill>
                  <a:schemeClr val="bg1"/>
                </a:solidFill>
              </a:rPr>
              <a:t>before</a:t>
            </a:r>
            <a:r>
              <a:rPr lang="nl-BE" dirty="0">
                <a:solidFill>
                  <a:schemeClr val="bg1"/>
                </a:solidFill>
              </a:rPr>
              <a:t> start of treatment</a:t>
            </a:r>
          </a:p>
          <a:p>
            <a:pPr marL="285750" indent="-285750">
              <a:buFont typeface="Arial" panose="020B0604020202020204" pitchFamily="34" charset="0"/>
              <a:buChar char="•"/>
            </a:pPr>
            <a:r>
              <a:rPr lang="nl-BE" dirty="0" err="1">
                <a:solidFill>
                  <a:schemeClr val="bg1"/>
                </a:solidFill>
              </a:rPr>
              <a:t>Implementation</a:t>
            </a:r>
            <a:r>
              <a:rPr lang="nl-BE" dirty="0">
                <a:solidFill>
                  <a:schemeClr val="bg1"/>
                </a:solidFill>
              </a:rPr>
              <a:t> of </a:t>
            </a:r>
            <a:r>
              <a:rPr lang="nl-BE" dirty="0" err="1">
                <a:solidFill>
                  <a:schemeClr val="bg1"/>
                </a:solidFill>
              </a:rPr>
              <a:t>interventions</a:t>
            </a:r>
            <a:endParaRPr lang="nl-BE" dirty="0">
              <a:solidFill>
                <a:schemeClr val="bg1"/>
              </a:solidFill>
            </a:endParaRPr>
          </a:p>
          <a:p>
            <a:pPr marL="285750" indent="-285750">
              <a:buFont typeface="Arial" panose="020B0604020202020204" pitchFamily="34" charset="0"/>
              <a:buChar char="•"/>
            </a:pPr>
            <a:r>
              <a:rPr lang="nl-BE" dirty="0">
                <a:solidFill>
                  <a:schemeClr val="bg1"/>
                </a:solidFill>
              </a:rPr>
              <a:t>Follow-up </a:t>
            </a:r>
            <a:r>
              <a:rPr lang="nl-BE" dirty="0" err="1">
                <a:solidFill>
                  <a:schemeClr val="bg1"/>
                </a:solidFill>
              </a:rPr>
              <a:t>every</a:t>
            </a:r>
            <a:r>
              <a:rPr lang="nl-BE" dirty="0">
                <a:solidFill>
                  <a:schemeClr val="bg1"/>
                </a:solidFill>
              </a:rPr>
              <a:t> 3 </a:t>
            </a:r>
            <a:r>
              <a:rPr lang="nl-BE" dirty="0" err="1">
                <a:solidFill>
                  <a:schemeClr val="bg1"/>
                </a:solidFill>
              </a:rPr>
              <a:t>months</a:t>
            </a:r>
            <a:endParaRPr lang="nl-BE" dirty="0"/>
          </a:p>
        </p:txBody>
      </p:sp>
      <p:pic>
        <p:nvPicPr>
          <p:cNvPr id="6" name="Afbeelding 5">
            <a:extLst>
              <a:ext uri="{FF2B5EF4-FFF2-40B4-BE49-F238E27FC236}">
                <a16:creationId xmlns:a16="http://schemas.microsoft.com/office/drawing/2014/main" id="{900BE1F3-04CC-E907-1FAD-869076D2E184}"/>
              </a:ext>
            </a:extLst>
          </p:cNvPr>
          <p:cNvPicPr>
            <a:picLocks noChangeAspect="1"/>
          </p:cNvPicPr>
          <p:nvPr/>
        </p:nvPicPr>
        <p:blipFill>
          <a:blip r:embed="rId3"/>
          <a:stretch>
            <a:fillRect/>
          </a:stretch>
        </p:blipFill>
        <p:spPr>
          <a:xfrm>
            <a:off x="6562164" y="215343"/>
            <a:ext cx="5552963" cy="928050"/>
          </a:xfrm>
          <a:prstGeom prst="rect">
            <a:avLst/>
          </a:prstGeom>
          <a:ln w="28575">
            <a:solidFill>
              <a:srgbClr val="C00000"/>
            </a:solidFill>
          </a:ln>
        </p:spPr>
      </p:pic>
      <p:sp>
        <p:nvSpPr>
          <p:cNvPr id="2" name="Rechthoek 1">
            <a:extLst>
              <a:ext uri="{FF2B5EF4-FFF2-40B4-BE49-F238E27FC236}">
                <a16:creationId xmlns:a16="http://schemas.microsoft.com/office/drawing/2014/main" id="{8FD7F34E-3ECA-04FC-F60B-4536C013BEB7}"/>
              </a:ext>
            </a:extLst>
          </p:cNvPr>
          <p:cNvSpPr/>
          <p:nvPr/>
        </p:nvSpPr>
        <p:spPr>
          <a:xfrm>
            <a:off x="0" y="0"/>
            <a:ext cx="228600" cy="6858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0C9F7AEE-D773-AEEA-44FB-6B37A22B86AB}"/>
              </a:ext>
            </a:extLst>
          </p:cNvPr>
          <p:cNvPicPr>
            <a:picLocks noChangeAspect="1"/>
          </p:cNvPicPr>
          <p:nvPr/>
        </p:nvPicPr>
        <p:blipFill>
          <a:blip r:embed="rId4"/>
          <a:stretch>
            <a:fillRect/>
          </a:stretch>
        </p:blipFill>
        <p:spPr>
          <a:xfrm>
            <a:off x="6822593" y="2160435"/>
            <a:ext cx="4486275" cy="2847975"/>
          </a:xfrm>
          <a:prstGeom prst="rect">
            <a:avLst/>
          </a:prstGeom>
        </p:spPr>
      </p:pic>
    </p:spTree>
    <p:extLst>
      <p:ext uri="{BB962C8B-B14F-4D97-AF65-F5344CB8AC3E}">
        <p14:creationId xmlns:p14="http://schemas.microsoft.com/office/powerpoint/2010/main" val="165602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00BE1F3-04CC-E907-1FAD-869076D2E184}"/>
              </a:ext>
            </a:extLst>
          </p:cNvPr>
          <p:cNvPicPr>
            <a:picLocks noChangeAspect="1"/>
          </p:cNvPicPr>
          <p:nvPr/>
        </p:nvPicPr>
        <p:blipFill>
          <a:blip r:embed="rId3"/>
          <a:stretch>
            <a:fillRect/>
          </a:stretch>
        </p:blipFill>
        <p:spPr>
          <a:xfrm>
            <a:off x="6562164" y="215343"/>
            <a:ext cx="5552963" cy="928050"/>
          </a:xfrm>
          <a:prstGeom prst="rect">
            <a:avLst/>
          </a:prstGeom>
          <a:ln w="28575">
            <a:solidFill>
              <a:srgbClr val="C00000"/>
            </a:solidFill>
          </a:ln>
        </p:spPr>
      </p:pic>
      <p:sp>
        <p:nvSpPr>
          <p:cNvPr id="2" name="Rechthoek 1">
            <a:extLst>
              <a:ext uri="{FF2B5EF4-FFF2-40B4-BE49-F238E27FC236}">
                <a16:creationId xmlns:a16="http://schemas.microsoft.com/office/drawing/2014/main" id="{3EF9EB59-F8CB-9CC1-8FD5-939F56573A37}"/>
              </a:ext>
            </a:extLst>
          </p:cNvPr>
          <p:cNvSpPr/>
          <p:nvPr/>
        </p:nvSpPr>
        <p:spPr>
          <a:xfrm>
            <a:off x="0" y="0"/>
            <a:ext cx="228600" cy="6858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7470077B-9020-5540-B5A8-9DBA7AD14439}"/>
              </a:ext>
            </a:extLst>
          </p:cNvPr>
          <p:cNvPicPr>
            <a:picLocks noChangeAspect="1"/>
          </p:cNvPicPr>
          <p:nvPr/>
        </p:nvPicPr>
        <p:blipFill>
          <a:blip r:embed="rId4"/>
          <a:stretch>
            <a:fillRect/>
          </a:stretch>
        </p:blipFill>
        <p:spPr>
          <a:xfrm>
            <a:off x="3151762" y="1598557"/>
            <a:ext cx="5035785" cy="3179759"/>
          </a:xfrm>
          <a:prstGeom prst="rect">
            <a:avLst/>
          </a:prstGeom>
        </p:spPr>
      </p:pic>
      <p:sp>
        <p:nvSpPr>
          <p:cNvPr id="7" name="Tekstvak 6">
            <a:extLst>
              <a:ext uri="{FF2B5EF4-FFF2-40B4-BE49-F238E27FC236}">
                <a16:creationId xmlns:a16="http://schemas.microsoft.com/office/drawing/2014/main" id="{18CFB5AB-6F33-3260-2935-704CC43D8961}"/>
              </a:ext>
            </a:extLst>
          </p:cNvPr>
          <p:cNvSpPr txBox="1"/>
          <p:nvPr/>
        </p:nvSpPr>
        <p:spPr>
          <a:xfrm>
            <a:off x="1848729" y="5233480"/>
            <a:ext cx="7489916" cy="1200329"/>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nl-BE" dirty="0">
                <a:solidFill>
                  <a:schemeClr val="bg1"/>
                </a:solidFill>
              </a:rPr>
              <a:t>Treatment </a:t>
            </a:r>
            <a:r>
              <a:rPr lang="nl-BE" dirty="0" err="1">
                <a:solidFill>
                  <a:schemeClr val="bg1"/>
                </a:solidFill>
              </a:rPr>
              <a:t>based</a:t>
            </a:r>
            <a:r>
              <a:rPr lang="nl-BE" dirty="0">
                <a:solidFill>
                  <a:schemeClr val="bg1"/>
                </a:solidFill>
              </a:rPr>
              <a:t> on CGA, </a:t>
            </a:r>
            <a:r>
              <a:rPr lang="nl-BE" dirty="0" err="1">
                <a:solidFill>
                  <a:schemeClr val="bg1"/>
                </a:solidFill>
              </a:rPr>
              <a:t>patients</a:t>
            </a:r>
            <a:r>
              <a:rPr lang="nl-BE" dirty="0">
                <a:solidFill>
                  <a:schemeClr val="bg1"/>
                </a:solidFill>
              </a:rPr>
              <a:t>’ </a:t>
            </a:r>
            <a:r>
              <a:rPr lang="nl-BE" dirty="0" err="1">
                <a:solidFill>
                  <a:schemeClr val="bg1"/>
                </a:solidFill>
              </a:rPr>
              <a:t>values</a:t>
            </a:r>
            <a:r>
              <a:rPr lang="nl-BE" dirty="0">
                <a:solidFill>
                  <a:schemeClr val="bg1"/>
                </a:solidFill>
              </a:rPr>
              <a:t> </a:t>
            </a:r>
            <a:r>
              <a:rPr lang="nl-BE" dirty="0" err="1">
                <a:solidFill>
                  <a:schemeClr val="bg1"/>
                </a:solidFill>
              </a:rPr>
              <a:t>and</a:t>
            </a:r>
            <a:r>
              <a:rPr lang="nl-BE" dirty="0">
                <a:solidFill>
                  <a:schemeClr val="bg1"/>
                </a:solidFill>
              </a:rPr>
              <a:t> </a:t>
            </a:r>
            <a:r>
              <a:rPr lang="nl-BE" dirty="0" err="1">
                <a:solidFill>
                  <a:schemeClr val="bg1"/>
                </a:solidFill>
              </a:rPr>
              <a:t>preferences</a:t>
            </a:r>
            <a:r>
              <a:rPr lang="nl-BE" dirty="0">
                <a:solidFill>
                  <a:schemeClr val="bg1"/>
                </a:solidFill>
              </a:rPr>
              <a:t> </a:t>
            </a:r>
            <a:r>
              <a:rPr lang="nl-BE" dirty="0" err="1">
                <a:solidFill>
                  <a:schemeClr val="bg1"/>
                </a:solidFill>
              </a:rPr>
              <a:t>by</a:t>
            </a:r>
            <a:r>
              <a:rPr lang="nl-BE" dirty="0">
                <a:solidFill>
                  <a:schemeClr val="bg1"/>
                </a:solidFill>
              </a:rPr>
              <a:t> a </a:t>
            </a:r>
            <a:r>
              <a:rPr lang="nl-BE" dirty="0" err="1">
                <a:solidFill>
                  <a:schemeClr val="bg1"/>
                </a:solidFill>
              </a:rPr>
              <a:t>multidisciplinary</a:t>
            </a:r>
            <a:r>
              <a:rPr lang="nl-BE" dirty="0">
                <a:solidFill>
                  <a:schemeClr val="bg1"/>
                </a:solidFill>
              </a:rPr>
              <a:t> board</a:t>
            </a:r>
          </a:p>
          <a:p>
            <a:pPr marL="285750" indent="-285750">
              <a:buFont typeface="Arial" panose="020B0604020202020204" pitchFamily="34" charset="0"/>
              <a:buChar char="•"/>
            </a:pPr>
            <a:r>
              <a:rPr lang="nl-BE" dirty="0">
                <a:solidFill>
                  <a:srgbClr val="C00000"/>
                </a:solidFill>
              </a:rPr>
              <a:t>More frequent </a:t>
            </a:r>
            <a:r>
              <a:rPr lang="nl-BE" dirty="0" err="1">
                <a:solidFill>
                  <a:srgbClr val="C00000"/>
                </a:solidFill>
              </a:rPr>
              <a:t>adapted</a:t>
            </a:r>
            <a:r>
              <a:rPr lang="nl-BE" dirty="0">
                <a:solidFill>
                  <a:srgbClr val="C00000"/>
                </a:solidFill>
              </a:rPr>
              <a:t> </a:t>
            </a:r>
            <a:r>
              <a:rPr lang="nl-BE" dirty="0" err="1">
                <a:solidFill>
                  <a:srgbClr val="C00000"/>
                </a:solidFill>
              </a:rPr>
              <a:t>regimens</a:t>
            </a:r>
            <a:r>
              <a:rPr lang="nl-BE" dirty="0">
                <a:solidFill>
                  <a:srgbClr val="C00000"/>
                </a:solidFill>
              </a:rPr>
              <a:t> in type II </a:t>
            </a:r>
            <a:r>
              <a:rPr lang="nl-BE" dirty="0" err="1">
                <a:solidFill>
                  <a:srgbClr val="C00000"/>
                </a:solidFill>
              </a:rPr>
              <a:t>and</a:t>
            </a:r>
            <a:r>
              <a:rPr lang="nl-BE" dirty="0">
                <a:solidFill>
                  <a:srgbClr val="C00000"/>
                </a:solidFill>
              </a:rPr>
              <a:t> III-IV</a:t>
            </a:r>
          </a:p>
          <a:p>
            <a:pPr marL="285750" indent="-285750">
              <a:buFont typeface="Arial" panose="020B0604020202020204" pitchFamily="34" charset="0"/>
              <a:buChar char="•"/>
            </a:pPr>
            <a:r>
              <a:rPr lang="nl-BE" dirty="0" err="1">
                <a:solidFill>
                  <a:srgbClr val="C00000"/>
                </a:solidFill>
              </a:rPr>
              <a:t>Similar</a:t>
            </a:r>
            <a:r>
              <a:rPr lang="nl-BE" dirty="0">
                <a:solidFill>
                  <a:srgbClr val="C00000"/>
                </a:solidFill>
              </a:rPr>
              <a:t> </a:t>
            </a:r>
            <a:r>
              <a:rPr lang="nl-BE" dirty="0" err="1">
                <a:solidFill>
                  <a:srgbClr val="C00000"/>
                </a:solidFill>
              </a:rPr>
              <a:t>rates</a:t>
            </a:r>
            <a:r>
              <a:rPr lang="nl-BE" dirty="0">
                <a:solidFill>
                  <a:srgbClr val="C00000"/>
                </a:solidFill>
              </a:rPr>
              <a:t> of severe </a:t>
            </a:r>
            <a:r>
              <a:rPr lang="nl-BE" dirty="0" err="1">
                <a:solidFill>
                  <a:srgbClr val="C00000"/>
                </a:solidFill>
              </a:rPr>
              <a:t>toxicity</a:t>
            </a:r>
            <a:r>
              <a:rPr lang="nl-BE" dirty="0">
                <a:solidFill>
                  <a:srgbClr val="C00000"/>
                </a:solidFill>
              </a:rPr>
              <a:t> </a:t>
            </a:r>
            <a:r>
              <a:rPr lang="nl-BE" dirty="0" err="1">
                <a:solidFill>
                  <a:srgbClr val="C00000"/>
                </a:solidFill>
              </a:rPr>
              <a:t>and</a:t>
            </a:r>
            <a:r>
              <a:rPr lang="nl-BE" dirty="0">
                <a:solidFill>
                  <a:srgbClr val="C00000"/>
                </a:solidFill>
              </a:rPr>
              <a:t> </a:t>
            </a:r>
            <a:r>
              <a:rPr lang="nl-BE" dirty="0" err="1">
                <a:solidFill>
                  <a:srgbClr val="C00000"/>
                </a:solidFill>
              </a:rPr>
              <a:t>discontinuation</a:t>
            </a:r>
            <a:endParaRPr lang="nl-BE" dirty="0">
              <a:solidFill>
                <a:srgbClr val="C00000"/>
              </a:solidFill>
            </a:endParaRPr>
          </a:p>
        </p:txBody>
      </p:sp>
      <p:sp>
        <p:nvSpPr>
          <p:cNvPr id="8" name="Rechthoek: afgeronde hoeken 7">
            <a:extLst>
              <a:ext uri="{FF2B5EF4-FFF2-40B4-BE49-F238E27FC236}">
                <a16:creationId xmlns:a16="http://schemas.microsoft.com/office/drawing/2014/main" id="{6F227215-9083-06A7-43E0-3BA2B9A429C2}"/>
              </a:ext>
            </a:extLst>
          </p:cNvPr>
          <p:cNvSpPr/>
          <p:nvPr/>
        </p:nvSpPr>
        <p:spPr>
          <a:xfrm>
            <a:off x="3151762" y="2383276"/>
            <a:ext cx="3375498" cy="138132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90212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1422500-1FAC-F009-61A8-1047FC16493A}"/>
              </a:ext>
            </a:extLst>
          </p:cNvPr>
          <p:cNvSpPr>
            <a:spLocks noGrp="1"/>
          </p:cNvSpPr>
          <p:nvPr>
            <p:ph type="body" idx="1"/>
          </p:nvPr>
        </p:nvSpPr>
        <p:spPr>
          <a:xfrm>
            <a:off x="839789" y="2211355"/>
            <a:ext cx="2183329" cy="293720"/>
          </a:xfrm>
          <a:ln>
            <a:solidFill>
              <a:schemeClr val="bg1"/>
            </a:solidFill>
          </a:ln>
        </p:spPr>
        <p:txBody>
          <a:bodyPr anchor="b">
            <a:normAutofit/>
          </a:bodyPr>
          <a:lstStyle/>
          <a:p>
            <a:r>
              <a:rPr lang="nl-BE" sz="900" b="0" dirty="0" err="1"/>
              <a:t>Merli</a:t>
            </a:r>
            <a:r>
              <a:rPr lang="nl-BE" sz="900" b="0" dirty="0"/>
              <a:t> et al. JCO 2021; 39: 1214-1222</a:t>
            </a:r>
          </a:p>
        </p:txBody>
      </p:sp>
      <p:pic>
        <p:nvPicPr>
          <p:cNvPr id="5" name="Afbeelding 4">
            <a:extLst>
              <a:ext uri="{FF2B5EF4-FFF2-40B4-BE49-F238E27FC236}">
                <a16:creationId xmlns:a16="http://schemas.microsoft.com/office/drawing/2014/main" id="{B94173AB-8381-AF9C-FB8E-8B5B8BD5D93B}"/>
              </a:ext>
            </a:extLst>
          </p:cNvPr>
          <p:cNvPicPr>
            <a:picLocks noChangeAspect="1"/>
          </p:cNvPicPr>
          <p:nvPr/>
        </p:nvPicPr>
        <p:blipFill>
          <a:blip r:embed="rId2"/>
          <a:stretch>
            <a:fillRect/>
          </a:stretch>
        </p:blipFill>
        <p:spPr>
          <a:xfrm>
            <a:off x="675197" y="3714650"/>
            <a:ext cx="5157787" cy="1276552"/>
          </a:xfrm>
          <a:prstGeom prst="rect">
            <a:avLst/>
          </a:prstGeom>
          <a:noFill/>
        </p:spPr>
      </p:pic>
      <p:sp>
        <p:nvSpPr>
          <p:cNvPr id="7" name="Tijdelijke aanduiding voor inhoud 6">
            <a:extLst>
              <a:ext uri="{FF2B5EF4-FFF2-40B4-BE49-F238E27FC236}">
                <a16:creationId xmlns:a16="http://schemas.microsoft.com/office/drawing/2014/main" id="{BD7B082D-45C2-0565-09BA-E2F0D72F956F}"/>
              </a:ext>
            </a:extLst>
          </p:cNvPr>
          <p:cNvSpPr>
            <a:spLocks noGrp="1"/>
          </p:cNvSpPr>
          <p:nvPr>
            <p:ph sz="quarter" idx="4"/>
          </p:nvPr>
        </p:nvSpPr>
        <p:spPr>
          <a:xfrm>
            <a:off x="6194426" y="1586706"/>
            <a:ext cx="5183188" cy="3684588"/>
          </a:xfrm>
        </p:spPr>
        <p:txBody>
          <a:bodyPr>
            <a:normAutofit/>
          </a:bodyPr>
          <a:lstStyle/>
          <a:p>
            <a:r>
              <a:rPr lang="en-GB" sz="1800" dirty="0"/>
              <a:t>To validate a simplified GA (</a:t>
            </a:r>
            <a:r>
              <a:rPr lang="en-GB" sz="1800" dirty="0" err="1"/>
              <a:t>sGA</a:t>
            </a:r>
            <a:r>
              <a:rPr lang="en-GB" sz="1800" dirty="0"/>
              <a:t>) as an independent prognostic factor for OS</a:t>
            </a:r>
          </a:p>
          <a:p>
            <a:pPr marL="0" indent="0">
              <a:buNone/>
            </a:pPr>
            <a:endParaRPr lang="en-GB" sz="1800" dirty="0"/>
          </a:p>
          <a:p>
            <a:r>
              <a:rPr lang="en-GB" sz="1800" dirty="0"/>
              <a:t>To develop and validate the Elderly Prognostic Index (EPI)</a:t>
            </a:r>
          </a:p>
          <a:p>
            <a:endParaRPr lang="en-GB" sz="1800" dirty="0"/>
          </a:p>
          <a:p>
            <a:r>
              <a:rPr lang="en-GB" sz="1800" dirty="0"/>
              <a:t>Prospective, multicentric, observational study</a:t>
            </a:r>
          </a:p>
          <a:p>
            <a:pPr marL="0" indent="0">
              <a:buNone/>
            </a:pPr>
            <a:endParaRPr lang="en-GB" sz="1800" dirty="0"/>
          </a:p>
          <a:p>
            <a:r>
              <a:rPr lang="en-GB" sz="1800" dirty="0"/>
              <a:t>1207 patients, median age 76 years</a:t>
            </a:r>
            <a:endParaRPr lang="nl-BE" sz="1800" dirty="0"/>
          </a:p>
        </p:txBody>
      </p:sp>
      <p:sp>
        <p:nvSpPr>
          <p:cNvPr id="2" name="Rechthoek 1">
            <a:extLst>
              <a:ext uri="{FF2B5EF4-FFF2-40B4-BE49-F238E27FC236}">
                <a16:creationId xmlns:a16="http://schemas.microsoft.com/office/drawing/2014/main" id="{7F219116-EB8E-19A1-D86B-FFDAB76091E1}"/>
              </a:ext>
            </a:extLst>
          </p:cNvPr>
          <p:cNvSpPr/>
          <p:nvPr/>
        </p:nvSpPr>
        <p:spPr>
          <a:xfrm>
            <a:off x="0" y="0"/>
            <a:ext cx="2286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5885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19329-131F-E0DC-9B9A-1258225EACA3}"/>
              </a:ext>
            </a:extLst>
          </p:cNvPr>
          <p:cNvSpPr>
            <a:spLocks noGrp="1"/>
          </p:cNvSpPr>
          <p:nvPr>
            <p:ph type="ctrTitle"/>
          </p:nvPr>
        </p:nvSpPr>
        <p:spPr>
          <a:xfrm>
            <a:off x="1373156" y="1854777"/>
            <a:ext cx="9282529" cy="1405805"/>
          </a:xfrm>
        </p:spPr>
        <p:txBody>
          <a:bodyPr anchor="t">
            <a:normAutofit/>
          </a:bodyPr>
          <a:lstStyle/>
          <a:p>
            <a:r>
              <a:rPr lang="nl-BE" dirty="0"/>
              <a:t>Concept of </a:t>
            </a:r>
            <a:r>
              <a:rPr lang="nl-BE" dirty="0" err="1"/>
              <a:t>frailty</a:t>
            </a:r>
            <a:endParaRPr lang="nl-BE" dirty="0"/>
          </a:p>
        </p:txBody>
      </p:sp>
    </p:spTree>
    <p:extLst>
      <p:ext uri="{BB962C8B-B14F-4D97-AF65-F5344CB8AC3E}">
        <p14:creationId xmlns:p14="http://schemas.microsoft.com/office/powerpoint/2010/main" val="3452388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5656F91D-E81F-1929-A86F-269C9E8EEA68}"/>
              </a:ext>
            </a:extLst>
          </p:cNvPr>
          <p:cNvPicPr>
            <a:picLocks noGrp="1" noChangeAspect="1"/>
          </p:cNvPicPr>
          <p:nvPr>
            <p:ph sz="half" idx="4294967295"/>
          </p:nvPr>
        </p:nvPicPr>
        <p:blipFill>
          <a:blip r:embed="rId3"/>
          <a:stretch>
            <a:fillRect/>
          </a:stretch>
        </p:blipFill>
        <p:spPr>
          <a:xfrm>
            <a:off x="1437045" y="268942"/>
            <a:ext cx="9317910" cy="2203806"/>
          </a:xfrm>
          <a:ln>
            <a:solidFill>
              <a:schemeClr val="bg2"/>
            </a:solidFill>
          </a:ln>
        </p:spPr>
      </p:pic>
      <p:pic>
        <p:nvPicPr>
          <p:cNvPr id="12" name="Tijdelijke aanduiding voor inhoud 11">
            <a:extLst>
              <a:ext uri="{FF2B5EF4-FFF2-40B4-BE49-F238E27FC236}">
                <a16:creationId xmlns:a16="http://schemas.microsoft.com/office/drawing/2014/main" id="{1E4A0D1F-679A-DDD0-BC87-15474AF82F87}"/>
              </a:ext>
            </a:extLst>
          </p:cNvPr>
          <p:cNvPicPr>
            <a:picLocks noGrp="1" noChangeAspect="1"/>
          </p:cNvPicPr>
          <p:nvPr>
            <p:ph sz="half" idx="4294967295"/>
          </p:nvPr>
        </p:nvPicPr>
        <p:blipFill>
          <a:blip r:embed="rId4"/>
          <a:stretch>
            <a:fillRect/>
          </a:stretch>
        </p:blipFill>
        <p:spPr>
          <a:xfrm>
            <a:off x="3729317" y="2794933"/>
            <a:ext cx="5181600" cy="3794125"/>
          </a:xfrm>
        </p:spPr>
      </p:pic>
      <p:sp>
        <p:nvSpPr>
          <p:cNvPr id="2" name="Tijdelijke aanduiding voor tekst 7">
            <a:extLst>
              <a:ext uri="{FF2B5EF4-FFF2-40B4-BE49-F238E27FC236}">
                <a16:creationId xmlns:a16="http://schemas.microsoft.com/office/drawing/2014/main" id="{8DC72367-E3C2-B503-00B5-E0115AF5E81E}"/>
              </a:ext>
            </a:extLst>
          </p:cNvPr>
          <p:cNvSpPr txBox="1">
            <a:spLocks/>
          </p:cNvSpPr>
          <p:nvPr/>
        </p:nvSpPr>
        <p:spPr>
          <a:xfrm>
            <a:off x="578532" y="4238393"/>
            <a:ext cx="2173999" cy="293720"/>
          </a:xfrm>
          <a:prstGeom prst="rect">
            <a:avLst/>
          </a:prstGeom>
          <a:ln>
            <a:solidFill>
              <a:schemeClr val="bg1"/>
            </a:solidFill>
          </a:ln>
        </p:spPr>
        <p:txBody>
          <a:bodyPr anchor="b">
            <a:normAutofit/>
          </a:bodyPr>
          <a:lstStyle>
            <a:lvl1pPr marL="324000" indent="-324000" algn="l" defTabSz="685800" rtl="0" eaLnBrk="1" latinLnBrk="0" hangingPunct="1">
              <a:lnSpc>
                <a:spcPct val="90000"/>
              </a:lnSpc>
              <a:spcBef>
                <a:spcPts val="750"/>
              </a:spcBef>
              <a:buClr>
                <a:schemeClr val="bg2"/>
              </a:buClr>
              <a:buFont typeface="Webdings" panose="05030102010509060703" pitchFamily="18" charset="2"/>
              <a:buChar char="4"/>
              <a:defRPr sz="2100" kern="1200">
                <a:solidFill>
                  <a:schemeClr val="bg1"/>
                </a:solidFill>
                <a:latin typeface="+mn-lt"/>
                <a:ea typeface="+mn-ea"/>
                <a:cs typeface="+mn-cs"/>
              </a:defRPr>
            </a:lvl1pPr>
            <a:lvl2pPr marL="684000" indent="-324000" algn="l" defTabSz="685800" rtl="0" eaLnBrk="1" latinLnBrk="0" hangingPunct="1">
              <a:lnSpc>
                <a:spcPct val="90000"/>
              </a:lnSpc>
              <a:spcBef>
                <a:spcPts val="375"/>
              </a:spcBef>
              <a:buClr>
                <a:schemeClr val="bg2"/>
              </a:buClr>
              <a:buFont typeface="Webdings" panose="05030102010509060703" pitchFamily="18" charset="2"/>
              <a:buChar char="4"/>
              <a:defRPr sz="1800" kern="1200">
                <a:solidFill>
                  <a:schemeClr val="bg1"/>
                </a:solidFill>
                <a:latin typeface="+mn-lt"/>
                <a:ea typeface="+mn-ea"/>
                <a:cs typeface="+mn-cs"/>
              </a:defRPr>
            </a:lvl2pPr>
            <a:lvl3pPr marL="1044000" indent="-32400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404000" indent="-32400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764000" indent="-32400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BE" sz="900" dirty="0" err="1"/>
              <a:t>Merli</a:t>
            </a:r>
            <a:r>
              <a:rPr lang="nl-BE" sz="900" dirty="0"/>
              <a:t> et al. JCO 2021; 39: 1214-1222</a:t>
            </a:r>
          </a:p>
        </p:txBody>
      </p:sp>
      <p:sp>
        <p:nvSpPr>
          <p:cNvPr id="3" name="Rechthoek 2">
            <a:extLst>
              <a:ext uri="{FF2B5EF4-FFF2-40B4-BE49-F238E27FC236}">
                <a16:creationId xmlns:a16="http://schemas.microsoft.com/office/drawing/2014/main" id="{F541B885-70EF-138C-AA51-843B6FBEEC1C}"/>
              </a:ext>
            </a:extLst>
          </p:cNvPr>
          <p:cNvSpPr/>
          <p:nvPr/>
        </p:nvSpPr>
        <p:spPr>
          <a:xfrm>
            <a:off x="0" y="0"/>
            <a:ext cx="2286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hthoek: afgeronde hoeken 3">
            <a:extLst>
              <a:ext uri="{FF2B5EF4-FFF2-40B4-BE49-F238E27FC236}">
                <a16:creationId xmlns:a16="http://schemas.microsoft.com/office/drawing/2014/main" id="{EF8504EB-7FA1-0E6E-ED81-80C57915207E}"/>
              </a:ext>
            </a:extLst>
          </p:cNvPr>
          <p:cNvSpPr/>
          <p:nvPr/>
        </p:nvSpPr>
        <p:spPr>
          <a:xfrm>
            <a:off x="2266545" y="515566"/>
            <a:ext cx="1964987" cy="128405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afgeronde hoeken 4">
            <a:extLst>
              <a:ext uri="{FF2B5EF4-FFF2-40B4-BE49-F238E27FC236}">
                <a16:creationId xmlns:a16="http://schemas.microsoft.com/office/drawing/2014/main" id="{6CB28D49-E55E-7813-2C40-EB0C9B41E43F}"/>
              </a:ext>
            </a:extLst>
          </p:cNvPr>
          <p:cNvSpPr/>
          <p:nvPr/>
        </p:nvSpPr>
        <p:spPr>
          <a:xfrm>
            <a:off x="4231532" y="502596"/>
            <a:ext cx="4221803" cy="128405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afgeronde hoeken 5">
            <a:extLst>
              <a:ext uri="{FF2B5EF4-FFF2-40B4-BE49-F238E27FC236}">
                <a16:creationId xmlns:a16="http://schemas.microsoft.com/office/drawing/2014/main" id="{BC9FDE89-BE6B-9A75-A0A6-4C41668E6E88}"/>
              </a:ext>
            </a:extLst>
          </p:cNvPr>
          <p:cNvSpPr/>
          <p:nvPr/>
        </p:nvSpPr>
        <p:spPr>
          <a:xfrm>
            <a:off x="8453335" y="489626"/>
            <a:ext cx="2130359" cy="128405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09900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F082A9BD-8C52-B84A-73D4-2A58D960607E}"/>
              </a:ext>
            </a:extLst>
          </p:cNvPr>
          <p:cNvPicPr>
            <a:picLocks noGrp="1" noChangeAspect="1"/>
          </p:cNvPicPr>
          <p:nvPr>
            <p:ph sz="half" idx="4294967295"/>
          </p:nvPr>
        </p:nvPicPr>
        <p:blipFill>
          <a:blip r:embed="rId3"/>
          <a:stretch>
            <a:fillRect/>
          </a:stretch>
        </p:blipFill>
        <p:spPr>
          <a:xfrm>
            <a:off x="1333492" y="353948"/>
            <a:ext cx="9525014" cy="3995769"/>
          </a:xfrm>
        </p:spPr>
      </p:pic>
      <p:pic>
        <p:nvPicPr>
          <p:cNvPr id="8" name="Tijdelijke aanduiding voor inhoud 4">
            <a:extLst>
              <a:ext uri="{FF2B5EF4-FFF2-40B4-BE49-F238E27FC236}">
                <a16:creationId xmlns:a16="http://schemas.microsoft.com/office/drawing/2014/main" id="{9277A65B-C17D-6934-7463-C7A811A87ADD}"/>
              </a:ext>
            </a:extLst>
          </p:cNvPr>
          <p:cNvPicPr>
            <a:picLocks noGrp="1" noChangeAspect="1"/>
          </p:cNvPicPr>
          <p:nvPr>
            <p:ph sz="quarter" idx="4294967295"/>
          </p:nvPr>
        </p:nvPicPr>
        <p:blipFill>
          <a:blip r:embed="rId4"/>
          <a:stretch>
            <a:fillRect/>
          </a:stretch>
        </p:blipFill>
        <p:spPr>
          <a:xfrm>
            <a:off x="1333492" y="4533413"/>
            <a:ext cx="2846387" cy="2252663"/>
          </a:xfrm>
        </p:spPr>
      </p:pic>
      <p:sp>
        <p:nvSpPr>
          <p:cNvPr id="14" name="Tijdelijke aanduiding voor tekst 7">
            <a:extLst>
              <a:ext uri="{FF2B5EF4-FFF2-40B4-BE49-F238E27FC236}">
                <a16:creationId xmlns:a16="http://schemas.microsoft.com/office/drawing/2014/main" id="{1053E2A1-B0A0-664D-F3CC-890DF7621C52}"/>
              </a:ext>
            </a:extLst>
          </p:cNvPr>
          <p:cNvSpPr txBox="1">
            <a:spLocks/>
          </p:cNvSpPr>
          <p:nvPr/>
        </p:nvSpPr>
        <p:spPr>
          <a:xfrm>
            <a:off x="6736737" y="6210332"/>
            <a:ext cx="2136676" cy="293720"/>
          </a:xfrm>
          <a:prstGeom prst="rect">
            <a:avLst/>
          </a:prstGeom>
          <a:ln>
            <a:solidFill>
              <a:schemeClr val="bg1"/>
            </a:solidFill>
          </a:ln>
        </p:spPr>
        <p:txBody>
          <a:bodyPr anchor="b">
            <a:normAutofit/>
          </a:bodyPr>
          <a:lstStyle>
            <a:lvl1pPr marL="324000" indent="-324000" algn="l" defTabSz="685800" rtl="0" eaLnBrk="1" latinLnBrk="0" hangingPunct="1">
              <a:lnSpc>
                <a:spcPct val="90000"/>
              </a:lnSpc>
              <a:spcBef>
                <a:spcPts val="750"/>
              </a:spcBef>
              <a:buClr>
                <a:schemeClr val="bg2"/>
              </a:buClr>
              <a:buFont typeface="Webdings" panose="05030102010509060703" pitchFamily="18" charset="2"/>
              <a:buChar char="4"/>
              <a:defRPr sz="2100" kern="1200">
                <a:solidFill>
                  <a:schemeClr val="bg1"/>
                </a:solidFill>
                <a:latin typeface="+mn-lt"/>
                <a:ea typeface="+mn-ea"/>
                <a:cs typeface="+mn-cs"/>
              </a:defRPr>
            </a:lvl1pPr>
            <a:lvl2pPr marL="684000" indent="-324000" algn="l" defTabSz="685800" rtl="0" eaLnBrk="1" latinLnBrk="0" hangingPunct="1">
              <a:lnSpc>
                <a:spcPct val="90000"/>
              </a:lnSpc>
              <a:spcBef>
                <a:spcPts val="375"/>
              </a:spcBef>
              <a:buClr>
                <a:schemeClr val="bg2"/>
              </a:buClr>
              <a:buFont typeface="Webdings" panose="05030102010509060703" pitchFamily="18" charset="2"/>
              <a:buChar char="4"/>
              <a:defRPr sz="1800" kern="1200">
                <a:solidFill>
                  <a:schemeClr val="bg1"/>
                </a:solidFill>
                <a:latin typeface="+mn-lt"/>
                <a:ea typeface="+mn-ea"/>
                <a:cs typeface="+mn-cs"/>
              </a:defRPr>
            </a:lvl2pPr>
            <a:lvl3pPr marL="1044000" indent="-32400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404000" indent="-32400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764000" indent="-32400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BE" sz="900" dirty="0" err="1"/>
              <a:t>Merli</a:t>
            </a:r>
            <a:r>
              <a:rPr lang="nl-BE" sz="900" dirty="0"/>
              <a:t> et al. JCO 2021; 39: 1214-1222</a:t>
            </a:r>
          </a:p>
        </p:txBody>
      </p:sp>
      <p:sp>
        <p:nvSpPr>
          <p:cNvPr id="16" name="Rechthoek 15">
            <a:extLst>
              <a:ext uri="{FF2B5EF4-FFF2-40B4-BE49-F238E27FC236}">
                <a16:creationId xmlns:a16="http://schemas.microsoft.com/office/drawing/2014/main" id="{C65B2C22-A4AE-FD5A-78A3-630CB65757C8}"/>
              </a:ext>
            </a:extLst>
          </p:cNvPr>
          <p:cNvSpPr/>
          <p:nvPr/>
        </p:nvSpPr>
        <p:spPr>
          <a:xfrm>
            <a:off x="0" y="0"/>
            <a:ext cx="2286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afgeronde hoeken 1">
            <a:extLst>
              <a:ext uri="{FF2B5EF4-FFF2-40B4-BE49-F238E27FC236}">
                <a16:creationId xmlns:a16="http://schemas.microsoft.com/office/drawing/2014/main" id="{041442FA-EB38-34A9-9A83-E9C4613A7DD6}"/>
              </a:ext>
            </a:extLst>
          </p:cNvPr>
          <p:cNvSpPr/>
          <p:nvPr/>
        </p:nvSpPr>
        <p:spPr>
          <a:xfrm>
            <a:off x="8608979" y="486383"/>
            <a:ext cx="632298" cy="223736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hthoek: afgeronde hoeken 2">
            <a:extLst>
              <a:ext uri="{FF2B5EF4-FFF2-40B4-BE49-F238E27FC236}">
                <a16:creationId xmlns:a16="http://schemas.microsoft.com/office/drawing/2014/main" id="{5E689DBD-035F-7A93-D39F-0AF46C16BA79}"/>
              </a:ext>
            </a:extLst>
          </p:cNvPr>
          <p:cNvSpPr/>
          <p:nvPr/>
        </p:nvSpPr>
        <p:spPr>
          <a:xfrm>
            <a:off x="1108953" y="3200400"/>
            <a:ext cx="1964987" cy="80739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02375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alpha val="0"/>
          </a:schemeClr>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D59BC53-2796-AECE-7D6B-3D58C8E939EF}"/>
              </a:ext>
            </a:extLst>
          </p:cNvPr>
          <p:cNvPicPr>
            <a:picLocks noGrp="1" noChangeAspect="1"/>
          </p:cNvPicPr>
          <p:nvPr>
            <p:ph type="pic" sz="quarter" idx="14"/>
          </p:nvPr>
        </p:nvPicPr>
        <p:blipFill>
          <a:blip r:embed="rId3"/>
          <a:stretch/>
        </p:blipFill>
        <p:spPr>
          <a:xfrm>
            <a:off x="984613" y="68263"/>
            <a:ext cx="10222774" cy="6721475"/>
          </a:xfrm>
          <a:noFill/>
        </p:spPr>
      </p:pic>
      <p:sp>
        <p:nvSpPr>
          <p:cNvPr id="6" name="Tekstvak 5">
            <a:extLst>
              <a:ext uri="{FF2B5EF4-FFF2-40B4-BE49-F238E27FC236}">
                <a16:creationId xmlns:a16="http://schemas.microsoft.com/office/drawing/2014/main" id="{377B696B-AE1A-0F3A-E524-DFE695D169B1}"/>
              </a:ext>
            </a:extLst>
          </p:cNvPr>
          <p:cNvSpPr txBox="1"/>
          <p:nvPr/>
        </p:nvSpPr>
        <p:spPr>
          <a:xfrm>
            <a:off x="451821" y="6131859"/>
            <a:ext cx="2560320" cy="246221"/>
          </a:xfrm>
          <a:prstGeom prst="rect">
            <a:avLst/>
          </a:prstGeom>
          <a:noFill/>
          <a:ln>
            <a:solidFill>
              <a:schemeClr val="bg1"/>
            </a:solidFill>
          </a:ln>
        </p:spPr>
        <p:txBody>
          <a:bodyPr wrap="square" rtlCol="0">
            <a:spAutoFit/>
          </a:bodyPr>
          <a:lstStyle/>
          <a:p>
            <a:r>
              <a:rPr lang="nl-BE" sz="1000" dirty="0" err="1">
                <a:solidFill>
                  <a:schemeClr val="bg1"/>
                </a:solidFill>
              </a:rPr>
              <a:t>Merli</a:t>
            </a:r>
            <a:r>
              <a:rPr lang="nl-BE" sz="1000" dirty="0">
                <a:solidFill>
                  <a:schemeClr val="bg1"/>
                </a:solidFill>
              </a:rPr>
              <a:t> et al. </a:t>
            </a:r>
            <a:r>
              <a:rPr lang="nl-BE" sz="1000" dirty="0" err="1">
                <a:solidFill>
                  <a:schemeClr val="bg1"/>
                </a:solidFill>
              </a:rPr>
              <a:t>Cancers</a:t>
            </a:r>
            <a:r>
              <a:rPr lang="nl-BE" sz="1000" dirty="0">
                <a:solidFill>
                  <a:schemeClr val="bg1"/>
                </a:solidFill>
              </a:rPr>
              <a:t> 2023; 15: 5845</a:t>
            </a:r>
          </a:p>
        </p:txBody>
      </p:sp>
      <p:sp>
        <p:nvSpPr>
          <p:cNvPr id="2" name="Rechthoek 1">
            <a:extLst>
              <a:ext uri="{FF2B5EF4-FFF2-40B4-BE49-F238E27FC236}">
                <a16:creationId xmlns:a16="http://schemas.microsoft.com/office/drawing/2014/main" id="{19AA06F9-2930-BE12-5F06-10FA07B94B81}"/>
              </a:ext>
            </a:extLst>
          </p:cNvPr>
          <p:cNvSpPr/>
          <p:nvPr/>
        </p:nvSpPr>
        <p:spPr>
          <a:xfrm>
            <a:off x="0" y="0"/>
            <a:ext cx="2286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89839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96EB23D-9600-66A3-8391-62334E8622DE}"/>
              </a:ext>
            </a:extLst>
          </p:cNvPr>
          <p:cNvSpPr>
            <a:spLocks noGrp="1"/>
          </p:cNvSpPr>
          <p:nvPr>
            <p:ph type="ctrTitle"/>
          </p:nvPr>
        </p:nvSpPr>
        <p:spPr/>
        <p:txBody>
          <a:bodyPr/>
          <a:lstStyle/>
          <a:p>
            <a:r>
              <a:rPr lang="nl-BE" dirty="0" err="1"/>
              <a:t>Let’s</a:t>
            </a:r>
            <a:r>
              <a:rPr lang="nl-BE" dirty="0"/>
              <a:t> focus on </a:t>
            </a:r>
            <a:r>
              <a:rPr lang="nl-BE" dirty="0" err="1"/>
              <a:t>some</a:t>
            </a:r>
            <a:r>
              <a:rPr lang="nl-BE" dirty="0"/>
              <a:t> details </a:t>
            </a:r>
          </a:p>
        </p:txBody>
      </p:sp>
    </p:spTree>
    <p:extLst>
      <p:ext uri="{BB962C8B-B14F-4D97-AF65-F5344CB8AC3E}">
        <p14:creationId xmlns:p14="http://schemas.microsoft.com/office/powerpoint/2010/main" val="139686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49C0166-799A-C1AD-B6FD-006AEE2AC83A}"/>
              </a:ext>
            </a:extLst>
          </p:cNvPr>
          <p:cNvSpPr>
            <a:spLocks noGrp="1"/>
          </p:cNvSpPr>
          <p:nvPr>
            <p:ph type="title"/>
          </p:nvPr>
        </p:nvSpPr>
        <p:spPr>
          <a:xfrm>
            <a:off x="373257" y="438539"/>
            <a:ext cx="3932237" cy="1600200"/>
          </a:xfrm>
        </p:spPr>
        <p:txBody>
          <a:bodyPr/>
          <a:lstStyle/>
          <a:p>
            <a:r>
              <a:rPr lang="en-US" dirty="0"/>
              <a:t>Advices ILT</a:t>
            </a:r>
          </a:p>
        </p:txBody>
      </p:sp>
      <p:sp>
        <p:nvSpPr>
          <p:cNvPr id="7" name="Tijdelijke aanduiding voor inhoud 6">
            <a:extLst>
              <a:ext uri="{FF2B5EF4-FFF2-40B4-BE49-F238E27FC236}">
                <a16:creationId xmlns:a16="http://schemas.microsoft.com/office/drawing/2014/main" id="{0B44BB1A-15D3-8064-5799-84A0D5DCBD98}"/>
              </a:ext>
            </a:extLst>
          </p:cNvPr>
          <p:cNvSpPr>
            <a:spLocks noGrp="1"/>
          </p:cNvSpPr>
          <p:nvPr>
            <p:ph type="body" sz="half" idx="2"/>
          </p:nvPr>
        </p:nvSpPr>
        <p:spPr>
          <a:xfrm>
            <a:off x="373257" y="2038739"/>
            <a:ext cx="3932237" cy="3811588"/>
          </a:xfrm>
        </p:spPr>
        <p:txBody>
          <a:bodyPr>
            <a:normAutofit/>
          </a:bodyPr>
          <a:lstStyle/>
          <a:p>
            <a:pPr marL="0" marR="0" indent="0" rtl="0">
              <a:buNone/>
            </a:pPr>
            <a:endParaRPr lang="nl-BE" b="0" i="0" u="none" strike="noStrike" kern="100" baseline="0" dirty="0"/>
          </a:p>
          <a:p>
            <a:pPr marL="0" marR="0" indent="0" rtl="0">
              <a:buNone/>
            </a:pPr>
            <a:r>
              <a:rPr lang="nl-BE" sz="1800" b="0" i="0" u="none" strike="noStrike" kern="100" baseline="0" dirty="0"/>
              <a:t>- Stemming opvolgen: indien nodig consult psycholoog</a:t>
            </a:r>
          </a:p>
          <a:p>
            <a:pPr marL="0" marR="0" indent="0" rtl="0">
              <a:buNone/>
            </a:pPr>
            <a:r>
              <a:rPr lang="nl-BE" sz="1800" b="0" i="0" u="none" strike="noStrike" kern="100" baseline="0" dirty="0"/>
              <a:t>- Consult diëtist te plaatsen: graag bekijken voedingsintake + eventueel opstart bijvoeding. Vriend zou 'astronautenvoeding' hebben meegebracht</a:t>
            </a:r>
          </a:p>
          <a:p>
            <a:pPr marL="0" marR="0" indent="0" rtl="0">
              <a:buNone/>
            </a:pPr>
            <a:r>
              <a:rPr lang="nl-BE" sz="1800" b="0" i="0" u="none" strike="noStrike" kern="100" baseline="0" dirty="0"/>
              <a:t>- Opvolgen decubitus: indien nodig wisselhouding of </a:t>
            </a:r>
            <a:r>
              <a:rPr lang="nl-BE" sz="1800" b="0" i="0" u="none" strike="noStrike" kern="100" baseline="0" dirty="0" err="1"/>
              <a:t>anti-decubitusmatras</a:t>
            </a:r>
            <a:r>
              <a:rPr lang="nl-BE" sz="1800" b="0" i="0" u="none" strike="noStrike" kern="100" baseline="0" dirty="0"/>
              <a:t> te voorzien</a:t>
            </a:r>
          </a:p>
          <a:p>
            <a:pPr marL="0" marR="0" indent="0" rtl="0">
              <a:buNone/>
            </a:pPr>
            <a:r>
              <a:rPr lang="nl-BE" sz="1800" b="0" i="0" u="none" strike="noStrike" kern="100" baseline="0" dirty="0"/>
              <a:t>- kiné: indien toestemming arts gangrevalidatie te starten</a:t>
            </a:r>
          </a:p>
          <a:p>
            <a:endParaRPr lang="nl-BE" dirty="0"/>
          </a:p>
        </p:txBody>
      </p:sp>
      <p:graphicFrame>
        <p:nvGraphicFramePr>
          <p:cNvPr id="11" name="Tijdelijke aanduiding voor inhoud 5">
            <a:extLst>
              <a:ext uri="{FF2B5EF4-FFF2-40B4-BE49-F238E27FC236}">
                <a16:creationId xmlns:a16="http://schemas.microsoft.com/office/drawing/2014/main" id="{1FF6630D-503D-2F02-6F8A-CD83C6429662}"/>
              </a:ext>
            </a:extLst>
          </p:cNvPr>
          <p:cNvGraphicFramePr>
            <a:graphicFrameLocks noGrp="1"/>
          </p:cNvGraphicFramePr>
          <p:nvPr>
            <p:ph idx="1"/>
          </p:nvPr>
        </p:nvGraphicFramePr>
        <p:xfrm>
          <a:off x="4674637" y="195943"/>
          <a:ext cx="7277877" cy="6550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vak 1">
            <a:extLst>
              <a:ext uri="{FF2B5EF4-FFF2-40B4-BE49-F238E27FC236}">
                <a16:creationId xmlns:a16="http://schemas.microsoft.com/office/drawing/2014/main" id="{D79B23D9-BDA1-3505-0074-A595257FE3D6}"/>
              </a:ext>
            </a:extLst>
          </p:cNvPr>
          <p:cNvSpPr txBox="1"/>
          <p:nvPr/>
        </p:nvSpPr>
        <p:spPr>
          <a:xfrm>
            <a:off x="373257" y="658368"/>
            <a:ext cx="3558663" cy="584775"/>
          </a:xfrm>
          <a:prstGeom prst="rect">
            <a:avLst/>
          </a:prstGeom>
          <a:noFill/>
        </p:spPr>
        <p:txBody>
          <a:bodyPr wrap="square" rtlCol="0">
            <a:spAutoFit/>
          </a:bodyPr>
          <a:lstStyle/>
          <a:p>
            <a:r>
              <a:rPr lang="nl-BE" sz="3200" dirty="0">
                <a:solidFill>
                  <a:schemeClr val="bg2"/>
                </a:solidFill>
              </a:rPr>
              <a:t>Arthur, 78 </a:t>
            </a:r>
            <a:r>
              <a:rPr lang="nl-BE" sz="3200" dirty="0" err="1">
                <a:solidFill>
                  <a:schemeClr val="bg2"/>
                </a:solidFill>
              </a:rPr>
              <a:t>years</a:t>
            </a:r>
            <a:endParaRPr lang="nl-BE" sz="3200" dirty="0">
              <a:solidFill>
                <a:schemeClr val="bg2"/>
              </a:solidFill>
            </a:endParaRPr>
          </a:p>
        </p:txBody>
      </p:sp>
    </p:spTree>
    <p:extLst>
      <p:ext uri="{BB962C8B-B14F-4D97-AF65-F5344CB8AC3E}">
        <p14:creationId xmlns:p14="http://schemas.microsoft.com/office/powerpoint/2010/main" val="1960196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EC077-FA12-9490-4AFF-84AFE235A23B}"/>
              </a:ext>
            </a:extLst>
          </p:cNvPr>
          <p:cNvSpPr>
            <a:spLocks noGrp="1"/>
          </p:cNvSpPr>
          <p:nvPr>
            <p:ph type="title"/>
          </p:nvPr>
        </p:nvSpPr>
        <p:spPr/>
        <p:txBody>
          <a:bodyPr/>
          <a:lstStyle/>
          <a:p>
            <a:r>
              <a:rPr lang="nl-BE" dirty="0" err="1"/>
              <a:t>Malnutrition</a:t>
            </a:r>
            <a:r>
              <a:rPr lang="nl-BE" dirty="0"/>
              <a:t> in real life</a:t>
            </a:r>
          </a:p>
        </p:txBody>
      </p:sp>
      <p:pic>
        <p:nvPicPr>
          <p:cNvPr id="9" name="Tijdelijke aanduiding voor inhoud 8">
            <a:extLst>
              <a:ext uri="{FF2B5EF4-FFF2-40B4-BE49-F238E27FC236}">
                <a16:creationId xmlns:a16="http://schemas.microsoft.com/office/drawing/2014/main" id="{12257B92-81D6-4A11-D5FA-3F2B4F918787}"/>
              </a:ext>
            </a:extLst>
          </p:cNvPr>
          <p:cNvPicPr>
            <a:picLocks noGrp="1" noChangeAspect="1"/>
          </p:cNvPicPr>
          <p:nvPr>
            <p:ph sz="half" idx="1"/>
          </p:nvPr>
        </p:nvPicPr>
        <p:blipFill>
          <a:blip r:embed="rId2"/>
          <a:stretch>
            <a:fillRect/>
          </a:stretch>
        </p:blipFill>
        <p:spPr>
          <a:xfrm>
            <a:off x="1368252" y="1825625"/>
            <a:ext cx="4121495" cy="4351338"/>
          </a:xfrm>
        </p:spPr>
      </p:pic>
      <p:sp>
        <p:nvSpPr>
          <p:cNvPr id="7" name="Tijdelijke aanduiding voor inhoud 6">
            <a:extLst>
              <a:ext uri="{FF2B5EF4-FFF2-40B4-BE49-F238E27FC236}">
                <a16:creationId xmlns:a16="http://schemas.microsoft.com/office/drawing/2014/main" id="{E0BDAD79-6BD4-C59D-8D83-6408FBADBFEE}"/>
              </a:ext>
            </a:extLst>
          </p:cNvPr>
          <p:cNvSpPr>
            <a:spLocks noGrp="1"/>
          </p:cNvSpPr>
          <p:nvPr>
            <p:ph sz="half" idx="2"/>
          </p:nvPr>
        </p:nvSpPr>
        <p:spPr/>
        <p:txBody>
          <a:bodyPr>
            <a:normAutofit lnSpcReduction="10000"/>
          </a:bodyPr>
          <a:lstStyle/>
          <a:p>
            <a:r>
              <a:rPr lang="nl-BE" dirty="0"/>
              <a:t>High </a:t>
            </a:r>
            <a:r>
              <a:rPr lang="nl-BE" dirty="0" err="1"/>
              <a:t>prevalence</a:t>
            </a:r>
            <a:r>
              <a:rPr lang="nl-BE" dirty="0"/>
              <a:t> of </a:t>
            </a:r>
            <a:r>
              <a:rPr lang="nl-BE" dirty="0" err="1"/>
              <a:t>malnourishment</a:t>
            </a:r>
            <a:r>
              <a:rPr lang="nl-BE" dirty="0"/>
              <a:t> in </a:t>
            </a:r>
            <a:r>
              <a:rPr lang="nl-BE" dirty="0" err="1"/>
              <a:t>newly</a:t>
            </a:r>
            <a:r>
              <a:rPr lang="nl-BE" dirty="0"/>
              <a:t> </a:t>
            </a:r>
            <a:r>
              <a:rPr lang="nl-BE" dirty="0" err="1"/>
              <a:t>diagnosed</a:t>
            </a:r>
            <a:r>
              <a:rPr lang="nl-BE" dirty="0"/>
              <a:t> </a:t>
            </a:r>
            <a:r>
              <a:rPr lang="nl-BE" dirty="0" err="1"/>
              <a:t>patients</a:t>
            </a:r>
            <a:endParaRPr lang="nl-BE" dirty="0"/>
          </a:p>
          <a:p>
            <a:pPr lvl="1"/>
            <a:r>
              <a:rPr lang="nl-BE" dirty="0"/>
              <a:t>40% </a:t>
            </a:r>
            <a:r>
              <a:rPr lang="nl-BE" dirty="0" err="1"/>
              <a:t>decreased</a:t>
            </a:r>
            <a:r>
              <a:rPr lang="nl-BE" dirty="0"/>
              <a:t> food intake</a:t>
            </a:r>
          </a:p>
          <a:p>
            <a:pPr lvl="1"/>
            <a:r>
              <a:rPr lang="nl-BE" dirty="0"/>
              <a:t>31% </a:t>
            </a:r>
            <a:r>
              <a:rPr lang="nl-BE" dirty="0" err="1"/>
              <a:t>pronounced</a:t>
            </a:r>
            <a:r>
              <a:rPr lang="nl-BE" dirty="0"/>
              <a:t> </a:t>
            </a:r>
            <a:r>
              <a:rPr lang="nl-BE" dirty="0" err="1"/>
              <a:t>unintentional</a:t>
            </a:r>
            <a:r>
              <a:rPr lang="nl-BE" dirty="0"/>
              <a:t> </a:t>
            </a:r>
            <a:r>
              <a:rPr lang="nl-BE" dirty="0" err="1"/>
              <a:t>weight</a:t>
            </a:r>
            <a:r>
              <a:rPr lang="nl-BE" dirty="0"/>
              <a:t> </a:t>
            </a:r>
            <a:r>
              <a:rPr lang="nl-BE" dirty="0" err="1"/>
              <a:t>loss</a:t>
            </a:r>
            <a:endParaRPr lang="nl-BE" dirty="0"/>
          </a:p>
          <a:p>
            <a:pPr lvl="1"/>
            <a:r>
              <a:rPr lang="nl-BE" dirty="0"/>
              <a:t>43% at risk </a:t>
            </a:r>
            <a:r>
              <a:rPr lang="nl-BE" dirty="0" err="1"/>
              <a:t>for</a:t>
            </a:r>
            <a:r>
              <a:rPr lang="nl-BE" dirty="0"/>
              <a:t> </a:t>
            </a:r>
            <a:r>
              <a:rPr lang="nl-BE" dirty="0" err="1"/>
              <a:t>malnutrition</a:t>
            </a:r>
            <a:r>
              <a:rPr lang="nl-BE" dirty="0"/>
              <a:t> </a:t>
            </a:r>
            <a:r>
              <a:rPr lang="nl-BE" dirty="0" err="1"/>
              <a:t>and</a:t>
            </a:r>
            <a:r>
              <a:rPr lang="nl-BE" dirty="0"/>
              <a:t> 15% manifest </a:t>
            </a:r>
            <a:r>
              <a:rPr lang="nl-BE" dirty="0" err="1"/>
              <a:t>malnourishment</a:t>
            </a:r>
            <a:r>
              <a:rPr lang="nl-BE" dirty="0"/>
              <a:t> (MNA)</a:t>
            </a:r>
          </a:p>
          <a:p>
            <a:pPr lvl="1"/>
            <a:endParaRPr lang="nl-BE" dirty="0"/>
          </a:p>
          <a:p>
            <a:r>
              <a:rPr lang="nl-BE" dirty="0"/>
              <a:t>Severe </a:t>
            </a:r>
            <a:r>
              <a:rPr lang="nl-BE" dirty="0" err="1"/>
              <a:t>decreased</a:t>
            </a:r>
            <a:r>
              <a:rPr lang="nl-BE" dirty="0"/>
              <a:t> food intake, &gt;3kg </a:t>
            </a:r>
            <a:r>
              <a:rPr lang="nl-BE" dirty="0" err="1"/>
              <a:t>weight</a:t>
            </a:r>
            <a:r>
              <a:rPr lang="nl-BE" dirty="0"/>
              <a:t> </a:t>
            </a:r>
            <a:r>
              <a:rPr lang="nl-BE" dirty="0" err="1"/>
              <a:t>loss</a:t>
            </a:r>
            <a:r>
              <a:rPr lang="nl-BE" dirty="0"/>
              <a:t>, </a:t>
            </a:r>
            <a:r>
              <a:rPr lang="nl-BE" dirty="0" err="1"/>
              <a:t>impaired</a:t>
            </a:r>
            <a:r>
              <a:rPr lang="nl-BE" dirty="0"/>
              <a:t> MNA </a:t>
            </a:r>
            <a:r>
              <a:rPr lang="nl-BE" dirty="0" err="1"/>
              <a:t>and</a:t>
            </a:r>
            <a:r>
              <a:rPr lang="nl-BE" dirty="0"/>
              <a:t> low serum </a:t>
            </a:r>
            <a:r>
              <a:rPr lang="nl-BE" dirty="0" err="1"/>
              <a:t>albumin</a:t>
            </a:r>
            <a:r>
              <a:rPr lang="nl-BE" dirty="0"/>
              <a:t> </a:t>
            </a:r>
            <a:r>
              <a:rPr lang="nl-BE" dirty="0" err="1"/>
              <a:t>were</a:t>
            </a:r>
            <a:r>
              <a:rPr lang="nl-BE" dirty="0"/>
              <a:t> </a:t>
            </a:r>
            <a:r>
              <a:rPr lang="nl-BE" dirty="0" err="1"/>
              <a:t>significantly</a:t>
            </a:r>
            <a:r>
              <a:rPr lang="nl-BE" dirty="0"/>
              <a:t> </a:t>
            </a:r>
            <a:r>
              <a:rPr lang="nl-BE" dirty="0" err="1"/>
              <a:t>associated</a:t>
            </a:r>
            <a:r>
              <a:rPr lang="nl-BE" dirty="0"/>
              <a:t> </a:t>
            </a:r>
            <a:r>
              <a:rPr lang="nl-BE" dirty="0" err="1"/>
              <a:t>with</a:t>
            </a:r>
            <a:r>
              <a:rPr lang="nl-BE" dirty="0"/>
              <a:t> </a:t>
            </a:r>
            <a:r>
              <a:rPr lang="nl-BE" dirty="0" err="1"/>
              <a:t>shortened</a:t>
            </a:r>
            <a:r>
              <a:rPr lang="nl-BE" dirty="0"/>
              <a:t> overall survival at 2 </a:t>
            </a:r>
            <a:r>
              <a:rPr lang="nl-BE" dirty="0" err="1"/>
              <a:t>years</a:t>
            </a:r>
            <a:r>
              <a:rPr lang="nl-BE" dirty="0"/>
              <a:t>.</a:t>
            </a:r>
          </a:p>
          <a:p>
            <a:endParaRPr lang="nl-BE" dirty="0"/>
          </a:p>
          <a:p>
            <a:r>
              <a:rPr lang="nl-BE" dirty="0"/>
              <a:t>Most </a:t>
            </a:r>
            <a:r>
              <a:rPr lang="nl-BE" dirty="0" err="1"/>
              <a:t>unfavorable</a:t>
            </a:r>
            <a:r>
              <a:rPr lang="nl-BE" dirty="0"/>
              <a:t> </a:t>
            </a:r>
            <a:r>
              <a:rPr lang="nl-BE" dirty="0" err="1"/>
              <a:t>outcome</a:t>
            </a:r>
            <a:r>
              <a:rPr lang="nl-BE" dirty="0"/>
              <a:t> was </a:t>
            </a:r>
            <a:r>
              <a:rPr lang="nl-BE" dirty="0" err="1"/>
              <a:t>seen</a:t>
            </a:r>
            <a:r>
              <a:rPr lang="nl-BE" dirty="0"/>
              <a:t> in </a:t>
            </a:r>
            <a:r>
              <a:rPr lang="nl-BE" dirty="0" err="1"/>
              <a:t>patients</a:t>
            </a:r>
            <a:r>
              <a:rPr lang="nl-BE" dirty="0"/>
              <a:t> </a:t>
            </a:r>
            <a:r>
              <a:rPr lang="nl-BE" dirty="0" err="1"/>
              <a:t>with</a:t>
            </a:r>
            <a:r>
              <a:rPr lang="nl-BE" dirty="0"/>
              <a:t> AML </a:t>
            </a:r>
            <a:r>
              <a:rPr lang="nl-BE" dirty="0" err="1"/>
              <a:t>and</a:t>
            </a:r>
            <a:r>
              <a:rPr lang="nl-BE" dirty="0"/>
              <a:t> MDS</a:t>
            </a:r>
          </a:p>
        </p:txBody>
      </p:sp>
      <p:sp>
        <p:nvSpPr>
          <p:cNvPr id="5" name="Tekstvak 4">
            <a:extLst>
              <a:ext uri="{FF2B5EF4-FFF2-40B4-BE49-F238E27FC236}">
                <a16:creationId xmlns:a16="http://schemas.microsoft.com/office/drawing/2014/main" id="{568DEA16-541B-010C-7787-137D725372F9}"/>
              </a:ext>
            </a:extLst>
          </p:cNvPr>
          <p:cNvSpPr txBox="1"/>
          <p:nvPr/>
        </p:nvSpPr>
        <p:spPr>
          <a:xfrm>
            <a:off x="6411558" y="6443831"/>
            <a:ext cx="4216997" cy="230832"/>
          </a:xfrm>
          <a:prstGeom prst="rect">
            <a:avLst/>
          </a:prstGeom>
          <a:noFill/>
        </p:spPr>
        <p:txBody>
          <a:bodyPr wrap="square" rtlCol="0">
            <a:spAutoFit/>
          </a:bodyPr>
          <a:lstStyle/>
          <a:p>
            <a:r>
              <a:rPr lang="nl-BE" sz="900">
                <a:solidFill>
                  <a:schemeClr val="bg1"/>
                </a:solidFill>
              </a:rPr>
              <a:t>Stauder et al. Hemasphere 2020; 4: 1</a:t>
            </a:r>
            <a:endParaRPr lang="nl-BE" sz="900" dirty="0">
              <a:solidFill>
                <a:schemeClr val="bg1"/>
              </a:solidFill>
            </a:endParaRPr>
          </a:p>
        </p:txBody>
      </p:sp>
    </p:spTree>
    <p:extLst>
      <p:ext uri="{BB962C8B-B14F-4D97-AF65-F5344CB8AC3E}">
        <p14:creationId xmlns:p14="http://schemas.microsoft.com/office/powerpoint/2010/main" val="2910789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318F96EE-3794-3752-08C4-E8E6D479D19E}"/>
              </a:ext>
            </a:extLst>
          </p:cNvPr>
          <p:cNvPicPr>
            <a:picLocks noGrp="1" noChangeAspect="1"/>
          </p:cNvPicPr>
          <p:nvPr>
            <p:ph sz="half" idx="1"/>
          </p:nvPr>
        </p:nvPicPr>
        <p:blipFill>
          <a:blip r:embed="rId3"/>
          <a:stretch>
            <a:fillRect/>
          </a:stretch>
        </p:blipFill>
        <p:spPr>
          <a:xfrm>
            <a:off x="838200" y="1959754"/>
            <a:ext cx="5181600" cy="4083080"/>
          </a:xfrm>
        </p:spPr>
      </p:pic>
      <p:sp>
        <p:nvSpPr>
          <p:cNvPr id="4" name="Tijdelijke aanduiding voor inhoud 3">
            <a:extLst>
              <a:ext uri="{FF2B5EF4-FFF2-40B4-BE49-F238E27FC236}">
                <a16:creationId xmlns:a16="http://schemas.microsoft.com/office/drawing/2014/main" id="{DF046D70-C4B6-7C42-85F0-21022CB94CE5}"/>
              </a:ext>
            </a:extLst>
          </p:cNvPr>
          <p:cNvSpPr>
            <a:spLocks noGrp="1"/>
          </p:cNvSpPr>
          <p:nvPr>
            <p:ph sz="half" idx="2"/>
          </p:nvPr>
        </p:nvSpPr>
        <p:spPr>
          <a:xfrm>
            <a:off x="6172200" y="3063239"/>
            <a:ext cx="5181600" cy="3113723"/>
          </a:xfrm>
        </p:spPr>
        <p:txBody>
          <a:bodyPr/>
          <a:lstStyle/>
          <a:p>
            <a:r>
              <a:rPr lang="nl-BE" dirty="0"/>
              <a:t>2 </a:t>
            </a:r>
            <a:r>
              <a:rPr lang="nl-BE" dirty="0" err="1"/>
              <a:t>pairwise</a:t>
            </a:r>
            <a:r>
              <a:rPr lang="nl-BE" dirty="0"/>
              <a:t> </a:t>
            </a:r>
            <a:r>
              <a:rPr lang="nl-BE" dirty="0" err="1"/>
              <a:t>cohorts</a:t>
            </a:r>
            <a:r>
              <a:rPr lang="nl-BE" dirty="0"/>
              <a:t> of </a:t>
            </a:r>
            <a:r>
              <a:rPr lang="nl-BE" dirty="0" err="1"/>
              <a:t>malnourished</a:t>
            </a:r>
            <a:r>
              <a:rPr lang="nl-BE" dirty="0"/>
              <a:t> </a:t>
            </a:r>
            <a:r>
              <a:rPr lang="nl-BE" dirty="0" err="1"/>
              <a:t>patients</a:t>
            </a:r>
            <a:r>
              <a:rPr lang="nl-BE" dirty="0"/>
              <a:t>, 11790 </a:t>
            </a:r>
            <a:r>
              <a:rPr lang="nl-BE" dirty="0" err="1"/>
              <a:t>patients</a:t>
            </a:r>
            <a:r>
              <a:rPr lang="nl-BE" dirty="0"/>
              <a:t> in </a:t>
            </a:r>
            <a:r>
              <a:rPr lang="nl-BE" dirty="0" err="1"/>
              <a:t>each</a:t>
            </a:r>
            <a:endParaRPr lang="nl-BE" dirty="0"/>
          </a:p>
          <a:p>
            <a:endParaRPr lang="nl-BE" dirty="0"/>
          </a:p>
          <a:p>
            <a:r>
              <a:rPr lang="nl-BE" dirty="0"/>
              <a:t>1:1 </a:t>
            </a:r>
            <a:r>
              <a:rPr lang="nl-BE" dirty="0" err="1"/>
              <a:t>propensity</a:t>
            </a:r>
            <a:r>
              <a:rPr lang="nl-BE" dirty="0"/>
              <a:t> score matching – </a:t>
            </a:r>
            <a:r>
              <a:rPr lang="nl-BE" dirty="0" err="1"/>
              <a:t>nutritional</a:t>
            </a:r>
            <a:r>
              <a:rPr lang="nl-BE" dirty="0"/>
              <a:t> support versus no </a:t>
            </a:r>
            <a:r>
              <a:rPr lang="nl-BE" dirty="0" err="1"/>
              <a:t>nutritional</a:t>
            </a:r>
            <a:r>
              <a:rPr lang="nl-BE" dirty="0"/>
              <a:t> support</a:t>
            </a:r>
          </a:p>
        </p:txBody>
      </p:sp>
      <p:pic>
        <p:nvPicPr>
          <p:cNvPr id="5" name="Afbeelding 4">
            <a:extLst>
              <a:ext uri="{FF2B5EF4-FFF2-40B4-BE49-F238E27FC236}">
                <a16:creationId xmlns:a16="http://schemas.microsoft.com/office/drawing/2014/main" id="{5E277DF5-8379-1042-D418-91F68069D652}"/>
              </a:ext>
            </a:extLst>
          </p:cNvPr>
          <p:cNvPicPr>
            <a:picLocks noChangeAspect="1"/>
          </p:cNvPicPr>
          <p:nvPr/>
        </p:nvPicPr>
        <p:blipFill>
          <a:blip r:embed="rId4"/>
          <a:stretch>
            <a:fillRect/>
          </a:stretch>
        </p:blipFill>
        <p:spPr>
          <a:xfrm>
            <a:off x="2971800" y="119065"/>
            <a:ext cx="6400800" cy="1571625"/>
          </a:xfrm>
          <a:prstGeom prst="rect">
            <a:avLst/>
          </a:prstGeom>
          <a:ln w="28575">
            <a:solidFill>
              <a:srgbClr val="C00000"/>
            </a:solidFill>
          </a:ln>
        </p:spPr>
      </p:pic>
    </p:spTree>
    <p:extLst>
      <p:ext uri="{BB962C8B-B14F-4D97-AF65-F5344CB8AC3E}">
        <p14:creationId xmlns:p14="http://schemas.microsoft.com/office/powerpoint/2010/main" val="13679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28329500-9054-8EF1-48CE-FBD09AB983A1}"/>
              </a:ext>
            </a:extLst>
          </p:cNvPr>
          <p:cNvPicPr>
            <a:picLocks noGrp="1" noChangeAspect="1"/>
          </p:cNvPicPr>
          <p:nvPr>
            <p:ph sz="half" idx="1"/>
          </p:nvPr>
        </p:nvPicPr>
        <p:blipFill>
          <a:blip r:embed="rId2"/>
          <a:stretch>
            <a:fillRect/>
          </a:stretch>
        </p:blipFill>
        <p:spPr>
          <a:xfrm>
            <a:off x="458350" y="2451096"/>
            <a:ext cx="5773349" cy="3987026"/>
          </a:xfrm>
        </p:spPr>
      </p:pic>
      <p:sp>
        <p:nvSpPr>
          <p:cNvPr id="4" name="Tijdelijke aanduiding voor inhoud 3">
            <a:extLst>
              <a:ext uri="{FF2B5EF4-FFF2-40B4-BE49-F238E27FC236}">
                <a16:creationId xmlns:a16="http://schemas.microsoft.com/office/drawing/2014/main" id="{456E45E4-25D8-0333-39D8-AA2680E72D9C}"/>
              </a:ext>
            </a:extLst>
          </p:cNvPr>
          <p:cNvSpPr>
            <a:spLocks noGrp="1"/>
          </p:cNvSpPr>
          <p:nvPr>
            <p:ph sz="half" idx="2"/>
          </p:nvPr>
        </p:nvSpPr>
        <p:spPr>
          <a:xfrm>
            <a:off x="6797351" y="1371600"/>
            <a:ext cx="5181600" cy="4842685"/>
          </a:xfrm>
        </p:spPr>
        <p:txBody>
          <a:bodyPr>
            <a:noAutofit/>
          </a:bodyPr>
          <a:lstStyle/>
          <a:p>
            <a:r>
              <a:rPr lang="en-GB" sz="2000" dirty="0"/>
              <a:t>In-hospital mortality was lower in the nutritional support group.</a:t>
            </a:r>
          </a:p>
          <a:p>
            <a:r>
              <a:rPr lang="en-GB" sz="2000" dirty="0"/>
              <a:t>No difference in 30-days readmission rates</a:t>
            </a:r>
          </a:p>
          <a:p>
            <a:r>
              <a:rPr lang="en-GB" sz="2000" dirty="0"/>
              <a:t>Discharge to a post-acute care facility was less frequent in the nutritional support group. </a:t>
            </a:r>
          </a:p>
          <a:p>
            <a:r>
              <a:rPr lang="en-US" sz="2000" dirty="0"/>
              <a:t>Two exceptions: patient groups with hematological cancer and on chemotherapy both did not show significant survival benefit </a:t>
            </a:r>
          </a:p>
          <a:p>
            <a:pPr algn="l"/>
            <a:r>
              <a:rPr lang="nl-BE" sz="2000" dirty="0" err="1"/>
              <a:t>Plea</a:t>
            </a:r>
            <a:r>
              <a:rPr lang="nl-BE" sz="2000" dirty="0"/>
              <a:t> </a:t>
            </a:r>
            <a:r>
              <a:rPr lang="nl-BE" sz="2000" dirty="0" err="1"/>
              <a:t>for</a:t>
            </a:r>
            <a:r>
              <a:rPr lang="en-US" sz="2000" b="0" i="0" u="none" strike="noStrike" baseline="0" dirty="0"/>
              <a:t> future well-designed clinical trials for </a:t>
            </a:r>
            <a:r>
              <a:rPr lang="nl-BE" sz="2000" b="0" i="0" u="none" strike="noStrike" baseline="0" dirty="0" err="1"/>
              <a:t>nutritional</a:t>
            </a:r>
            <a:r>
              <a:rPr lang="nl-BE" sz="2000" b="0" i="0" u="none" strike="noStrike" baseline="0" dirty="0"/>
              <a:t> </a:t>
            </a:r>
            <a:r>
              <a:rPr lang="nl-BE" sz="2000" b="0" i="0" u="none" strike="noStrike" baseline="0" dirty="0" err="1"/>
              <a:t>interventions</a:t>
            </a:r>
            <a:r>
              <a:rPr lang="nl-BE" sz="2000" b="0" i="0" u="none" strike="noStrike" baseline="0" dirty="0"/>
              <a:t> in (</a:t>
            </a:r>
            <a:r>
              <a:rPr lang="nl-BE" sz="2000" b="0" i="0" u="none" strike="noStrike" baseline="0" dirty="0" err="1"/>
              <a:t>hematological</a:t>
            </a:r>
            <a:r>
              <a:rPr lang="nl-BE" sz="2000" b="0" i="0" u="none" strike="noStrike" baseline="0" dirty="0"/>
              <a:t>) </a:t>
            </a:r>
            <a:r>
              <a:rPr lang="nl-BE" sz="2000" b="0" i="0" u="none" strike="noStrike" baseline="0" dirty="0" err="1"/>
              <a:t>cancer</a:t>
            </a:r>
            <a:r>
              <a:rPr lang="nl-BE" sz="2000" b="0" i="0" u="none" strike="noStrike" baseline="0" dirty="0"/>
              <a:t> </a:t>
            </a:r>
            <a:r>
              <a:rPr lang="nl-BE" sz="2000" b="0" i="0" u="none" strike="noStrike" baseline="0" dirty="0" err="1"/>
              <a:t>patients</a:t>
            </a:r>
            <a:r>
              <a:rPr lang="nl-BE" sz="2000" b="0" i="0" u="none" strike="noStrike" baseline="0" dirty="0"/>
              <a:t> </a:t>
            </a:r>
            <a:r>
              <a:rPr lang="nl-BE" sz="2000" b="0" i="0" u="none" strike="noStrike" baseline="0" dirty="0" err="1"/>
              <a:t>undergoing</a:t>
            </a:r>
            <a:r>
              <a:rPr lang="nl-BE" sz="2000" b="0" i="0" u="none" strike="noStrike" baseline="0" dirty="0"/>
              <a:t> </a:t>
            </a:r>
            <a:r>
              <a:rPr lang="nl-BE" sz="2000" b="0" i="0" u="none" strike="noStrike" baseline="0" dirty="0" err="1"/>
              <a:t>chemotherapy</a:t>
            </a:r>
            <a:r>
              <a:rPr lang="nl-BE" sz="2000" b="0" i="0" u="none" strike="noStrike" baseline="0" dirty="0"/>
              <a:t>.</a:t>
            </a:r>
            <a:endParaRPr lang="en-US" sz="2000" dirty="0"/>
          </a:p>
        </p:txBody>
      </p:sp>
      <p:pic>
        <p:nvPicPr>
          <p:cNvPr id="3" name="Afbeelding 2">
            <a:extLst>
              <a:ext uri="{FF2B5EF4-FFF2-40B4-BE49-F238E27FC236}">
                <a16:creationId xmlns:a16="http://schemas.microsoft.com/office/drawing/2014/main" id="{20407C17-5172-304C-CB8E-47386EAE89C5}"/>
              </a:ext>
            </a:extLst>
          </p:cNvPr>
          <p:cNvPicPr>
            <a:picLocks noChangeAspect="1"/>
          </p:cNvPicPr>
          <p:nvPr/>
        </p:nvPicPr>
        <p:blipFill>
          <a:blip r:embed="rId3"/>
          <a:stretch>
            <a:fillRect/>
          </a:stretch>
        </p:blipFill>
        <p:spPr>
          <a:xfrm>
            <a:off x="144625" y="584854"/>
            <a:ext cx="6400800" cy="1571625"/>
          </a:xfrm>
          <a:prstGeom prst="rect">
            <a:avLst/>
          </a:prstGeom>
          <a:ln w="28575">
            <a:solidFill>
              <a:srgbClr val="C00000"/>
            </a:solidFill>
          </a:ln>
        </p:spPr>
      </p:pic>
    </p:spTree>
    <p:extLst>
      <p:ext uri="{BB962C8B-B14F-4D97-AF65-F5344CB8AC3E}">
        <p14:creationId xmlns:p14="http://schemas.microsoft.com/office/powerpoint/2010/main" val="3651670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7EF60AE-BE32-ED0F-F803-5B150310C9ED}"/>
              </a:ext>
            </a:extLst>
          </p:cNvPr>
          <p:cNvSpPr>
            <a:spLocks noGrp="1"/>
          </p:cNvSpPr>
          <p:nvPr>
            <p:ph type="title"/>
          </p:nvPr>
        </p:nvSpPr>
        <p:spPr/>
        <p:txBody>
          <a:bodyPr/>
          <a:lstStyle/>
          <a:p>
            <a:r>
              <a:rPr lang="nl-BE" dirty="0" err="1"/>
              <a:t>Polypharmacy</a:t>
            </a:r>
            <a:r>
              <a:rPr lang="nl-BE" dirty="0"/>
              <a:t> in real life</a:t>
            </a:r>
          </a:p>
        </p:txBody>
      </p:sp>
      <p:pic>
        <p:nvPicPr>
          <p:cNvPr id="3" name="Afbeelding 2">
            <a:extLst>
              <a:ext uri="{FF2B5EF4-FFF2-40B4-BE49-F238E27FC236}">
                <a16:creationId xmlns:a16="http://schemas.microsoft.com/office/drawing/2014/main" id="{B1471909-D572-8929-3F00-F3DE3013C745}"/>
              </a:ext>
            </a:extLst>
          </p:cNvPr>
          <p:cNvPicPr>
            <a:picLocks noChangeAspect="1"/>
          </p:cNvPicPr>
          <p:nvPr/>
        </p:nvPicPr>
        <p:blipFill>
          <a:blip r:embed="rId3"/>
          <a:stretch>
            <a:fillRect/>
          </a:stretch>
        </p:blipFill>
        <p:spPr>
          <a:xfrm>
            <a:off x="0" y="1780056"/>
            <a:ext cx="12192000" cy="3297888"/>
          </a:xfrm>
          <a:prstGeom prst="rect">
            <a:avLst/>
          </a:prstGeom>
        </p:spPr>
      </p:pic>
      <p:sp>
        <p:nvSpPr>
          <p:cNvPr id="4" name="Tekstvak 3">
            <a:extLst>
              <a:ext uri="{FF2B5EF4-FFF2-40B4-BE49-F238E27FC236}">
                <a16:creationId xmlns:a16="http://schemas.microsoft.com/office/drawing/2014/main" id="{DAE7175D-17FA-3FB1-E89C-0EC76BC18FC1}"/>
              </a:ext>
            </a:extLst>
          </p:cNvPr>
          <p:cNvSpPr txBox="1"/>
          <p:nvPr/>
        </p:nvSpPr>
        <p:spPr>
          <a:xfrm>
            <a:off x="3188830" y="2075688"/>
            <a:ext cx="1090562" cy="731520"/>
          </a:xfrm>
          <a:prstGeom prst="rect">
            <a:avLst/>
          </a:prstGeom>
          <a:noFill/>
          <a:ln w="28575">
            <a:solidFill>
              <a:srgbClr val="C00000"/>
            </a:solidFill>
          </a:ln>
        </p:spPr>
        <p:txBody>
          <a:bodyPr wrap="square" rtlCol="0">
            <a:spAutoFit/>
          </a:bodyPr>
          <a:lstStyle/>
          <a:p>
            <a:endParaRPr lang="nl-BE" dirty="0"/>
          </a:p>
        </p:txBody>
      </p:sp>
      <p:sp>
        <p:nvSpPr>
          <p:cNvPr id="6" name="Tekstvak 5">
            <a:extLst>
              <a:ext uri="{FF2B5EF4-FFF2-40B4-BE49-F238E27FC236}">
                <a16:creationId xmlns:a16="http://schemas.microsoft.com/office/drawing/2014/main" id="{E4D7AC85-E2FB-6518-308F-70DA33F5A5D9}"/>
              </a:ext>
            </a:extLst>
          </p:cNvPr>
          <p:cNvSpPr txBox="1"/>
          <p:nvPr/>
        </p:nvSpPr>
        <p:spPr>
          <a:xfrm>
            <a:off x="6096000" y="4032504"/>
            <a:ext cx="2755392" cy="474493"/>
          </a:xfrm>
          <a:prstGeom prst="rect">
            <a:avLst/>
          </a:prstGeom>
          <a:noFill/>
          <a:ln w="28575">
            <a:solidFill>
              <a:srgbClr val="C00000"/>
            </a:solidFill>
          </a:ln>
        </p:spPr>
        <p:txBody>
          <a:bodyPr wrap="square" rtlCol="0">
            <a:spAutoFit/>
          </a:bodyPr>
          <a:lstStyle/>
          <a:p>
            <a:endParaRPr lang="nl-BE" dirty="0"/>
          </a:p>
        </p:txBody>
      </p:sp>
      <p:sp>
        <p:nvSpPr>
          <p:cNvPr id="7" name="Tekstvak 6">
            <a:extLst>
              <a:ext uri="{FF2B5EF4-FFF2-40B4-BE49-F238E27FC236}">
                <a16:creationId xmlns:a16="http://schemas.microsoft.com/office/drawing/2014/main" id="{CC41D94D-8A47-D38C-87C9-CA76ABB312FD}"/>
              </a:ext>
            </a:extLst>
          </p:cNvPr>
          <p:cNvSpPr txBox="1"/>
          <p:nvPr/>
        </p:nvSpPr>
        <p:spPr>
          <a:xfrm>
            <a:off x="2395728" y="1927872"/>
            <a:ext cx="678212" cy="3150072"/>
          </a:xfrm>
          <a:prstGeom prst="rect">
            <a:avLst/>
          </a:prstGeom>
          <a:noFill/>
          <a:ln w="28575">
            <a:solidFill>
              <a:srgbClr val="C00000"/>
            </a:solidFill>
          </a:ln>
        </p:spPr>
        <p:txBody>
          <a:bodyPr wrap="square" rtlCol="0">
            <a:spAutoFit/>
          </a:bodyPr>
          <a:lstStyle/>
          <a:p>
            <a:endParaRPr lang="nl-BE" dirty="0"/>
          </a:p>
        </p:txBody>
      </p:sp>
      <p:sp>
        <p:nvSpPr>
          <p:cNvPr id="8" name="Tekstvak 7">
            <a:extLst>
              <a:ext uri="{FF2B5EF4-FFF2-40B4-BE49-F238E27FC236}">
                <a16:creationId xmlns:a16="http://schemas.microsoft.com/office/drawing/2014/main" id="{D62423E9-1278-3E5A-849B-429947F0A2B0}"/>
              </a:ext>
            </a:extLst>
          </p:cNvPr>
          <p:cNvSpPr txBox="1"/>
          <p:nvPr/>
        </p:nvSpPr>
        <p:spPr>
          <a:xfrm>
            <a:off x="8981457" y="2075688"/>
            <a:ext cx="2023250" cy="273387"/>
          </a:xfrm>
          <a:prstGeom prst="rect">
            <a:avLst/>
          </a:prstGeom>
          <a:noFill/>
          <a:ln w="28575">
            <a:solidFill>
              <a:srgbClr val="C00000"/>
            </a:solidFill>
          </a:ln>
        </p:spPr>
        <p:txBody>
          <a:bodyPr wrap="square" rtlCol="0">
            <a:spAutoFit/>
          </a:bodyPr>
          <a:lstStyle/>
          <a:p>
            <a:endParaRPr lang="nl-BE" dirty="0"/>
          </a:p>
        </p:txBody>
      </p:sp>
      <p:sp>
        <p:nvSpPr>
          <p:cNvPr id="9" name="Tekstballon: ovaal 8">
            <a:extLst>
              <a:ext uri="{FF2B5EF4-FFF2-40B4-BE49-F238E27FC236}">
                <a16:creationId xmlns:a16="http://schemas.microsoft.com/office/drawing/2014/main" id="{A8B7EF43-A8E9-9A7B-52E3-FAF41A4C217E}"/>
              </a:ext>
            </a:extLst>
          </p:cNvPr>
          <p:cNvSpPr/>
          <p:nvPr/>
        </p:nvSpPr>
        <p:spPr>
          <a:xfrm>
            <a:off x="10547507" y="1315224"/>
            <a:ext cx="914400" cy="612648"/>
          </a:xfrm>
          <a:prstGeom prst="wedgeEllipseCallou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dirty="0" err="1">
                <a:solidFill>
                  <a:schemeClr val="bg1"/>
                </a:solidFill>
              </a:rPr>
              <a:t>What</a:t>
            </a:r>
            <a:r>
              <a:rPr lang="nl-BE" sz="900" dirty="0">
                <a:solidFill>
                  <a:schemeClr val="bg1"/>
                </a:solidFill>
              </a:rPr>
              <a:t> is </a:t>
            </a:r>
            <a:r>
              <a:rPr lang="nl-BE" sz="900" dirty="0" err="1">
                <a:solidFill>
                  <a:schemeClr val="bg1"/>
                </a:solidFill>
              </a:rPr>
              <a:t>day</a:t>
            </a:r>
            <a:r>
              <a:rPr lang="nl-BE" sz="900" dirty="0">
                <a:solidFill>
                  <a:schemeClr val="bg1"/>
                </a:solidFill>
              </a:rPr>
              <a:t> 1 ?</a:t>
            </a:r>
          </a:p>
        </p:txBody>
      </p:sp>
      <p:sp>
        <p:nvSpPr>
          <p:cNvPr id="10" name="Tekstvak 9">
            <a:extLst>
              <a:ext uri="{FF2B5EF4-FFF2-40B4-BE49-F238E27FC236}">
                <a16:creationId xmlns:a16="http://schemas.microsoft.com/office/drawing/2014/main" id="{D069D314-67FF-A4A9-AAD9-436240631773}"/>
              </a:ext>
            </a:extLst>
          </p:cNvPr>
          <p:cNvSpPr txBox="1"/>
          <p:nvPr/>
        </p:nvSpPr>
        <p:spPr>
          <a:xfrm>
            <a:off x="9159862" y="4608575"/>
            <a:ext cx="1300874" cy="273388"/>
          </a:xfrm>
          <a:prstGeom prst="rect">
            <a:avLst/>
          </a:prstGeom>
          <a:noFill/>
          <a:ln w="28575">
            <a:solidFill>
              <a:srgbClr val="C00000"/>
            </a:solidFill>
          </a:ln>
        </p:spPr>
        <p:txBody>
          <a:bodyPr wrap="square" rtlCol="0">
            <a:spAutoFit/>
          </a:bodyPr>
          <a:lstStyle/>
          <a:p>
            <a:endParaRPr lang="nl-BE" dirty="0"/>
          </a:p>
        </p:txBody>
      </p:sp>
      <p:sp>
        <p:nvSpPr>
          <p:cNvPr id="11" name="Tekstvak 10">
            <a:extLst>
              <a:ext uri="{FF2B5EF4-FFF2-40B4-BE49-F238E27FC236}">
                <a16:creationId xmlns:a16="http://schemas.microsoft.com/office/drawing/2014/main" id="{BDBE841E-ACE9-3668-C476-B78B3227A047}"/>
              </a:ext>
            </a:extLst>
          </p:cNvPr>
          <p:cNvSpPr txBox="1"/>
          <p:nvPr/>
        </p:nvSpPr>
        <p:spPr>
          <a:xfrm>
            <a:off x="9159862" y="4139206"/>
            <a:ext cx="1200290" cy="273388"/>
          </a:xfrm>
          <a:prstGeom prst="rect">
            <a:avLst/>
          </a:prstGeom>
          <a:noFill/>
          <a:ln w="28575">
            <a:solidFill>
              <a:srgbClr val="C00000"/>
            </a:solidFill>
          </a:ln>
        </p:spPr>
        <p:txBody>
          <a:bodyPr wrap="square" rtlCol="0">
            <a:spAutoFit/>
          </a:bodyPr>
          <a:lstStyle/>
          <a:p>
            <a:endParaRPr lang="nl-BE" dirty="0"/>
          </a:p>
        </p:txBody>
      </p:sp>
    </p:spTree>
    <p:extLst>
      <p:ext uri="{BB962C8B-B14F-4D97-AF65-F5344CB8AC3E}">
        <p14:creationId xmlns:p14="http://schemas.microsoft.com/office/powerpoint/2010/main" val="4184961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1F1E77-37BA-2AED-7B42-12A617540C20}"/>
              </a:ext>
            </a:extLst>
          </p:cNvPr>
          <p:cNvSpPr>
            <a:spLocks noGrp="1"/>
          </p:cNvSpPr>
          <p:nvPr>
            <p:ph type="title"/>
          </p:nvPr>
        </p:nvSpPr>
        <p:spPr>
          <a:xfrm>
            <a:off x="839788" y="457200"/>
            <a:ext cx="3932237" cy="1600200"/>
          </a:xfrm>
        </p:spPr>
        <p:txBody>
          <a:bodyPr vert="horz" lIns="91440" tIns="45720" rIns="91440" bIns="45720" rtlCol="0" anchor="b">
            <a:normAutofit/>
          </a:bodyPr>
          <a:lstStyle/>
          <a:p>
            <a:r>
              <a:rPr lang="nl-BE" dirty="0" err="1"/>
              <a:t>Polypharmacy</a:t>
            </a:r>
            <a:r>
              <a:rPr lang="nl-BE" dirty="0"/>
              <a:t> in real life</a:t>
            </a:r>
          </a:p>
        </p:txBody>
      </p:sp>
      <p:sp>
        <p:nvSpPr>
          <p:cNvPr id="2" name="Tekstvak 1">
            <a:extLst>
              <a:ext uri="{FF2B5EF4-FFF2-40B4-BE49-F238E27FC236}">
                <a16:creationId xmlns:a16="http://schemas.microsoft.com/office/drawing/2014/main" id="{5B3B1073-DE7E-1AC1-4337-CA077043D483}"/>
              </a:ext>
            </a:extLst>
          </p:cNvPr>
          <p:cNvSpPr txBox="1"/>
          <p:nvPr/>
        </p:nvSpPr>
        <p:spPr>
          <a:xfrm>
            <a:off x="839788" y="2057400"/>
            <a:ext cx="3932237" cy="3811588"/>
          </a:xfrm>
          <a:prstGeom prst="rect">
            <a:avLst/>
          </a:prstGeom>
        </p:spPr>
        <p:txBody>
          <a:bodyPr vert="horz" lIns="91440" tIns="45720" rIns="91440" bIns="45720" rtlCol="0">
            <a:normAutofit/>
          </a:bodyPr>
          <a:lstStyle/>
          <a:p>
            <a:pPr defTabSz="685800">
              <a:lnSpc>
                <a:spcPct val="90000"/>
              </a:lnSpc>
              <a:spcBef>
                <a:spcPts val="750"/>
              </a:spcBef>
              <a:buClr>
                <a:schemeClr val="bg2"/>
              </a:buClr>
            </a:pPr>
            <a:r>
              <a:rPr lang="nl-NL" sz="1200" kern="1200" dirty="0">
                <a:solidFill>
                  <a:schemeClr val="bg1"/>
                </a:solidFill>
                <a:latin typeface="+mn-lt"/>
                <a:ea typeface="+mn-ea"/>
                <a:cs typeface="+mn-cs"/>
              </a:rPr>
              <a:t>Velghe et al. </a:t>
            </a:r>
            <a:r>
              <a:rPr lang="nl-NL" sz="1200" kern="1200" dirty="0" err="1">
                <a:solidFill>
                  <a:schemeClr val="bg1"/>
                </a:solidFill>
                <a:latin typeface="+mn-lt"/>
                <a:ea typeface="+mn-ea"/>
                <a:cs typeface="+mn-cs"/>
              </a:rPr>
              <a:t>Eur</a:t>
            </a:r>
            <a:r>
              <a:rPr lang="nl-NL" sz="1200" kern="1200" dirty="0">
                <a:solidFill>
                  <a:schemeClr val="bg1"/>
                </a:solidFill>
                <a:latin typeface="+mn-lt"/>
                <a:ea typeface="+mn-ea"/>
                <a:cs typeface="+mn-cs"/>
              </a:rPr>
              <a:t> J </a:t>
            </a:r>
            <a:r>
              <a:rPr lang="nl-NL" sz="1200" kern="1200" dirty="0" err="1">
                <a:solidFill>
                  <a:schemeClr val="bg1"/>
                </a:solidFill>
                <a:latin typeface="+mn-lt"/>
                <a:ea typeface="+mn-ea"/>
                <a:cs typeface="+mn-cs"/>
              </a:rPr>
              <a:t>Oncol</a:t>
            </a:r>
            <a:r>
              <a:rPr lang="nl-NL" sz="1200" kern="1200" dirty="0">
                <a:solidFill>
                  <a:schemeClr val="bg1"/>
                </a:solidFill>
                <a:latin typeface="+mn-lt"/>
                <a:ea typeface="+mn-ea"/>
                <a:cs typeface="+mn-cs"/>
              </a:rPr>
              <a:t> 2016; 21(1): 14-20</a:t>
            </a:r>
          </a:p>
        </p:txBody>
      </p:sp>
      <p:graphicFrame>
        <p:nvGraphicFramePr>
          <p:cNvPr id="9" name="Tijdelijke aanduiding voor inhoud 6">
            <a:extLst>
              <a:ext uri="{FF2B5EF4-FFF2-40B4-BE49-F238E27FC236}">
                <a16:creationId xmlns:a16="http://schemas.microsoft.com/office/drawing/2014/main" id="{03F6E474-80FE-E225-5AEF-768A5D252B41}"/>
              </a:ext>
            </a:extLst>
          </p:cNvPr>
          <p:cNvGraphicFramePr>
            <a:graphicFrameLocks noGrp="1"/>
          </p:cNvGraphicFramePr>
          <p:nvPr>
            <p:ph idx="1"/>
            <p:extLst>
              <p:ext uri="{D42A27DB-BD31-4B8C-83A1-F6EECF244321}">
                <p14:modId xmlns:p14="http://schemas.microsoft.com/office/powerpoint/2010/main" val="4242247785"/>
              </p:ext>
            </p:extLst>
          </p:nvPr>
        </p:nvGraphicFramePr>
        <p:xfrm>
          <a:off x="5180012" y="848530"/>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602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FF07BC0-9068-EA48-7DCF-FBC007FCDEE6}"/>
              </a:ext>
            </a:extLst>
          </p:cNvPr>
          <p:cNvSpPr>
            <a:spLocks noGrp="1"/>
          </p:cNvSpPr>
          <p:nvPr>
            <p:ph type="title"/>
          </p:nvPr>
        </p:nvSpPr>
        <p:spPr>
          <a:xfrm>
            <a:off x="838200" y="365127"/>
            <a:ext cx="5648661" cy="1325563"/>
          </a:xfrm>
        </p:spPr>
        <p:txBody>
          <a:bodyPr/>
          <a:lstStyle/>
          <a:p>
            <a:r>
              <a:rPr lang="nl-BE" dirty="0"/>
              <a:t>Concept of </a:t>
            </a:r>
            <a:r>
              <a:rPr lang="nl-BE" dirty="0" err="1"/>
              <a:t>frailty</a:t>
            </a:r>
            <a:endParaRPr lang="nl-BE" dirty="0"/>
          </a:p>
        </p:txBody>
      </p:sp>
      <p:pic>
        <p:nvPicPr>
          <p:cNvPr id="7" name="Tijdelijke aanduiding voor inhoud 6">
            <a:extLst>
              <a:ext uri="{FF2B5EF4-FFF2-40B4-BE49-F238E27FC236}">
                <a16:creationId xmlns:a16="http://schemas.microsoft.com/office/drawing/2014/main" id="{42E822FD-91A2-0441-FDA6-06C213F3962E}"/>
              </a:ext>
            </a:extLst>
          </p:cNvPr>
          <p:cNvPicPr>
            <a:picLocks noGrp="1" noChangeAspect="1"/>
          </p:cNvPicPr>
          <p:nvPr>
            <p:ph idx="1"/>
          </p:nvPr>
        </p:nvPicPr>
        <p:blipFill>
          <a:blip r:embed="rId3"/>
          <a:stretch/>
        </p:blipFill>
        <p:spPr>
          <a:xfrm>
            <a:off x="5629776" y="210485"/>
            <a:ext cx="6271741" cy="3968836"/>
          </a:xfrm>
          <a:prstGeom prst="rect">
            <a:avLst/>
          </a:prstGeom>
          <a:noFill/>
          <a:ln>
            <a:solidFill>
              <a:schemeClr val="bg2"/>
            </a:solidFill>
          </a:ln>
        </p:spPr>
      </p:pic>
      <p:sp>
        <p:nvSpPr>
          <p:cNvPr id="8" name="Tekstvak 7">
            <a:extLst>
              <a:ext uri="{FF2B5EF4-FFF2-40B4-BE49-F238E27FC236}">
                <a16:creationId xmlns:a16="http://schemas.microsoft.com/office/drawing/2014/main" id="{AD1576F1-1D38-AA28-A4AD-09B5426F9652}"/>
              </a:ext>
            </a:extLst>
          </p:cNvPr>
          <p:cNvSpPr txBox="1"/>
          <p:nvPr/>
        </p:nvSpPr>
        <p:spPr>
          <a:xfrm>
            <a:off x="7996335" y="6027576"/>
            <a:ext cx="3340359" cy="230832"/>
          </a:xfrm>
          <a:prstGeom prst="rect">
            <a:avLst/>
          </a:prstGeom>
          <a:noFill/>
          <a:ln>
            <a:solidFill>
              <a:schemeClr val="bg1"/>
            </a:solidFill>
          </a:ln>
        </p:spPr>
        <p:txBody>
          <a:bodyPr wrap="square" rtlCol="0">
            <a:spAutoFit/>
          </a:bodyPr>
          <a:lstStyle/>
          <a:p>
            <a:r>
              <a:rPr lang="nl-BE" sz="900" dirty="0" err="1">
                <a:solidFill>
                  <a:schemeClr val="bg1"/>
                </a:solidFill>
              </a:rPr>
              <a:t>Gandolfini</a:t>
            </a:r>
            <a:r>
              <a:rPr lang="nl-BE" sz="900" dirty="0">
                <a:solidFill>
                  <a:schemeClr val="bg1"/>
                </a:solidFill>
              </a:rPr>
              <a:t> et al. Front </a:t>
            </a:r>
            <a:r>
              <a:rPr lang="nl-BE" sz="900" dirty="0" err="1">
                <a:solidFill>
                  <a:schemeClr val="bg1"/>
                </a:solidFill>
              </a:rPr>
              <a:t>Nutr</a:t>
            </a:r>
            <a:r>
              <a:rPr lang="nl-BE" sz="900" dirty="0">
                <a:solidFill>
                  <a:schemeClr val="bg1"/>
                </a:solidFill>
              </a:rPr>
              <a:t> 2019; 6: 169</a:t>
            </a:r>
          </a:p>
        </p:txBody>
      </p:sp>
      <p:sp>
        <p:nvSpPr>
          <p:cNvPr id="3" name="Tekstvak 2">
            <a:extLst>
              <a:ext uri="{FF2B5EF4-FFF2-40B4-BE49-F238E27FC236}">
                <a16:creationId xmlns:a16="http://schemas.microsoft.com/office/drawing/2014/main" id="{28B4F8C7-254A-09EA-2B8B-CC36D41498B7}"/>
              </a:ext>
            </a:extLst>
          </p:cNvPr>
          <p:cNvSpPr txBox="1"/>
          <p:nvPr/>
        </p:nvSpPr>
        <p:spPr>
          <a:xfrm>
            <a:off x="565826" y="2978992"/>
            <a:ext cx="4181272" cy="1200329"/>
          </a:xfrm>
          <a:prstGeom prst="rect">
            <a:avLst/>
          </a:prstGeom>
          <a:noFill/>
        </p:spPr>
        <p:txBody>
          <a:bodyPr wrap="square" rtlCol="0">
            <a:spAutoFit/>
          </a:bodyPr>
          <a:lstStyle/>
          <a:p>
            <a:r>
              <a:rPr lang="en-US" dirty="0">
                <a:solidFill>
                  <a:srgbClr val="333333"/>
                </a:solidFill>
                <a:latin typeface="Georgia" panose="02040502050405020303" pitchFamily="18" charset="0"/>
              </a:rPr>
              <a:t>F</a:t>
            </a:r>
            <a:r>
              <a:rPr lang="en-US" b="0" i="0" dirty="0">
                <a:solidFill>
                  <a:srgbClr val="333333"/>
                </a:solidFill>
                <a:effectLst/>
                <a:latin typeface="Georgia" panose="02040502050405020303" pitchFamily="18" charset="0"/>
              </a:rPr>
              <a:t>railty reflects a state of increased vulnerability to adverse health outcomes for individuals of the same chronological age</a:t>
            </a:r>
            <a:endParaRPr lang="nl-BE" dirty="0"/>
          </a:p>
        </p:txBody>
      </p:sp>
      <p:sp>
        <p:nvSpPr>
          <p:cNvPr id="4" name="Tekstvak 3">
            <a:extLst>
              <a:ext uri="{FF2B5EF4-FFF2-40B4-BE49-F238E27FC236}">
                <a16:creationId xmlns:a16="http://schemas.microsoft.com/office/drawing/2014/main" id="{3C4DDC68-4080-F598-9960-18C3E184582F}"/>
              </a:ext>
            </a:extLst>
          </p:cNvPr>
          <p:cNvSpPr txBox="1"/>
          <p:nvPr/>
        </p:nvSpPr>
        <p:spPr>
          <a:xfrm>
            <a:off x="3242752" y="5144457"/>
            <a:ext cx="4753583" cy="646331"/>
          </a:xfrm>
          <a:prstGeom prst="rect">
            <a:avLst/>
          </a:prstGeom>
          <a:noFill/>
        </p:spPr>
        <p:txBody>
          <a:bodyPr wrap="square" rtlCol="0">
            <a:spAutoFit/>
          </a:bodyPr>
          <a:lstStyle/>
          <a:p>
            <a:pPr algn="ctr"/>
            <a:r>
              <a:rPr lang="nl-BE" sz="3600" dirty="0">
                <a:ln w="0">
                  <a:solidFill>
                    <a:srgbClr val="C00000"/>
                  </a:solidFill>
                </a:ln>
                <a:solidFill>
                  <a:srgbClr val="C00000"/>
                </a:solidFill>
                <a:effectLst>
                  <a:reflection blurRad="6350" stA="53000" endA="300" endPos="35500" dir="5400000" sy="-90000" algn="bl" rotWithShape="0"/>
                </a:effectLst>
              </a:rPr>
              <a:t>“</a:t>
            </a:r>
            <a:r>
              <a:rPr lang="nl-BE" sz="3600" dirty="0" err="1">
                <a:ln w="0">
                  <a:solidFill>
                    <a:srgbClr val="C00000"/>
                  </a:solidFill>
                </a:ln>
                <a:solidFill>
                  <a:srgbClr val="C00000"/>
                </a:solidFill>
                <a:effectLst>
                  <a:reflection blurRad="6350" stA="53000" endA="300" endPos="35500" dir="5400000" sy="-90000" algn="bl" rotWithShape="0"/>
                </a:effectLst>
              </a:rPr>
              <a:t>Dynamic</a:t>
            </a:r>
            <a:r>
              <a:rPr lang="nl-BE" sz="3600" dirty="0">
                <a:ln w="0">
                  <a:solidFill>
                    <a:srgbClr val="C00000"/>
                  </a:solidFill>
                </a:ln>
                <a:solidFill>
                  <a:srgbClr val="C00000"/>
                </a:solidFill>
                <a:effectLst>
                  <a:reflection blurRad="6350" stA="53000" endA="300" endPos="35500" dir="5400000" sy="-90000" algn="bl" rotWithShape="0"/>
                </a:effectLst>
              </a:rPr>
              <a:t> </a:t>
            </a:r>
            <a:r>
              <a:rPr lang="nl-BE" sz="3600" dirty="0" err="1">
                <a:ln w="0">
                  <a:solidFill>
                    <a:srgbClr val="C00000"/>
                  </a:solidFill>
                </a:ln>
                <a:solidFill>
                  <a:srgbClr val="C00000"/>
                </a:solidFill>
                <a:effectLst>
                  <a:reflection blurRad="6350" stA="53000" endA="300" endPos="35500" dir="5400000" sy="-90000" algn="bl" rotWithShape="0"/>
                </a:effectLst>
              </a:rPr>
              <a:t>process</a:t>
            </a:r>
            <a:r>
              <a:rPr lang="nl-BE" sz="3600" dirty="0">
                <a:ln w="0">
                  <a:solidFill>
                    <a:srgbClr val="C00000"/>
                  </a:solidFill>
                </a:ln>
                <a:solidFill>
                  <a:srgbClr val="C00000"/>
                </a:solidFill>
                <a:effectLst>
                  <a:reflection blurRad="6350" stA="53000" endA="300" endPos="35500" dir="5400000" sy="-90000" algn="bl" rotWithShape="0"/>
                </a:effectLst>
              </a:rPr>
              <a:t>”</a:t>
            </a:r>
          </a:p>
        </p:txBody>
      </p:sp>
    </p:spTree>
    <p:extLst>
      <p:ext uri="{BB962C8B-B14F-4D97-AF65-F5344CB8AC3E}">
        <p14:creationId xmlns:p14="http://schemas.microsoft.com/office/powerpoint/2010/main" val="3721954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681E9574-E879-430D-E626-E78413186CC9}"/>
              </a:ext>
            </a:extLst>
          </p:cNvPr>
          <p:cNvSpPr>
            <a:spLocks noGrp="1"/>
          </p:cNvSpPr>
          <p:nvPr>
            <p:ph type="body" sz="quarter" idx="14"/>
          </p:nvPr>
        </p:nvSpPr>
        <p:spPr/>
        <p:txBody>
          <a:bodyPr/>
          <a:lstStyle/>
          <a:p>
            <a:r>
              <a:rPr lang="nl-BE" dirty="0" err="1">
                <a:solidFill>
                  <a:schemeClr val="bg2"/>
                </a:solidFill>
              </a:rPr>
              <a:t>Implications</a:t>
            </a:r>
            <a:r>
              <a:rPr lang="nl-BE" dirty="0">
                <a:solidFill>
                  <a:schemeClr val="bg2"/>
                </a:solidFill>
              </a:rPr>
              <a:t> </a:t>
            </a:r>
            <a:r>
              <a:rPr lang="nl-BE" dirty="0" err="1">
                <a:solidFill>
                  <a:schemeClr val="bg2"/>
                </a:solidFill>
              </a:rPr>
              <a:t>for</a:t>
            </a:r>
            <a:r>
              <a:rPr lang="nl-BE" dirty="0">
                <a:solidFill>
                  <a:schemeClr val="bg2"/>
                </a:solidFill>
              </a:rPr>
              <a:t> </a:t>
            </a:r>
            <a:r>
              <a:rPr lang="nl-BE" dirty="0" err="1">
                <a:solidFill>
                  <a:schemeClr val="bg2"/>
                </a:solidFill>
              </a:rPr>
              <a:t>clinical</a:t>
            </a:r>
            <a:r>
              <a:rPr lang="nl-BE" dirty="0">
                <a:solidFill>
                  <a:schemeClr val="bg2"/>
                </a:solidFill>
              </a:rPr>
              <a:t> </a:t>
            </a:r>
            <a:r>
              <a:rPr lang="nl-BE" dirty="0" err="1">
                <a:solidFill>
                  <a:schemeClr val="bg2"/>
                </a:solidFill>
              </a:rPr>
              <a:t>practice</a:t>
            </a:r>
            <a:endParaRPr lang="nl-BE" dirty="0">
              <a:solidFill>
                <a:schemeClr val="bg2"/>
              </a:solidFill>
            </a:endParaRPr>
          </a:p>
        </p:txBody>
      </p:sp>
      <p:sp>
        <p:nvSpPr>
          <p:cNvPr id="7" name="Tijdelijke aanduiding voor inhoud 6"/>
          <p:cNvSpPr>
            <a:spLocks noGrp="1"/>
          </p:cNvSpPr>
          <p:nvPr>
            <p:ph type="body" sz="quarter" idx="13"/>
          </p:nvPr>
        </p:nvSpPr>
        <p:spPr>
          <a:prstGeom prst="rect">
            <a:avLst/>
          </a:prstGeom>
        </p:spPr>
        <p:txBody>
          <a:bodyPr>
            <a:normAutofit/>
          </a:bodyPr>
          <a:lstStyle/>
          <a:p>
            <a:r>
              <a:rPr lang="nl-BE" dirty="0"/>
              <a:t>No </a:t>
            </a:r>
            <a:r>
              <a:rPr lang="nl-BE" dirty="0" err="1"/>
              <a:t>spontaneous</a:t>
            </a:r>
            <a:r>
              <a:rPr lang="nl-BE" dirty="0"/>
              <a:t> report of </a:t>
            </a:r>
            <a:r>
              <a:rPr lang="nl-BE" dirty="0" err="1"/>
              <a:t>potential</a:t>
            </a:r>
            <a:r>
              <a:rPr lang="nl-BE" dirty="0"/>
              <a:t> </a:t>
            </a:r>
            <a:r>
              <a:rPr lang="nl-BE" dirty="0" err="1"/>
              <a:t>problems</a:t>
            </a:r>
            <a:endParaRPr lang="nl-BE" dirty="0"/>
          </a:p>
          <a:p>
            <a:r>
              <a:rPr lang="nl-BE" dirty="0" err="1"/>
              <a:t>Clinicians</a:t>
            </a:r>
            <a:r>
              <a:rPr lang="nl-BE" dirty="0"/>
              <a:t> </a:t>
            </a:r>
            <a:r>
              <a:rPr lang="nl-BE" dirty="0" err="1"/>
              <a:t>fail</a:t>
            </a:r>
            <a:r>
              <a:rPr lang="nl-BE" dirty="0"/>
              <a:t> </a:t>
            </a:r>
            <a:r>
              <a:rPr lang="nl-BE" dirty="0" err="1"/>
              <a:t>to</a:t>
            </a:r>
            <a:r>
              <a:rPr lang="nl-BE" dirty="0"/>
              <a:t> </a:t>
            </a:r>
            <a:r>
              <a:rPr lang="nl-BE" dirty="0" err="1"/>
              <a:t>predict</a:t>
            </a:r>
            <a:r>
              <a:rPr lang="nl-BE" dirty="0"/>
              <a:t> </a:t>
            </a:r>
            <a:r>
              <a:rPr lang="nl-BE" dirty="0" err="1"/>
              <a:t>correctly</a:t>
            </a:r>
            <a:r>
              <a:rPr lang="nl-BE" dirty="0"/>
              <a:t> a </a:t>
            </a:r>
            <a:r>
              <a:rPr lang="nl-BE" dirty="0" err="1"/>
              <a:t>patient’s</a:t>
            </a:r>
            <a:r>
              <a:rPr lang="nl-BE" dirty="0"/>
              <a:t> </a:t>
            </a:r>
            <a:r>
              <a:rPr lang="nl-BE" dirty="0" err="1"/>
              <a:t>cognitive</a:t>
            </a:r>
            <a:r>
              <a:rPr lang="nl-BE" dirty="0"/>
              <a:t> </a:t>
            </a:r>
            <a:r>
              <a:rPr lang="nl-BE" dirty="0" err="1"/>
              <a:t>and</a:t>
            </a:r>
            <a:r>
              <a:rPr lang="nl-BE" dirty="0"/>
              <a:t>/or </a:t>
            </a:r>
            <a:r>
              <a:rPr lang="nl-BE" dirty="0" err="1"/>
              <a:t>functional</a:t>
            </a:r>
            <a:r>
              <a:rPr lang="nl-BE" dirty="0"/>
              <a:t> </a:t>
            </a:r>
            <a:r>
              <a:rPr lang="nl-BE" dirty="0" err="1"/>
              <a:t>capacity</a:t>
            </a:r>
            <a:r>
              <a:rPr lang="nl-BE" dirty="0"/>
              <a:t> </a:t>
            </a:r>
            <a:r>
              <a:rPr lang="nl-BE" dirty="0" err="1"/>
              <a:t>to</a:t>
            </a:r>
            <a:r>
              <a:rPr lang="nl-BE" dirty="0"/>
              <a:t> manage </a:t>
            </a:r>
            <a:r>
              <a:rPr lang="nl-BE" dirty="0" err="1"/>
              <a:t>medication</a:t>
            </a:r>
            <a:endParaRPr lang="nl-BE" dirty="0"/>
          </a:p>
          <a:p>
            <a:r>
              <a:rPr lang="nl-BE" dirty="0" err="1"/>
              <a:t>Often</a:t>
            </a:r>
            <a:r>
              <a:rPr lang="nl-BE" dirty="0"/>
              <a:t> taken over </a:t>
            </a:r>
            <a:r>
              <a:rPr lang="nl-BE" dirty="0" err="1"/>
              <a:t>by</a:t>
            </a:r>
            <a:r>
              <a:rPr lang="nl-BE" dirty="0"/>
              <a:t> </a:t>
            </a:r>
            <a:r>
              <a:rPr lang="nl-BE" dirty="0" err="1"/>
              <a:t>the</a:t>
            </a:r>
            <a:r>
              <a:rPr lang="nl-BE" dirty="0"/>
              <a:t> </a:t>
            </a:r>
            <a:r>
              <a:rPr lang="nl-BE" dirty="0" err="1"/>
              <a:t>spouse</a:t>
            </a:r>
            <a:r>
              <a:rPr lang="nl-BE" dirty="0"/>
              <a:t> (of </a:t>
            </a:r>
            <a:r>
              <a:rPr lang="nl-BE" dirty="0" err="1"/>
              <a:t>the</a:t>
            </a:r>
            <a:r>
              <a:rPr lang="nl-BE" dirty="0"/>
              <a:t> </a:t>
            </a:r>
            <a:r>
              <a:rPr lang="nl-BE" dirty="0" err="1"/>
              <a:t>same</a:t>
            </a:r>
            <a:r>
              <a:rPr lang="nl-BE" dirty="0"/>
              <a:t> </a:t>
            </a:r>
            <a:r>
              <a:rPr lang="nl-BE" dirty="0" err="1"/>
              <a:t>age</a:t>
            </a:r>
            <a:r>
              <a:rPr lang="nl-BE" dirty="0"/>
              <a:t>)</a:t>
            </a:r>
          </a:p>
          <a:p>
            <a:r>
              <a:rPr lang="nl-BE" dirty="0" err="1"/>
              <a:t>Patients</a:t>
            </a:r>
            <a:r>
              <a:rPr lang="nl-BE" dirty="0"/>
              <a:t> living </a:t>
            </a:r>
            <a:r>
              <a:rPr lang="nl-BE" dirty="0" err="1"/>
              <a:t>alone</a:t>
            </a:r>
            <a:endParaRPr lang="nl-BE" dirty="0"/>
          </a:p>
          <a:p>
            <a:pPr marL="0" indent="0">
              <a:buNone/>
            </a:pPr>
            <a:endParaRPr lang="nl-BE" dirty="0"/>
          </a:p>
          <a:p>
            <a:pPr marL="0" indent="0">
              <a:buNone/>
            </a:pPr>
            <a:r>
              <a:rPr lang="nl-BE" dirty="0"/>
              <a:t>		</a:t>
            </a:r>
            <a:r>
              <a:rPr lang="nl-BE" dirty="0" err="1"/>
              <a:t>problem</a:t>
            </a:r>
            <a:r>
              <a:rPr lang="nl-BE" dirty="0"/>
              <a:t> of </a:t>
            </a:r>
            <a:r>
              <a:rPr lang="nl-BE" dirty="0" err="1"/>
              <a:t>medication</a:t>
            </a:r>
            <a:r>
              <a:rPr lang="nl-BE" dirty="0"/>
              <a:t> </a:t>
            </a:r>
            <a:r>
              <a:rPr lang="nl-BE" dirty="0" err="1"/>
              <a:t>adherence</a:t>
            </a:r>
            <a:endParaRPr lang="nl-BE" dirty="0"/>
          </a:p>
          <a:p>
            <a:pPr marL="342900" lvl="1" indent="0">
              <a:buNone/>
            </a:pPr>
            <a:r>
              <a:rPr lang="nl-BE" dirty="0"/>
              <a:t> </a:t>
            </a:r>
          </a:p>
          <a:p>
            <a:pPr marL="342900" lvl="1" indent="0">
              <a:buNone/>
            </a:pPr>
            <a:endParaRPr lang="nl-BE" dirty="0"/>
          </a:p>
        </p:txBody>
      </p:sp>
      <p:sp>
        <p:nvSpPr>
          <p:cNvPr id="13" name="Tijdelijke aanduiding voor tekst 12">
            <a:extLst>
              <a:ext uri="{FF2B5EF4-FFF2-40B4-BE49-F238E27FC236}">
                <a16:creationId xmlns:a16="http://schemas.microsoft.com/office/drawing/2014/main" id="{96A80A81-A3C9-95F6-71B2-35428CCDD7CA}"/>
              </a:ext>
            </a:extLst>
          </p:cNvPr>
          <p:cNvSpPr>
            <a:spLocks noGrp="1"/>
          </p:cNvSpPr>
          <p:nvPr>
            <p:ph type="body" sz="quarter" idx="15"/>
          </p:nvPr>
        </p:nvSpPr>
        <p:spPr/>
        <p:txBody>
          <a:bodyPr>
            <a:normAutofit fontScale="92500" lnSpcReduction="10000"/>
          </a:bodyPr>
          <a:lstStyle/>
          <a:p>
            <a:r>
              <a:rPr lang="nl-BE" b="0" dirty="0" err="1">
                <a:solidFill>
                  <a:schemeClr val="bg2"/>
                </a:solidFill>
                <a:latin typeface="+mj-lt"/>
              </a:rPr>
              <a:t>Polypharmacy</a:t>
            </a:r>
            <a:r>
              <a:rPr lang="nl-BE" b="0" dirty="0">
                <a:solidFill>
                  <a:schemeClr val="bg2"/>
                </a:solidFill>
                <a:latin typeface="+mj-lt"/>
              </a:rPr>
              <a:t> in real life</a:t>
            </a:r>
          </a:p>
        </p:txBody>
      </p:sp>
      <p:sp>
        <p:nvSpPr>
          <p:cNvPr id="3" name="PIJL-RECHTS 2"/>
          <p:cNvSpPr/>
          <p:nvPr/>
        </p:nvSpPr>
        <p:spPr>
          <a:xfrm>
            <a:off x="1518610" y="4384893"/>
            <a:ext cx="936104" cy="3600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nl-BE" sz="2400">
              <a:solidFill>
                <a:prstClr val="white"/>
              </a:solidFill>
              <a:latin typeface="Calibri" panose="020F0502020204030204"/>
            </a:endParaRPr>
          </a:p>
        </p:txBody>
      </p:sp>
      <p:sp>
        <p:nvSpPr>
          <p:cNvPr id="11" name="Tekstvak 10">
            <a:extLst>
              <a:ext uri="{FF2B5EF4-FFF2-40B4-BE49-F238E27FC236}">
                <a16:creationId xmlns:a16="http://schemas.microsoft.com/office/drawing/2014/main" id="{0CD813EC-80A2-3E60-D4AE-C24BEB45C946}"/>
              </a:ext>
            </a:extLst>
          </p:cNvPr>
          <p:cNvSpPr txBox="1"/>
          <p:nvPr/>
        </p:nvSpPr>
        <p:spPr>
          <a:xfrm>
            <a:off x="7562088" y="6434297"/>
            <a:ext cx="2807208" cy="230832"/>
          </a:xfrm>
          <a:prstGeom prst="rect">
            <a:avLst/>
          </a:prstGeom>
          <a:noFill/>
          <a:ln>
            <a:solidFill>
              <a:schemeClr val="bg1"/>
            </a:solidFill>
          </a:ln>
        </p:spPr>
        <p:txBody>
          <a:bodyPr wrap="square" rtlCol="0">
            <a:spAutoFit/>
          </a:bodyPr>
          <a:lstStyle/>
          <a:p>
            <a:pPr marL="342900" lvl="1" indent="0">
              <a:buNone/>
            </a:pPr>
            <a:r>
              <a:rPr lang="nl-NL" sz="900" kern="1200" dirty="0">
                <a:solidFill>
                  <a:schemeClr val="bg1"/>
                </a:solidFill>
                <a:latin typeface="+mn-lt"/>
                <a:ea typeface="+mn-ea"/>
                <a:cs typeface="+mn-cs"/>
              </a:rPr>
              <a:t>Velghe et al. </a:t>
            </a:r>
            <a:r>
              <a:rPr lang="nl-NL" sz="900" kern="1200" dirty="0" err="1">
                <a:solidFill>
                  <a:schemeClr val="bg1"/>
                </a:solidFill>
                <a:latin typeface="+mn-lt"/>
                <a:ea typeface="+mn-ea"/>
                <a:cs typeface="+mn-cs"/>
              </a:rPr>
              <a:t>Eur</a:t>
            </a:r>
            <a:r>
              <a:rPr lang="nl-NL" sz="900" kern="1200" dirty="0">
                <a:solidFill>
                  <a:schemeClr val="bg1"/>
                </a:solidFill>
                <a:latin typeface="+mn-lt"/>
                <a:ea typeface="+mn-ea"/>
                <a:cs typeface="+mn-cs"/>
              </a:rPr>
              <a:t> J </a:t>
            </a:r>
            <a:r>
              <a:rPr lang="nl-NL" sz="900" kern="1200" dirty="0" err="1">
                <a:solidFill>
                  <a:schemeClr val="bg1"/>
                </a:solidFill>
                <a:latin typeface="+mn-lt"/>
                <a:ea typeface="+mn-ea"/>
                <a:cs typeface="+mn-cs"/>
              </a:rPr>
              <a:t>Oncol</a:t>
            </a:r>
            <a:r>
              <a:rPr lang="nl-NL" sz="900" kern="1200" dirty="0">
                <a:solidFill>
                  <a:schemeClr val="bg1"/>
                </a:solidFill>
                <a:latin typeface="+mn-lt"/>
                <a:ea typeface="+mn-ea"/>
                <a:cs typeface="+mn-cs"/>
              </a:rPr>
              <a:t> 2016; 21(1): 14-20</a:t>
            </a:r>
          </a:p>
        </p:txBody>
      </p:sp>
    </p:spTree>
    <p:extLst>
      <p:ext uri="{BB962C8B-B14F-4D97-AF65-F5344CB8AC3E}">
        <p14:creationId xmlns:p14="http://schemas.microsoft.com/office/powerpoint/2010/main" val="684966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59CB10B-8371-F74A-DC62-EAF08EC3916D}"/>
              </a:ext>
            </a:extLst>
          </p:cNvPr>
          <p:cNvSpPr>
            <a:spLocks noGrp="1"/>
          </p:cNvSpPr>
          <p:nvPr>
            <p:ph sz="half" idx="1"/>
          </p:nvPr>
        </p:nvSpPr>
        <p:spPr/>
        <p:txBody>
          <a:bodyPr/>
          <a:lstStyle/>
          <a:p>
            <a:r>
              <a:rPr lang="nl-BE" dirty="0"/>
              <a:t>60-plus </a:t>
            </a:r>
            <a:r>
              <a:rPr lang="nl-BE" dirty="0" err="1"/>
              <a:t>with</a:t>
            </a:r>
            <a:r>
              <a:rPr lang="nl-BE" dirty="0"/>
              <a:t> MM</a:t>
            </a:r>
          </a:p>
          <a:p>
            <a:pPr marL="0" indent="0">
              <a:buNone/>
            </a:pPr>
            <a:endParaRPr lang="nl-BE" dirty="0"/>
          </a:p>
          <a:p>
            <a:r>
              <a:rPr lang="nl-BE" dirty="0" err="1"/>
              <a:t>One</a:t>
            </a:r>
            <a:r>
              <a:rPr lang="nl-BE" dirty="0"/>
              <a:t> or more deficits </a:t>
            </a:r>
            <a:r>
              <a:rPr lang="nl-BE" dirty="0" err="1"/>
              <a:t>identified</a:t>
            </a:r>
            <a:r>
              <a:rPr lang="nl-BE" dirty="0"/>
              <a:t> </a:t>
            </a:r>
            <a:r>
              <a:rPr lang="nl-BE" dirty="0" err="1"/>
              <a:t>by</a:t>
            </a:r>
            <a:r>
              <a:rPr lang="nl-BE" dirty="0"/>
              <a:t> GA on most recent </a:t>
            </a:r>
            <a:r>
              <a:rPr lang="nl-BE" dirty="0" err="1"/>
              <a:t>registry</a:t>
            </a:r>
            <a:endParaRPr lang="nl-BE" dirty="0"/>
          </a:p>
          <a:p>
            <a:pPr lvl="1"/>
            <a:r>
              <a:rPr lang="nl-BE" dirty="0" err="1"/>
              <a:t>Physical</a:t>
            </a:r>
            <a:r>
              <a:rPr lang="nl-BE" dirty="0"/>
              <a:t> </a:t>
            </a:r>
            <a:r>
              <a:rPr lang="nl-BE" dirty="0" err="1"/>
              <a:t>function</a:t>
            </a:r>
            <a:endParaRPr lang="nl-BE" dirty="0"/>
          </a:p>
          <a:p>
            <a:pPr lvl="1"/>
            <a:r>
              <a:rPr lang="nl-BE" dirty="0" err="1"/>
              <a:t>Polypharmacy</a:t>
            </a:r>
            <a:endParaRPr lang="nl-BE" dirty="0"/>
          </a:p>
          <a:p>
            <a:pPr lvl="1"/>
            <a:r>
              <a:rPr lang="nl-BE" dirty="0" err="1"/>
              <a:t>Anxiety</a:t>
            </a:r>
            <a:r>
              <a:rPr lang="nl-BE" dirty="0"/>
              <a:t> or </a:t>
            </a:r>
            <a:r>
              <a:rPr lang="nl-BE" dirty="0" err="1"/>
              <a:t>depression</a:t>
            </a:r>
            <a:endParaRPr lang="nl-BE" dirty="0"/>
          </a:p>
          <a:p>
            <a:pPr lvl="1"/>
            <a:endParaRPr lang="nl-BE" dirty="0"/>
          </a:p>
          <a:p>
            <a:r>
              <a:rPr lang="nl-BE" dirty="0" err="1"/>
              <a:t>Referral</a:t>
            </a:r>
            <a:r>
              <a:rPr lang="nl-BE" dirty="0"/>
              <a:t> </a:t>
            </a:r>
            <a:r>
              <a:rPr lang="nl-BE" dirty="0" err="1"/>
              <a:t>to</a:t>
            </a:r>
            <a:endParaRPr lang="nl-BE" dirty="0"/>
          </a:p>
          <a:p>
            <a:pPr lvl="1"/>
            <a:r>
              <a:rPr lang="nl-BE" dirty="0" err="1"/>
              <a:t>Physical</a:t>
            </a:r>
            <a:r>
              <a:rPr lang="nl-BE" dirty="0"/>
              <a:t> </a:t>
            </a:r>
            <a:r>
              <a:rPr lang="nl-BE" dirty="0" err="1"/>
              <a:t>therapy</a:t>
            </a:r>
            <a:endParaRPr lang="nl-BE" dirty="0"/>
          </a:p>
          <a:p>
            <a:pPr lvl="1"/>
            <a:r>
              <a:rPr lang="nl-BE" dirty="0" err="1"/>
              <a:t>Clinical</a:t>
            </a:r>
            <a:r>
              <a:rPr lang="nl-BE" dirty="0"/>
              <a:t> </a:t>
            </a:r>
            <a:r>
              <a:rPr lang="nl-BE" dirty="0" err="1"/>
              <a:t>pharmacist</a:t>
            </a:r>
            <a:endParaRPr lang="nl-BE" dirty="0"/>
          </a:p>
          <a:p>
            <a:pPr lvl="1"/>
            <a:r>
              <a:rPr lang="nl-BE" dirty="0"/>
              <a:t>Comprehensive </a:t>
            </a:r>
            <a:r>
              <a:rPr lang="nl-BE" dirty="0" err="1"/>
              <a:t>cancer</a:t>
            </a:r>
            <a:r>
              <a:rPr lang="nl-BE" dirty="0"/>
              <a:t> support program</a:t>
            </a:r>
          </a:p>
          <a:p>
            <a:endParaRPr lang="nl-BE" dirty="0"/>
          </a:p>
        </p:txBody>
      </p:sp>
      <p:sp>
        <p:nvSpPr>
          <p:cNvPr id="4" name="Tijdelijke aanduiding voor inhoud 3">
            <a:extLst>
              <a:ext uri="{FF2B5EF4-FFF2-40B4-BE49-F238E27FC236}">
                <a16:creationId xmlns:a16="http://schemas.microsoft.com/office/drawing/2014/main" id="{8AF390F6-DCDD-C732-3FAC-122E128B5DB2}"/>
              </a:ext>
            </a:extLst>
          </p:cNvPr>
          <p:cNvSpPr>
            <a:spLocks noGrp="1"/>
          </p:cNvSpPr>
          <p:nvPr>
            <p:ph sz="half" idx="2"/>
          </p:nvPr>
        </p:nvSpPr>
        <p:spPr/>
        <p:txBody>
          <a:bodyPr/>
          <a:lstStyle/>
          <a:p>
            <a:r>
              <a:rPr lang="nl-BE" dirty="0"/>
              <a:t>58 </a:t>
            </a:r>
            <a:r>
              <a:rPr lang="nl-BE" dirty="0" err="1"/>
              <a:t>patients</a:t>
            </a:r>
            <a:r>
              <a:rPr lang="nl-BE" dirty="0"/>
              <a:t> </a:t>
            </a:r>
            <a:r>
              <a:rPr lang="nl-BE" dirty="0" err="1"/>
              <a:t>included</a:t>
            </a:r>
            <a:endParaRPr lang="nl-BE" dirty="0"/>
          </a:p>
          <a:p>
            <a:endParaRPr lang="nl-BE" dirty="0"/>
          </a:p>
          <a:p>
            <a:endParaRPr lang="nl-BE" dirty="0"/>
          </a:p>
        </p:txBody>
      </p:sp>
      <p:pic>
        <p:nvPicPr>
          <p:cNvPr id="6" name="Afbeelding 5">
            <a:extLst>
              <a:ext uri="{FF2B5EF4-FFF2-40B4-BE49-F238E27FC236}">
                <a16:creationId xmlns:a16="http://schemas.microsoft.com/office/drawing/2014/main" id="{D12CE4AA-0822-335F-5E9A-B24E02A3B43A}"/>
              </a:ext>
            </a:extLst>
          </p:cNvPr>
          <p:cNvPicPr>
            <a:picLocks noChangeAspect="1"/>
          </p:cNvPicPr>
          <p:nvPr/>
        </p:nvPicPr>
        <p:blipFill>
          <a:blip r:embed="rId2"/>
          <a:stretch>
            <a:fillRect/>
          </a:stretch>
        </p:blipFill>
        <p:spPr>
          <a:xfrm>
            <a:off x="1428079" y="386642"/>
            <a:ext cx="8991600" cy="1200150"/>
          </a:xfrm>
          <a:prstGeom prst="rect">
            <a:avLst/>
          </a:prstGeom>
          <a:ln>
            <a:solidFill>
              <a:schemeClr val="bg2"/>
            </a:solidFill>
          </a:ln>
        </p:spPr>
      </p:pic>
      <p:sp>
        <p:nvSpPr>
          <p:cNvPr id="7" name="Tekstvak 6">
            <a:extLst>
              <a:ext uri="{FF2B5EF4-FFF2-40B4-BE49-F238E27FC236}">
                <a16:creationId xmlns:a16="http://schemas.microsoft.com/office/drawing/2014/main" id="{98E32607-ACCF-23D5-D546-C5FD882DD7B2}"/>
              </a:ext>
            </a:extLst>
          </p:cNvPr>
          <p:cNvSpPr txBox="1"/>
          <p:nvPr/>
        </p:nvSpPr>
        <p:spPr>
          <a:xfrm>
            <a:off x="6411558" y="6443831"/>
            <a:ext cx="4216997" cy="230832"/>
          </a:xfrm>
          <a:prstGeom prst="rect">
            <a:avLst/>
          </a:prstGeom>
          <a:noFill/>
        </p:spPr>
        <p:txBody>
          <a:bodyPr wrap="square" rtlCol="0">
            <a:spAutoFit/>
          </a:bodyPr>
          <a:lstStyle/>
          <a:p>
            <a:r>
              <a:rPr lang="nl-BE" sz="900" dirty="0">
                <a:solidFill>
                  <a:schemeClr val="bg1"/>
                </a:solidFill>
              </a:rPr>
              <a:t>Jensen et al. J Ger </a:t>
            </a:r>
            <a:r>
              <a:rPr lang="nl-BE" sz="900" dirty="0" err="1">
                <a:solidFill>
                  <a:schemeClr val="bg1"/>
                </a:solidFill>
              </a:rPr>
              <a:t>Oncol</a:t>
            </a:r>
            <a:r>
              <a:rPr lang="nl-BE" sz="900" dirty="0">
                <a:solidFill>
                  <a:schemeClr val="bg1"/>
                </a:solidFill>
              </a:rPr>
              <a:t> 2024</a:t>
            </a:r>
          </a:p>
        </p:txBody>
      </p:sp>
      <p:pic>
        <p:nvPicPr>
          <p:cNvPr id="9" name="Afbeelding 8">
            <a:extLst>
              <a:ext uri="{FF2B5EF4-FFF2-40B4-BE49-F238E27FC236}">
                <a16:creationId xmlns:a16="http://schemas.microsoft.com/office/drawing/2014/main" id="{3418CCA2-673F-B6E3-3C5B-45097639402B}"/>
              </a:ext>
            </a:extLst>
          </p:cNvPr>
          <p:cNvPicPr>
            <a:picLocks noChangeAspect="1"/>
          </p:cNvPicPr>
          <p:nvPr/>
        </p:nvPicPr>
        <p:blipFill>
          <a:blip r:embed="rId3"/>
          <a:stretch>
            <a:fillRect/>
          </a:stretch>
        </p:blipFill>
        <p:spPr>
          <a:xfrm>
            <a:off x="6257196" y="2548731"/>
            <a:ext cx="5400675" cy="2905125"/>
          </a:xfrm>
          <a:prstGeom prst="rect">
            <a:avLst/>
          </a:prstGeom>
        </p:spPr>
      </p:pic>
      <p:sp>
        <p:nvSpPr>
          <p:cNvPr id="10" name="Rechthoek: afgeronde hoeken 9">
            <a:extLst>
              <a:ext uri="{FF2B5EF4-FFF2-40B4-BE49-F238E27FC236}">
                <a16:creationId xmlns:a16="http://schemas.microsoft.com/office/drawing/2014/main" id="{5FAC6C65-CFC1-786A-24B4-2620818F10E6}"/>
              </a:ext>
            </a:extLst>
          </p:cNvPr>
          <p:cNvSpPr/>
          <p:nvPr/>
        </p:nvSpPr>
        <p:spPr>
          <a:xfrm>
            <a:off x="6257196" y="3560781"/>
            <a:ext cx="4162483" cy="25818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afgeronde hoeken 10">
            <a:extLst>
              <a:ext uri="{FF2B5EF4-FFF2-40B4-BE49-F238E27FC236}">
                <a16:creationId xmlns:a16="http://schemas.microsoft.com/office/drawing/2014/main" id="{AB83D366-9931-C689-D8BA-BABFB6CCF4FE}"/>
              </a:ext>
            </a:extLst>
          </p:cNvPr>
          <p:cNvSpPr/>
          <p:nvPr/>
        </p:nvSpPr>
        <p:spPr>
          <a:xfrm>
            <a:off x="6257196" y="4136315"/>
            <a:ext cx="4162483" cy="5862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52720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08085043-B229-E767-67EA-31E150CFCC7B}"/>
              </a:ext>
            </a:extLst>
          </p:cNvPr>
          <p:cNvSpPr>
            <a:spLocks noGrp="1"/>
          </p:cNvSpPr>
          <p:nvPr>
            <p:ph sz="half" idx="1"/>
          </p:nvPr>
        </p:nvSpPr>
        <p:spPr>
          <a:xfrm>
            <a:off x="838200" y="1825625"/>
            <a:ext cx="5181600" cy="4351338"/>
          </a:xfrm>
        </p:spPr>
        <p:txBody>
          <a:bodyPr/>
          <a:lstStyle/>
          <a:p>
            <a:r>
              <a:rPr lang="nl-BE" dirty="0"/>
              <a:t>58 </a:t>
            </a:r>
            <a:r>
              <a:rPr lang="nl-BE" dirty="0" err="1"/>
              <a:t>patients</a:t>
            </a:r>
            <a:r>
              <a:rPr lang="nl-BE" dirty="0"/>
              <a:t> </a:t>
            </a:r>
            <a:r>
              <a:rPr lang="nl-BE" dirty="0" err="1"/>
              <a:t>included</a:t>
            </a:r>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r>
              <a:rPr lang="nl-BE" dirty="0"/>
              <a:t>50% </a:t>
            </a:r>
            <a:r>
              <a:rPr lang="nl-BE" dirty="0" err="1"/>
              <a:t>accepted</a:t>
            </a:r>
            <a:r>
              <a:rPr lang="nl-BE" dirty="0"/>
              <a:t>, 50% </a:t>
            </a:r>
            <a:r>
              <a:rPr lang="nl-BE" dirty="0" err="1"/>
              <a:t>declined</a:t>
            </a:r>
            <a:endParaRPr lang="nl-BE" dirty="0"/>
          </a:p>
        </p:txBody>
      </p:sp>
      <p:sp>
        <p:nvSpPr>
          <p:cNvPr id="4" name="Tijdelijke aanduiding voor inhoud 3">
            <a:extLst>
              <a:ext uri="{FF2B5EF4-FFF2-40B4-BE49-F238E27FC236}">
                <a16:creationId xmlns:a16="http://schemas.microsoft.com/office/drawing/2014/main" id="{8AF390F6-DCDD-C732-3FAC-122E128B5DB2}"/>
              </a:ext>
            </a:extLst>
          </p:cNvPr>
          <p:cNvSpPr>
            <a:spLocks noGrp="1"/>
          </p:cNvSpPr>
          <p:nvPr>
            <p:ph sz="half" idx="2"/>
          </p:nvPr>
        </p:nvSpPr>
        <p:spPr>
          <a:xfrm>
            <a:off x="6172200" y="1825625"/>
            <a:ext cx="5181600" cy="4351338"/>
          </a:xfrm>
        </p:spPr>
        <p:txBody>
          <a:bodyPr/>
          <a:lstStyle/>
          <a:p>
            <a:endParaRPr lang="nl-BE" dirty="0"/>
          </a:p>
          <a:p>
            <a:endParaRPr lang="nl-BE" dirty="0"/>
          </a:p>
        </p:txBody>
      </p:sp>
      <p:pic>
        <p:nvPicPr>
          <p:cNvPr id="6" name="Afbeelding 5">
            <a:extLst>
              <a:ext uri="{FF2B5EF4-FFF2-40B4-BE49-F238E27FC236}">
                <a16:creationId xmlns:a16="http://schemas.microsoft.com/office/drawing/2014/main" id="{D12CE4AA-0822-335F-5E9A-B24E02A3B43A}"/>
              </a:ext>
            </a:extLst>
          </p:cNvPr>
          <p:cNvPicPr>
            <a:picLocks noChangeAspect="1"/>
          </p:cNvPicPr>
          <p:nvPr/>
        </p:nvPicPr>
        <p:blipFill>
          <a:blip r:embed="rId3"/>
          <a:stretch>
            <a:fillRect/>
          </a:stretch>
        </p:blipFill>
        <p:spPr>
          <a:xfrm>
            <a:off x="1428079" y="386642"/>
            <a:ext cx="8991600" cy="1200150"/>
          </a:xfrm>
          <a:prstGeom prst="rect">
            <a:avLst/>
          </a:prstGeom>
          <a:ln>
            <a:solidFill>
              <a:schemeClr val="bg2"/>
            </a:solidFill>
          </a:ln>
        </p:spPr>
      </p:pic>
      <p:sp>
        <p:nvSpPr>
          <p:cNvPr id="7" name="Tekstvak 6">
            <a:extLst>
              <a:ext uri="{FF2B5EF4-FFF2-40B4-BE49-F238E27FC236}">
                <a16:creationId xmlns:a16="http://schemas.microsoft.com/office/drawing/2014/main" id="{98E32607-ACCF-23D5-D546-C5FD882DD7B2}"/>
              </a:ext>
            </a:extLst>
          </p:cNvPr>
          <p:cNvSpPr txBox="1"/>
          <p:nvPr/>
        </p:nvSpPr>
        <p:spPr>
          <a:xfrm>
            <a:off x="6411558" y="6443831"/>
            <a:ext cx="4216997" cy="230832"/>
          </a:xfrm>
          <a:prstGeom prst="rect">
            <a:avLst/>
          </a:prstGeom>
          <a:noFill/>
        </p:spPr>
        <p:txBody>
          <a:bodyPr wrap="square" rtlCol="0">
            <a:spAutoFit/>
          </a:bodyPr>
          <a:lstStyle/>
          <a:p>
            <a:r>
              <a:rPr lang="nl-BE" sz="900" dirty="0">
                <a:solidFill>
                  <a:schemeClr val="bg1"/>
                </a:solidFill>
              </a:rPr>
              <a:t>Jensen et al. J Ger </a:t>
            </a:r>
            <a:r>
              <a:rPr lang="nl-BE" sz="900" dirty="0" err="1">
                <a:solidFill>
                  <a:schemeClr val="bg1"/>
                </a:solidFill>
              </a:rPr>
              <a:t>Oncol</a:t>
            </a:r>
            <a:r>
              <a:rPr lang="nl-BE" sz="900" dirty="0">
                <a:solidFill>
                  <a:schemeClr val="bg1"/>
                </a:solidFill>
              </a:rPr>
              <a:t> 2024</a:t>
            </a:r>
          </a:p>
        </p:txBody>
      </p:sp>
      <p:pic>
        <p:nvPicPr>
          <p:cNvPr id="9" name="Afbeelding 8">
            <a:extLst>
              <a:ext uri="{FF2B5EF4-FFF2-40B4-BE49-F238E27FC236}">
                <a16:creationId xmlns:a16="http://schemas.microsoft.com/office/drawing/2014/main" id="{3418CCA2-673F-B6E3-3C5B-45097639402B}"/>
              </a:ext>
            </a:extLst>
          </p:cNvPr>
          <p:cNvPicPr>
            <a:picLocks noChangeAspect="1"/>
          </p:cNvPicPr>
          <p:nvPr/>
        </p:nvPicPr>
        <p:blipFill>
          <a:blip r:embed="rId4"/>
          <a:stretch>
            <a:fillRect/>
          </a:stretch>
        </p:blipFill>
        <p:spPr>
          <a:xfrm>
            <a:off x="523204" y="2548731"/>
            <a:ext cx="5400675" cy="2905125"/>
          </a:xfrm>
          <a:prstGeom prst="rect">
            <a:avLst/>
          </a:prstGeom>
        </p:spPr>
      </p:pic>
      <p:sp>
        <p:nvSpPr>
          <p:cNvPr id="10" name="Rechthoek: afgeronde hoeken 9">
            <a:extLst>
              <a:ext uri="{FF2B5EF4-FFF2-40B4-BE49-F238E27FC236}">
                <a16:creationId xmlns:a16="http://schemas.microsoft.com/office/drawing/2014/main" id="{5FAC6C65-CFC1-786A-24B4-2620818F10E6}"/>
              </a:ext>
            </a:extLst>
          </p:cNvPr>
          <p:cNvSpPr/>
          <p:nvPr/>
        </p:nvSpPr>
        <p:spPr>
          <a:xfrm>
            <a:off x="523204" y="3582296"/>
            <a:ext cx="4162483" cy="25818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afgeronde hoeken 10">
            <a:extLst>
              <a:ext uri="{FF2B5EF4-FFF2-40B4-BE49-F238E27FC236}">
                <a16:creationId xmlns:a16="http://schemas.microsoft.com/office/drawing/2014/main" id="{AB83D366-9931-C689-D8BA-BABFB6CCF4FE}"/>
              </a:ext>
            </a:extLst>
          </p:cNvPr>
          <p:cNvSpPr/>
          <p:nvPr/>
        </p:nvSpPr>
        <p:spPr>
          <a:xfrm>
            <a:off x="523203" y="4116964"/>
            <a:ext cx="4162483" cy="5862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ijdelijke aanduiding voor inhoud 2">
            <a:extLst>
              <a:ext uri="{FF2B5EF4-FFF2-40B4-BE49-F238E27FC236}">
                <a16:creationId xmlns:a16="http://schemas.microsoft.com/office/drawing/2014/main" id="{BFD1140A-DA01-1957-413A-4B8196F8A6C2}"/>
              </a:ext>
            </a:extLst>
          </p:cNvPr>
          <p:cNvSpPr txBox="1">
            <a:spLocks/>
          </p:cNvSpPr>
          <p:nvPr/>
        </p:nvSpPr>
        <p:spPr>
          <a:xfrm>
            <a:off x="6172200" y="1853660"/>
            <a:ext cx="51816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bg2"/>
              </a:buClr>
              <a:buFont typeface="Webdings" panose="05030102010509060703" pitchFamily="18" charset="2"/>
              <a:buChar char="4"/>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ebdings" panose="05030102010509060703" pitchFamily="18" charset="2"/>
              <a:buChar char="4"/>
              <a:defRPr sz="1800" kern="1200">
                <a:solidFill>
                  <a:schemeClr val="bg1"/>
                </a:solidFill>
                <a:latin typeface="+mn-lt"/>
                <a:ea typeface="+mn-ea"/>
                <a:cs typeface="+mn-cs"/>
              </a:defRPr>
            </a:lvl2pPr>
            <a:lvl3pPr marL="1044000" indent="-32400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404000" indent="-32400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764000" indent="-32400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BE" dirty="0" err="1"/>
              <a:t>Acceptance</a:t>
            </a:r>
            <a:r>
              <a:rPr lang="nl-BE" dirty="0"/>
              <a:t> of PT </a:t>
            </a:r>
            <a:r>
              <a:rPr lang="nl-BE" dirty="0" err="1"/>
              <a:t>higher</a:t>
            </a:r>
            <a:r>
              <a:rPr lang="nl-BE" dirty="0"/>
              <a:t> in </a:t>
            </a:r>
            <a:r>
              <a:rPr lang="nl-BE" dirty="0" err="1"/>
              <a:t>patients</a:t>
            </a:r>
            <a:r>
              <a:rPr lang="nl-BE" dirty="0"/>
              <a:t> </a:t>
            </a:r>
            <a:r>
              <a:rPr lang="nl-BE" dirty="0" err="1"/>
              <a:t>that</a:t>
            </a:r>
            <a:r>
              <a:rPr lang="nl-BE" dirty="0"/>
              <a:t> </a:t>
            </a:r>
            <a:r>
              <a:rPr lang="nl-BE" dirty="0" err="1"/>
              <a:t>fell</a:t>
            </a:r>
            <a:endParaRPr lang="nl-BE" dirty="0"/>
          </a:p>
          <a:p>
            <a:pPr marL="0" indent="0">
              <a:buFont typeface="Webdings" panose="05030102010509060703" pitchFamily="18" charset="2"/>
              <a:buNone/>
            </a:pPr>
            <a:endParaRPr lang="nl-BE" dirty="0"/>
          </a:p>
          <a:p>
            <a:r>
              <a:rPr lang="nl-BE" dirty="0" err="1"/>
              <a:t>Reasons</a:t>
            </a:r>
            <a:r>
              <a:rPr lang="nl-BE" dirty="0"/>
              <a:t> </a:t>
            </a:r>
            <a:r>
              <a:rPr lang="nl-BE" dirty="0" err="1"/>
              <a:t>for</a:t>
            </a:r>
            <a:r>
              <a:rPr lang="nl-BE" dirty="0"/>
              <a:t> </a:t>
            </a:r>
            <a:r>
              <a:rPr lang="nl-BE" dirty="0" err="1"/>
              <a:t>not</a:t>
            </a:r>
            <a:r>
              <a:rPr lang="nl-BE" dirty="0"/>
              <a:t> </a:t>
            </a:r>
            <a:r>
              <a:rPr lang="nl-BE" dirty="0" err="1"/>
              <a:t>referring</a:t>
            </a:r>
            <a:r>
              <a:rPr lang="nl-BE" dirty="0"/>
              <a:t>:</a:t>
            </a:r>
          </a:p>
          <a:p>
            <a:pPr lvl="1"/>
            <a:r>
              <a:rPr lang="nl-BE" dirty="0" err="1"/>
              <a:t>Physician</a:t>
            </a:r>
            <a:r>
              <a:rPr lang="nl-BE" dirty="0"/>
              <a:t> </a:t>
            </a:r>
            <a:r>
              <a:rPr lang="nl-BE" dirty="0" err="1"/>
              <a:t>forgot</a:t>
            </a:r>
            <a:endParaRPr lang="nl-BE" dirty="0"/>
          </a:p>
          <a:p>
            <a:pPr lvl="1"/>
            <a:r>
              <a:rPr lang="nl-BE" dirty="0" err="1"/>
              <a:t>Physician</a:t>
            </a:r>
            <a:r>
              <a:rPr lang="nl-BE" dirty="0"/>
              <a:t> chose </a:t>
            </a:r>
            <a:r>
              <a:rPr lang="nl-BE" dirty="0" err="1"/>
              <a:t>not</a:t>
            </a:r>
            <a:r>
              <a:rPr lang="nl-BE" dirty="0"/>
              <a:t> </a:t>
            </a:r>
            <a:r>
              <a:rPr lang="nl-BE" dirty="0" err="1"/>
              <a:t>to</a:t>
            </a:r>
            <a:r>
              <a:rPr lang="nl-BE" dirty="0"/>
              <a:t> </a:t>
            </a:r>
            <a:r>
              <a:rPr lang="nl-BE" dirty="0" err="1"/>
              <a:t>based</a:t>
            </a:r>
            <a:r>
              <a:rPr lang="nl-BE" dirty="0"/>
              <a:t> on </a:t>
            </a:r>
            <a:r>
              <a:rPr lang="nl-BE" dirty="0" err="1"/>
              <a:t>their</a:t>
            </a:r>
            <a:r>
              <a:rPr lang="nl-BE" dirty="0"/>
              <a:t> assessment of </a:t>
            </a:r>
            <a:r>
              <a:rPr lang="nl-BE" dirty="0" err="1"/>
              <a:t>patient’s</a:t>
            </a:r>
            <a:r>
              <a:rPr lang="nl-BE" dirty="0"/>
              <a:t> </a:t>
            </a:r>
            <a:r>
              <a:rPr lang="nl-BE" dirty="0" err="1"/>
              <a:t>physical</a:t>
            </a:r>
            <a:r>
              <a:rPr lang="nl-BE" dirty="0"/>
              <a:t> or </a:t>
            </a:r>
            <a:r>
              <a:rPr lang="nl-BE" dirty="0" err="1"/>
              <a:t>psychological</a:t>
            </a:r>
            <a:r>
              <a:rPr lang="nl-BE" dirty="0"/>
              <a:t> </a:t>
            </a:r>
            <a:r>
              <a:rPr lang="nl-BE" dirty="0" err="1"/>
              <a:t>condition</a:t>
            </a:r>
            <a:endParaRPr lang="nl-BE" dirty="0"/>
          </a:p>
          <a:p>
            <a:pPr lvl="1"/>
            <a:endParaRPr lang="nl-BE" dirty="0"/>
          </a:p>
          <a:p>
            <a:r>
              <a:rPr lang="nl-BE" dirty="0" err="1"/>
              <a:t>Feasibility</a:t>
            </a:r>
            <a:r>
              <a:rPr lang="nl-BE" dirty="0"/>
              <a:t>? </a:t>
            </a:r>
          </a:p>
          <a:p>
            <a:r>
              <a:rPr lang="nl-BE" dirty="0"/>
              <a:t>High </a:t>
            </a:r>
            <a:r>
              <a:rPr lang="nl-BE" dirty="0" err="1"/>
              <a:t>acceptability</a:t>
            </a:r>
            <a:r>
              <a:rPr lang="nl-BE" dirty="0"/>
              <a:t> (4.4/5)</a:t>
            </a:r>
          </a:p>
          <a:p>
            <a:pPr lvl="1"/>
            <a:r>
              <a:rPr lang="nl-BE" dirty="0"/>
              <a:t>“</a:t>
            </a:r>
            <a:r>
              <a:rPr lang="nl-BE" dirty="0" err="1"/>
              <a:t>comforting</a:t>
            </a:r>
            <a:r>
              <a:rPr lang="nl-BE" dirty="0"/>
              <a:t>”, “</a:t>
            </a:r>
            <a:r>
              <a:rPr lang="nl-BE" dirty="0" err="1"/>
              <a:t>thorough</a:t>
            </a:r>
            <a:r>
              <a:rPr lang="nl-BE" dirty="0"/>
              <a:t>”, “support”, “</a:t>
            </a:r>
            <a:r>
              <a:rPr lang="nl-BE" dirty="0" err="1"/>
              <a:t>communication</a:t>
            </a:r>
            <a:r>
              <a:rPr lang="nl-BE" dirty="0"/>
              <a:t>”, “assistance”, …</a:t>
            </a:r>
          </a:p>
          <a:p>
            <a:pPr marL="0" indent="0">
              <a:buNone/>
            </a:pPr>
            <a:endParaRPr lang="nl-BE" dirty="0"/>
          </a:p>
          <a:p>
            <a:endParaRPr lang="nl-BE" dirty="0"/>
          </a:p>
        </p:txBody>
      </p:sp>
    </p:spTree>
    <p:extLst>
      <p:ext uri="{BB962C8B-B14F-4D97-AF65-F5344CB8AC3E}">
        <p14:creationId xmlns:p14="http://schemas.microsoft.com/office/powerpoint/2010/main" val="1624109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2B1E02D-5D6B-E78C-3A1E-0B0D540ACB48}"/>
              </a:ext>
            </a:extLst>
          </p:cNvPr>
          <p:cNvPicPr>
            <a:picLocks noGrp="1" noChangeAspect="1"/>
          </p:cNvPicPr>
          <p:nvPr>
            <p:ph sz="half" idx="1"/>
          </p:nvPr>
        </p:nvPicPr>
        <p:blipFill>
          <a:blip r:embed="rId3"/>
          <a:stretch>
            <a:fillRect/>
          </a:stretch>
        </p:blipFill>
        <p:spPr>
          <a:xfrm>
            <a:off x="1095510" y="1825625"/>
            <a:ext cx="4666979" cy="4351338"/>
          </a:xfrm>
          <a:ln>
            <a:solidFill>
              <a:schemeClr val="bg2"/>
            </a:solidFill>
          </a:ln>
        </p:spPr>
      </p:pic>
      <p:sp>
        <p:nvSpPr>
          <p:cNvPr id="10" name="Tijdelijke aanduiding voor inhoud 9">
            <a:extLst>
              <a:ext uri="{FF2B5EF4-FFF2-40B4-BE49-F238E27FC236}">
                <a16:creationId xmlns:a16="http://schemas.microsoft.com/office/drawing/2014/main" id="{F266F794-72C5-EC7D-7CB9-CDA93472340C}"/>
              </a:ext>
            </a:extLst>
          </p:cNvPr>
          <p:cNvSpPr>
            <a:spLocks noGrp="1"/>
          </p:cNvSpPr>
          <p:nvPr>
            <p:ph sz="half" idx="2"/>
          </p:nvPr>
        </p:nvSpPr>
        <p:spPr/>
        <p:txBody>
          <a:bodyPr>
            <a:normAutofit/>
          </a:bodyPr>
          <a:lstStyle/>
          <a:p>
            <a:r>
              <a:rPr lang="nl-BE" dirty="0"/>
              <a:t>No impact on survival, EDV, </a:t>
            </a:r>
            <a:r>
              <a:rPr lang="nl-BE" dirty="0" err="1"/>
              <a:t>hospital</a:t>
            </a:r>
            <a:r>
              <a:rPr lang="nl-BE" dirty="0"/>
              <a:t> </a:t>
            </a:r>
            <a:r>
              <a:rPr lang="nl-BE" dirty="0" err="1"/>
              <a:t>admission</a:t>
            </a:r>
            <a:r>
              <a:rPr lang="nl-BE" dirty="0"/>
              <a:t> or LOS</a:t>
            </a:r>
          </a:p>
          <a:p>
            <a:r>
              <a:rPr lang="nl-BE" dirty="0" err="1"/>
              <a:t>Improvement</a:t>
            </a:r>
            <a:r>
              <a:rPr lang="nl-BE" dirty="0"/>
              <a:t> of </a:t>
            </a:r>
            <a:r>
              <a:rPr lang="nl-BE" dirty="0" err="1"/>
              <a:t>the</a:t>
            </a:r>
            <a:r>
              <a:rPr lang="nl-BE" dirty="0"/>
              <a:t> </a:t>
            </a:r>
            <a:r>
              <a:rPr lang="nl-BE" dirty="0" err="1"/>
              <a:t>odds</a:t>
            </a:r>
            <a:r>
              <a:rPr lang="nl-BE" dirty="0"/>
              <a:t> of </a:t>
            </a:r>
            <a:r>
              <a:rPr lang="nl-BE" dirty="0" err="1"/>
              <a:t>having</a:t>
            </a:r>
            <a:r>
              <a:rPr lang="nl-BE" dirty="0"/>
              <a:t> EOL care goals </a:t>
            </a:r>
            <a:r>
              <a:rPr lang="nl-BE" dirty="0" err="1"/>
              <a:t>discussion</a:t>
            </a:r>
            <a:endParaRPr lang="nl-BE" dirty="0"/>
          </a:p>
          <a:p>
            <a:r>
              <a:rPr lang="en-US" dirty="0"/>
              <a:t>consultation was most valued for</a:t>
            </a:r>
          </a:p>
          <a:p>
            <a:pPr lvl="1"/>
            <a:r>
              <a:rPr lang="en-US" dirty="0"/>
              <a:t>evaluation of cognition</a:t>
            </a:r>
          </a:p>
          <a:p>
            <a:pPr lvl="1"/>
            <a:r>
              <a:rPr lang="en-US" dirty="0"/>
              <a:t>connecting patients to resources</a:t>
            </a:r>
          </a:p>
          <a:p>
            <a:pPr lvl="1"/>
            <a:r>
              <a:rPr lang="en-US" dirty="0"/>
              <a:t>diagnosing frailty</a:t>
            </a:r>
          </a:p>
          <a:p>
            <a:pPr lvl="1"/>
            <a:r>
              <a:rPr lang="en-US" dirty="0"/>
              <a:t>managing non-oncologic comorbidities</a:t>
            </a:r>
          </a:p>
          <a:p>
            <a:pPr lvl="2"/>
            <a:r>
              <a:rPr lang="en-US" dirty="0"/>
              <a:t>optimizing functional status </a:t>
            </a:r>
          </a:p>
          <a:p>
            <a:pPr lvl="2"/>
            <a:r>
              <a:rPr lang="en-US" dirty="0"/>
              <a:t>treating falls</a:t>
            </a:r>
          </a:p>
          <a:p>
            <a:pPr lvl="2"/>
            <a:r>
              <a:rPr lang="en-US" dirty="0"/>
              <a:t>treatment of depression and other mood disorders.</a:t>
            </a:r>
            <a:endParaRPr lang="nl-BE" dirty="0"/>
          </a:p>
        </p:txBody>
      </p:sp>
      <p:pic>
        <p:nvPicPr>
          <p:cNvPr id="7" name="Afbeelding 6">
            <a:extLst>
              <a:ext uri="{FF2B5EF4-FFF2-40B4-BE49-F238E27FC236}">
                <a16:creationId xmlns:a16="http://schemas.microsoft.com/office/drawing/2014/main" id="{BFED1BFB-E150-FDA7-59EB-FC191EC4B28F}"/>
              </a:ext>
            </a:extLst>
          </p:cNvPr>
          <p:cNvPicPr>
            <a:picLocks noChangeAspect="1"/>
          </p:cNvPicPr>
          <p:nvPr/>
        </p:nvPicPr>
        <p:blipFill>
          <a:blip r:embed="rId4"/>
          <a:stretch>
            <a:fillRect/>
          </a:stretch>
        </p:blipFill>
        <p:spPr>
          <a:xfrm>
            <a:off x="2546313" y="135913"/>
            <a:ext cx="7486650" cy="1457325"/>
          </a:xfrm>
          <a:prstGeom prst="rect">
            <a:avLst/>
          </a:prstGeom>
          <a:ln>
            <a:solidFill>
              <a:schemeClr val="bg2"/>
            </a:solidFill>
          </a:ln>
        </p:spPr>
      </p:pic>
      <p:sp>
        <p:nvSpPr>
          <p:cNvPr id="11" name="Tekstvak 10">
            <a:extLst>
              <a:ext uri="{FF2B5EF4-FFF2-40B4-BE49-F238E27FC236}">
                <a16:creationId xmlns:a16="http://schemas.microsoft.com/office/drawing/2014/main" id="{0C1D2E1E-86B3-A153-BDAB-4C2D07ED9C2D}"/>
              </a:ext>
            </a:extLst>
          </p:cNvPr>
          <p:cNvSpPr txBox="1"/>
          <p:nvPr/>
        </p:nvSpPr>
        <p:spPr>
          <a:xfrm>
            <a:off x="6863379" y="6176963"/>
            <a:ext cx="3302597" cy="230832"/>
          </a:xfrm>
          <a:prstGeom prst="rect">
            <a:avLst/>
          </a:prstGeom>
          <a:noFill/>
          <a:ln>
            <a:solidFill>
              <a:schemeClr val="bg1"/>
            </a:solidFill>
          </a:ln>
        </p:spPr>
        <p:txBody>
          <a:bodyPr wrap="square" rtlCol="0">
            <a:spAutoFit/>
          </a:bodyPr>
          <a:lstStyle/>
          <a:p>
            <a:r>
              <a:rPr lang="nl-BE" sz="900" dirty="0" err="1">
                <a:solidFill>
                  <a:schemeClr val="bg1"/>
                </a:solidFill>
              </a:rPr>
              <a:t>Dumontier</a:t>
            </a:r>
            <a:r>
              <a:rPr lang="nl-BE" sz="900" dirty="0">
                <a:solidFill>
                  <a:schemeClr val="bg1"/>
                </a:solidFill>
              </a:rPr>
              <a:t> et al. </a:t>
            </a:r>
            <a:r>
              <a:rPr lang="nl-BE" sz="900" dirty="0" err="1">
                <a:solidFill>
                  <a:schemeClr val="bg1"/>
                </a:solidFill>
              </a:rPr>
              <a:t>Haematologica</a:t>
            </a:r>
            <a:r>
              <a:rPr lang="nl-BE" sz="900" dirty="0">
                <a:solidFill>
                  <a:schemeClr val="bg1"/>
                </a:solidFill>
              </a:rPr>
              <a:t> 2022; 107(5): 1172-1180 </a:t>
            </a:r>
          </a:p>
        </p:txBody>
      </p:sp>
    </p:spTree>
    <p:extLst>
      <p:ext uri="{BB962C8B-B14F-4D97-AF65-F5344CB8AC3E}">
        <p14:creationId xmlns:p14="http://schemas.microsoft.com/office/powerpoint/2010/main" val="2195771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2787735-5DF2-6CD4-C6C5-1B55A7EED624}"/>
              </a:ext>
            </a:extLst>
          </p:cNvPr>
          <p:cNvSpPr>
            <a:spLocks noGrp="1"/>
          </p:cNvSpPr>
          <p:nvPr>
            <p:ph type="title"/>
          </p:nvPr>
        </p:nvSpPr>
        <p:spPr/>
        <p:txBody>
          <a:bodyPr/>
          <a:lstStyle/>
          <a:p>
            <a:r>
              <a:rPr lang="nl-BE" dirty="0"/>
              <a:t>Take home </a:t>
            </a:r>
            <a:r>
              <a:rPr lang="nl-BE" dirty="0" err="1"/>
              <a:t>messages</a:t>
            </a:r>
            <a:endParaRPr lang="nl-BE" dirty="0"/>
          </a:p>
        </p:txBody>
      </p:sp>
      <p:sp>
        <p:nvSpPr>
          <p:cNvPr id="6" name="Tijdelijke aanduiding voor inhoud 5">
            <a:extLst>
              <a:ext uri="{FF2B5EF4-FFF2-40B4-BE49-F238E27FC236}">
                <a16:creationId xmlns:a16="http://schemas.microsoft.com/office/drawing/2014/main" id="{132FF60C-020A-D658-6B62-D46DF457E57C}"/>
              </a:ext>
            </a:extLst>
          </p:cNvPr>
          <p:cNvSpPr>
            <a:spLocks noGrp="1"/>
          </p:cNvSpPr>
          <p:nvPr>
            <p:ph idx="1"/>
          </p:nvPr>
        </p:nvSpPr>
        <p:spPr/>
        <p:txBody>
          <a:bodyPr/>
          <a:lstStyle/>
          <a:p>
            <a:r>
              <a:rPr lang="nl-BE" dirty="0"/>
              <a:t>The </a:t>
            </a:r>
            <a:r>
              <a:rPr lang="nl-BE" dirty="0" err="1"/>
              <a:t>older</a:t>
            </a:r>
            <a:r>
              <a:rPr lang="nl-BE" dirty="0"/>
              <a:t> a </a:t>
            </a:r>
            <a:r>
              <a:rPr lang="nl-BE" dirty="0" err="1"/>
              <a:t>patient</a:t>
            </a:r>
            <a:r>
              <a:rPr lang="nl-BE" dirty="0"/>
              <a:t>, </a:t>
            </a:r>
            <a:r>
              <a:rPr lang="nl-BE" dirty="0" err="1"/>
              <a:t>the</a:t>
            </a:r>
            <a:r>
              <a:rPr lang="nl-BE" dirty="0"/>
              <a:t> more </a:t>
            </a:r>
            <a:r>
              <a:rPr lang="nl-BE" dirty="0" err="1"/>
              <a:t>likely</a:t>
            </a:r>
            <a:r>
              <a:rPr lang="nl-BE" dirty="0"/>
              <a:t> </a:t>
            </a:r>
            <a:r>
              <a:rPr lang="nl-BE" dirty="0" err="1"/>
              <a:t>he’s</a:t>
            </a:r>
            <a:r>
              <a:rPr lang="nl-BE" dirty="0"/>
              <a:t> </a:t>
            </a:r>
            <a:r>
              <a:rPr lang="nl-BE" dirty="0" err="1"/>
              <a:t>frail</a:t>
            </a:r>
            <a:r>
              <a:rPr lang="nl-BE" dirty="0"/>
              <a:t> – but </a:t>
            </a:r>
            <a:r>
              <a:rPr lang="nl-BE" dirty="0" err="1"/>
              <a:t>older</a:t>
            </a:r>
            <a:r>
              <a:rPr lang="nl-BE" dirty="0"/>
              <a:t> </a:t>
            </a:r>
            <a:r>
              <a:rPr lang="nl-BE" dirty="0" err="1"/>
              <a:t>might</a:t>
            </a:r>
            <a:r>
              <a:rPr lang="nl-BE" dirty="0"/>
              <a:t> </a:t>
            </a:r>
            <a:r>
              <a:rPr lang="nl-BE" dirty="0" err="1"/>
              <a:t>be</a:t>
            </a:r>
            <a:r>
              <a:rPr lang="nl-BE" dirty="0"/>
              <a:t> </a:t>
            </a:r>
            <a:r>
              <a:rPr lang="nl-BE" dirty="0" err="1"/>
              <a:t>younger</a:t>
            </a:r>
            <a:r>
              <a:rPr lang="nl-BE" dirty="0"/>
              <a:t> </a:t>
            </a:r>
            <a:r>
              <a:rPr lang="nl-BE" dirty="0" err="1"/>
              <a:t>than</a:t>
            </a:r>
            <a:r>
              <a:rPr lang="nl-BE" dirty="0"/>
              <a:t> </a:t>
            </a:r>
            <a:r>
              <a:rPr lang="nl-BE" dirty="0" err="1"/>
              <a:t>you</a:t>
            </a:r>
            <a:r>
              <a:rPr lang="nl-BE" dirty="0"/>
              <a:t> </a:t>
            </a:r>
            <a:r>
              <a:rPr lang="nl-BE" dirty="0" err="1"/>
              <a:t>think</a:t>
            </a:r>
            <a:endParaRPr lang="nl-BE" dirty="0"/>
          </a:p>
          <a:p>
            <a:r>
              <a:rPr lang="nl-BE" dirty="0" err="1"/>
              <a:t>Despite</a:t>
            </a:r>
            <a:r>
              <a:rPr lang="nl-BE" dirty="0"/>
              <a:t> a </a:t>
            </a:r>
            <a:r>
              <a:rPr lang="nl-BE" dirty="0" err="1"/>
              <a:t>lack</a:t>
            </a:r>
            <a:r>
              <a:rPr lang="nl-BE" dirty="0"/>
              <a:t> of hard </a:t>
            </a:r>
            <a:r>
              <a:rPr lang="nl-BE" dirty="0" err="1"/>
              <a:t>evidence</a:t>
            </a:r>
            <a:r>
              <a:rPr lang="nl-BE" dirty="0"/>
              <a:t>, CGA </a:t>
            </a:r>
            <a:r>
              <a:rPr lang="nl-BE" dirty="0" err="1"/>
              <a:t>remains</a:t>
            </a:r>
            <a:r>
              <a:rPr lang="nl-BE" dirty="0"/>
              <a:t> </a:t>
            </a:r>
            <a:r>
              <a:rPr lang="nl-BE" dirty="0" err="1"/>
              <a:t>the</a:t>
            </a:r>
            <a:r>
              <a:rPr lang="nl-BE" dirty="0"/>
              <a:t> most </a:t>
            </a:r>
            <a:r>
              <a:rPr lang="nl-BE" dirty="0" err="1"/>
              <a:t>useful</a:t>
            </a:r>
            <a:r>
              <a:rPr lang="nl-BE" dirty="0"/>
              <a:t> tool </a:t>
            </a:r>
            <a:r>
              <a:rPr lang="nl-BE" dirty="0" err="1"/>
              <a:t>for</a:t>
            </a:r>
            <a:r>
              <a:rPr lang="nl-BE" dirty="0"/>
              <a:t> </a:t>
            </a:r>
            <a:r>
              <a:rPr lang="nl-BE" dirty="0" err="1"/>
              <a:t>now</a:t>
            </a:r>
            <a:r>
              <a:rPr lang="nl-BE" dirty="0"/>
              <a:t> </a:t>
            </a:r>
            <a:r>
              <a:rPr lang="nl-BE" dirty="0" err="1"/>
              <a:t>to</a:t>
            </a:r>
            <a:r>
              <a:rPr lang="nl-BE" dirty="0"/>
              <a:t> </a:t>
            </a:r>
            <a:r>
              <a:rPr lang="nl-BE" dirty="0" err="1"/>
              <a:t>detect</a:t>
            </a:r>
            <a:r>
              <a:rPr lang="nl-BE" dirty="0"/>
              <a:t> </a:t>
            </a:r>
            <a:r>
              <a:rPr lang="nl-BE" dirty="0" err="1"/>
              <a:t>frailty</a:t>
            </a:r>
            <a:endParaRPr lang="nl-BE" dirty="0"/>
          </a:p>
          <a:p>
            <a:r>
              <a:rPr lang="nl-BE" dirty="0"/>
              <a:t>CGA </a:t>
            </a:r>
            <a:r>
              <a:rPr lang="nl-BE" dirty="0" err="1"/>
              <a:t>implies</a:t>
            </a:r>
            <a:r>
              <a:rPr lang="nl-BE" dirty="0"/>
              <a:t> </a:t>
            </a:r>
            <a:r>
              <a:rPr lang="nl-BE" dirty="0" err="1"/>
              <a:t>the</a:t>
            </a:r>
            <a:r>
              <a:rPr lang="nl-BE" dirty="0"/>
              <a:t> </a:t>
            </a:r>
            <a:r>
              <a:rPr lang="nl-BE" dirty="0" err="1"/>
              <a:t>involvement</a:t>
            </a:r>
            <a:r>
              <a:rPr lang="nl-BE" dirty="0"/>
              <a:t> of a </a:t>
            </a:r>
            <a:r>
              <a:rPr lang="nl-BE" dirty="0" err="1"/>
              <a:t>multidisciplinary</a:t>
            </a:r>
            <a:r>
              <a:rPr lang="nl-BE" dirty="0"/>
              <a:t> team </a:t>
            </a:r>
          </a:p>
          <a:p>
            <a:r>
              <a:rPr lang="en-GB" dirty="0"/>
              <a:t>Don’t just look for impact on mortality, treatment toxicity and healthcare utilization, also embrace “thorough”, “comforting” and “supportive”</a:t>
            </a:r>
            <a:endParaRPr lang="nl-BE" dirty="0"/>
          </a:p>
          <a:p>
            <a:r>
              <a:rPr lang="nl-BE" dirty="0"/>
              <a:t>Start co-operating </a:t>
            </a:r>
            <a:r>
              <a:rPr lang="nl-BE" dirty="0" err="1"/>
              <a:t>to</a:t>
            </a:r>
            <a:r>
              <a:rPr lang="nl-BE" dirty="0"/>
              <a:t> </a:t>
            </a:r>
            <a:r>
              <a:rPr lang="nl-BE" dirty="0" err="1"/>
              <a:t>build</a:t>
            </a:r>
            <a:r>
              <a:rPr lang="nl-BE" dirty="0"/>
              <a:t> up expertise</a:t>
            </a:r>
          </a:p>
          <a:p>
            <a:pPr marL="0" indent="0">
              <a:buNone/>
            </a:pPr>
            <a:endParaRPr lang="nl-BE" dirty="0"/>
          </a:p>
        </p:txBody>
      </p:sp>
    </p:spTree>
    <p:extLst>
      <p:ext uri="{BB962C8B-B14F-4D97-AF65-F5344CB8AC3E}">
        <p14:creationId xmlns:p14="http://schemas.microsoft.com/office/powerpoint/2010/main" val="1991145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55012D6-463E-B81E-704F-FA0ACB7A5807}"/>
              </a:ext>
            </a:extLst>
          </p:cNvPr>
          <p:cNvPicPr>
            <a:picLocks noChangeAspect="1"/>
          </p:cNvPicPr>
          <p:nvPr/>
        </p:nvPicPr>
        <p:blipFill>
          <a:blip r:embed="rId3"/>
          <a:stretch>
            <a:fillRect/>
          </a:stretch>
        </p:blipFill>
        <p:spPr>
          <a:xfrm>
            <a:off x="120650" y="426388"/>
            <a:ext cx="11950700" cy="600522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77 w 10000"/>
              <a:gd name="connsiteY2" fmla="*/ 7659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54 w 10000"/>
              <a:gd name="connsiteY2" fmla="*/ 8029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54 w 10000"/>
              <a:gd name="connsiteY2" fmla="*/ 7836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54 w 10000"/>
              <a:gd name="connsiteY2" fmla="*/ 7969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77 w 10000"/>
              <a:gd name="connsiteY2" fmla="*/ 7984 h 10000"/>
              <a:gd name="connsiteX3" fmla="*/ 6748 w 10000"/>
              <a:gd name="connsiteY3" fmla="*/ 10000 h 10000"/>
              <a:gd name="connsiteX4" fmla="*/ 47 w 10000"/>
              <a:gd name="connsiteY4" fmla="*/ 9985 h 10000"/>
              <a:gd name="connsiteX5" fmla="*/ 0 w 10000"/>
              <a:gd name="connsiteY5" fmla="*/ 0 h 10000"/>
              <a:gd name="connsiteX0" fmla="*/ 0 w 10000"/>
              <a:gd name="connsiteY0" fmla="*/ 0 h 10000"/>
              <a:gd name="connsiteX1" fmla="*/ 10000 w 10000"/>
              <a:gd name="connsiteY1" fmla="*/ 0 h 10000"/>
              <a:gd name="connsiteX2" fmla="*/ 9977 w 10000"/>
              <a:gd name="connsiteY2" fmla="*/ 7984 h 10000"/>
              <a:gd name="connsiteX3" fmla="*/ 6888 w 10000"/>
              <a:gd name="connsiteY3" fmla="*/ 10000 h 10000"/>
              <a:gd name="connsiteX4" fmla="*/ 47 w 10000"/>
              <a:gd name="connsiteY4" fmla="*/ 9985 h 10000"/>
              <a:gd name="connsiteX5" fmla="*/ 0 w 10000"/>
              <a:gd name="connsiteY5" fmla="*/ 0 h 10000"/>
              <a:gd name="connsiteX0" fmla="*/ 0 w 10000"/>
              <a:gd name="connsiteY0" fmla="*/ 0 h 9985"/>
              <a:gd name="connsiteX1" fmla="*/ 10000 w 10000"/>
              <a:gd name="connsiteY1" fmla="*/ 0 h 9985"/>
              <a:gd name="connsiteX2" fmla="*/ 9977 w 10000"/>
              <a:gd name="connsiteY2" fmla="*/ 7984 h 9985"/>
              <a:gd name="connsiteX3" fmla="*/ 6888 w 10000"/>
              <a:gd name="connsiteY3" fmla="*/ 9985 h 9985"/>
              <a:gd name="connsiteX4" fmla="*/ 47 w 10000"/>
              <a:gd name="connsiteY4" fmla="*/ 9985 h 9985"/>
              <a:gd name="connsiteX5" fmla="*/ 0 w 10000"/>
              <a:gd name="connsiteY5" fmla="*/ 0 h 9985"/>
              <a:gd name="connsiteX0" fmla="*/ 0 w 10000"/>
              <a:gd name="connsiteY0" fmla="*/ 0 h 10000"/>
              <a:gd name="connsiteX1" fmla="*/ 10000 w 10000"/>
              <a:gd name="connsiteY1" fmla="*/ 0 h 10000"/>
              <a:gd name="connsiteX2" fmla="*/ 9977 w 10000"/>
              <a:gd name="connsiteY2" fmla="*/ 7996 h 10000"/>
              <a:gd name="connsiteX3" fmla="*/ 6911 w 10000"/>
              <a:gd name="connsiteY3" fmla="*/ 10000 h 10000"/>
              <a:gd name="connsiteX4" fmla="*/ 47 w 10000"/>
              <a:gd name="connsiteY4" fmla="*/ 10000 h 10000"/>
              <a:gd name="connsiteX5" fmla="*/ 0 w 10000"/>
              <a:gd name="connsiteY5" fmla="*/ 0 h 10000"/>
              <a:gd name="connsiteX0" fmla="*/ 0 w 10001"/>
              <a:gd name="connsiteY0" fmla="*/ 0 h 10000"/>
              <a:gd name="connsiteX1" fmla="*/ 10000 w 10001"/>
              <a:gd name="connsiteY1" fmla="*/ 0 h 10000"/>
              <a:gd name="connsiteX2" fmla="*/ 9999 w 10001"/>
              <a:gd name="connsiteY2" fmla="*/ 7996 h 10000"/>
              <a:gd name="connsiteX3" fmla="*/ 6911 w 10001"/>
              <a:gd name="connsiteY3" fmla="*/ 10000 h 10000"/>
              <a:gd name="connsiteX4" fmla="*/ 47 w 10001"/>
              <a:gd name="connsiteY4" fmla="*/ 10000 h 10000"/>
              <a:gd name="connsiteX5" fmla="*/ 0 w 10001"/>
              <a:gd name="connsiteY5" fmla="*/ 0 h 10000"/>
              <a:gd name="connsiteX0" fmla="*/ 0 w 10001"/>
              <a:gd name="connsiteY0" fmla="*/ 0 h 10000"/>
              <a:gd name="connsiteX1" fmla="*/ 10000 w 10001"/>
              <a:gd name="connsiteY1" fmla="*/ 0 h 10000"/>
              <a:gd name="connsiteX2" fmla="*/ 9999 w 10001"/>
              <a:gd name="connsiteY2" fmla="*/ 7996 h 10000"/>
              <a:gd name="connsiteX3" fmla="*/ 7718 w 10001"/>
              <a:gd name="connsiteY3" fmla="*/ 10000 h 10000"/>
              <a:gd name="connsiteX4" fmla="*/ 47 w 10001"/>
              <a:gd name="connsiteY4" fmla="*/ 10000 h 10000"/>
              <a:gd name="connsiteX5" fmla="*/ 0 w 1000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00">
                <a:moveTo>
                  <a:pt x="0" y="0"/>
                </a:moveTo>
                <a:lnTo>
                  <a:pt x="10000" y="0"/>
                </a:lnTo>
                <a:cubicBezTo>
                  <a:pt x="9992" y="2557"/>
                  <a:pt x="10007" y="5439"/>
                  <a:pt x="9999" y="7996"/>
                </a:cubicBezTo>
                <a:lnTo>
                  <a:pt x="7718" y="10000"/>
                </a:lnTo>
                <a:lnTo>
                  <a:pt x="47" y="10000"/>
                </a:lnTo>
                <a:cubicBezTo>
                  <a:pt x="31" y="6667"/>
                  <a:pt x="16" y="3333"/>
                  <a:pt x="0" y="0"/>
                </a:cubicBezTo>
                <a:close/>
              </a:path>
            </a:pathLst>
          </a:custGeom>
          <a:noFill/>
        </p:spPr>
      </p:pic>
    </p:spTree>
    <p:extLst>
      <p:ext uri="{BB962C8B-B14F-4D97-AF65-F5344CB8AC3E}">
        <p14:creationId xmlns:p14="http://schemas.microsoft.com/office/powerpoint/2010/main" val="1603892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828800" y="609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endParaRPr lang="nl-NL" altLang="nl-BE">
              <a:solidFill>
                <a:srgbClr val="FFFFFF"/>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71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2174E95-D7F9-E6E3-F393-A916F06C4169}"/>
              </a:ext>
            </a:extLst>
          </p:cNvPr>
          <p:cNvSpPr>
            <a:spLocks noGrp="1"/>
          </p:cNvSpPr>
          <p:nvPr>
            <p:ph type="title"/>
          </p:nvPr>
        </p:nvSpPr>
        <p:spPr/>
        <p:txBody>
          <a:bodyPr/>
          <a:lstStyle/>
          <a:p>
            <a:r>
              <a:rPr lang="nl-BE" dirty="0"/>
              <a:t>Concept of </a:t>
            </a:r>
            <a:r>
              <a:rPr lang="nl-BE" dirty="0" err="1"/>
              <a:t>frailty</a:t>
            </a:r>
            <a:r>
              <a:rPr lang="nl-BE" dirty="0"/>
              <a:t>  </a:t>
            </a:r>
          </a:p>
        </p:txBody>
      </p:sp>
      <p:sp>
        <p:nvSpPr>
          <p:cNvPr id="9" name="Tekstvak 8">
            <a:extLst>
              <a:ext uri="{FF2B5EF4-FFF2-40B4-BE49-F238E27FC236}">
                <a16:creationId xmlns:a16="http://schemas.microsoft.com/office/drawing/2014/main" id="{234D75F8-537D-D7C5-0BA6-1FE1D16620AA}"/>
              </a:ext>
            </a:extLst>
          </p:cNvPr>
          <p:cNvSpPr txBox="1"/>
          <p:nvPr/>
        </p:nvSpPr>
        <p:spPr>
          <a:xfrm>
            <a:off x="963037" y="4416677"/>
            <a:ext cx="3229583" cy="230832"/>
          </a:xfrm>
          <a:prstGeom prst="rect">
            <a:avLst/>
          </a:prstGeom>
          <a:noFill/>
          <a:ln>
            <a:solidFill>
              <a:schemeClr val="bg1"/>
            </a:solidFill>
          </a:ln>
        </p:spPr>
        <p:txBody>
          <a:bodyPr wrap="square" rtlCol="0">
            <a:spAutoFit/>
          </a:bodyPr>
          <a:lstStyle/>
          <a:p>
            <a:r>
              <a:rPr lang="nl-BE" sz="900" dirty="0">
                <a:solidFill>
                  <a:schemeClr val="bg1"/>
                </a:solidFill>
              </a:rPr>
              <a:t>Goede et al. Lancet </a:t>
            </a:r>
            <a:r>
              <a:rPr lang="nl-BE" sz="900" dirty="0" err="1">
                <a:solidFill>
                  <a:schemeClr val="bg1"/>
                </a:solidFill>
              </a:rPr>
              <a:t>Healthy</a:t>
            </a:r>
            <a:r>
              <a:rPr lang="nl-BE" sz="900" dirty="0">
                <a:solidFill>
                  <a:schemeClr val="bg1"/>
                </a:solidFill>
              </a:rPr>
              <a:t> </a:t>
            </a:r>
            <a:r>
              <a:rPr lang="nl-BE" sz="900" dirty="0" err="1">
                <a:solidFill>
                  <a:schemeClr val="bg1"/>
                </a:solidFill>
              </a:rPr>
              <a:t>Longev</a:t>
            </a:r>
            <a:r>
              <a:rPr lang="nl-BE" sz="900" dirty="0">
                <a:solidFill>
                  <a:schemeClr val="bg1"/>
                </a:solidFill>
              </a:rPr>
              <a:t> 2021; 2: e736-45</a:t>
            </a:r>
          </a:p>
        </p:txBody>
      </p:sp>
      <p:pic>
        <p:nvPicPr>
          <p:cNvPr id="11" name="Afbeelding 10">
            <a:extLst>
              <a:ext uri="{FF2B5EF4-FFF2-40B4-BE49-F238E27FC236}">
                <a16:creationId xmlns:a16="http://schemas.microsoft.com/office/drawing/2014/main" id="{F3E5163E-F9C2-C944-DCB8-8EED10690510}"/>
              </a:ext>
            </a:extLst>
          </p:cNvPr>
          <p:cNvPicPr>
            <a:picLocks noChangeAspect="1"/>
          </p:cNvPicPr>
          <p:nvPr/>
        </p:nvPicPr>
        <p:blipFill>
          <a:blip r:embed="rId3"/>
          <a:stretch>
            <a:fillRect/>
          </a:stretch>
        </p:blipFill>
        <p:spPr>
          <a:xfrm>
            <a:off x="5693701" y="787940"/>
            <a:ext cx="5434742" cy="5329762"/>
          </a:xfrm>
          <a:prstGeom prst="rect">
            <a:avLst/>
          </a:prstGeom>
        </p:spPr>
      </p:pic>
    </p:spTree>
    <p:extLst>
      <p:ext uri="{BB962C8B-B14F-4D97-AF65-F5344CB8AC3E}">
        <p14:creationId xmlns:p14="http://schemas.microsoft.com/office/powerpoint/2010/main" val="22745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24C3C1-9479-F9CD-A755-7C57694E1EEE}"/>
              </a:ext>
            </a:extLst>
          </p:cNvPr>
          <p:cNvSpPr>
            <a:spLocks noGrp="1"/>
          </p:cNvSpPr>
          <p:nvPr>
            <p:ph type="ctrTitle"/>
          </p:nvPr>
        </p:nvSpPr>
        <p:spPr>
          <a:xfrm>
            <a:off x="1373156" y="1854777"/>
            <a:ext cx="9282529" cy="1405805"/>
          </a:xfrm>
        </p:spPr>
        <p:txBody>
          <a:bodyPr anchor="t">
            <a:normAutofit/>
          </a:bodyPr>
          <a:lstStyle/>
          <a:p>
            <a:r>
              <a:rPr lang="nl-BE" dirty="0"/>
              <a:t>Assessment of </a:t>
            </a:r>
            <a:r>
              <a:rPr lang="nl-BE" dirty="0" err="1"/>
              <a:t>frailty</a:t>
            </a:r>
            <a:endParaRPr lang="nl-BE" dirty="0"/>
          </a:p>
        </p:txBody>
      </p:sp>
    </p:spTree>
    <p:extLst>
      <p:ext uri="{BB962C8B-B14F-4D97-AF65-F5344CB8AC3E}">
        <p14:creationId xmlns:p14="http://schemas.microsoft.com/office/powerpoint/2010/main" val="156276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F7B5DD32-257B-0C26-72E0-DB0F4F92EA76}"/>
              </a:ext>
            </a:extLst>
          </p:cNvPr>
          <p:cNvSpPr>
            <a:spLocks noGrp="1"/>
          </p:cNvSpPr>
          <p:nvPr>
            <p:ph type="title"/>
          </p:nvPr>
        </p:nvSpPr>
        <p:spPr/>
        <p:txBody>
          <a:bodyPr/>
          <a:lstStyle/>
          <a:p>
            <a:r>
              <a:rPr lang="nl-BE" dirty="0"/>
              <a:t>Frailty assessment</a:t>
            </a:r>
          </a:p>
        </p:txBody>
      </p:sp>
      <p:sp>
        <p:nvSpPr>
          <p:cNvPr id="12" name="Text Placeholder 1">
            <a:extLst>
              <a:ext uri="{FF2B5EF4-FFF2-40B4-BE49-F238E27FC236}">
                <a16:creationId xmlns:a16="http://schemas.microsoft.com/office/drawing/2014/main" id="{74225FDB-D88E-AD50-31E5-3F6636BA7115}"/>
              </a:ext>
            </a:extLst>
          </p:cNvPr>
          <p:cNvSpPr>
            <a:spLocks noGrp="1"/>
          </p:cNvSpPr>
          <p:nvPr>
            <p:ph idx="1"/>
          </p:nvPr>
        </p:nvSpPr>
        <p:spPr>
          <a:xfrm>
            <a:off x="838200" y="2100473"/>
            <a:ext cx="6251089" cy="4076490"/>
          </a:xfrm>
        </p:spPr>
        <p:txBody>
          <a:bodyPr/>
          <a:lstStyle/>
          <a:p>
            <a:r>
              <a:rPr lang="en-US" dirty="0"/>
              <a:t>At least 29 different frailty instruments available to date</a:t>
            </a:r>
          </a:p>
          <a:p>
            <a:r>
              <a:rPr lang="en-US" dirty="0"/>
              <a:t>Considerable variability in quality </a:t>
            </a:r>
          </a:p>
          <a:p>
            <a:r>
              <a:rPr lang="en-US" dirty="0"/>
              <a:t>Considerable variability in frailty labeling</a:t>
            </a:r>
          </a:p>
          <a:p>
            <a:r>
              <a:rPr lang="en-US" dirty="0"/>
              <a:t>Fried frailty criteria and Rockwood Frailty Index are considered gold standards</a:t>
            </a:r>
          </a:p>
        </p:txBody>
      </p:sp>
      <p:pic>
        <p:nvPicPr>
          <p:cNvPr id="7" name="Tijdelijke aanduiding voor inhoud 6">
            <a:extLst>
              <a:ext uri="{FF2B5EF4-FFF2-40B4-BE49-F238E27FC236}">
                <a16:creationId xmlns:a16="http://schemas.microsoft.com/office/drawing/2014/main" id="{E585C10D-7A4A-7EFC-54DC-9A95B3A010EA}"/>
              </a:ext>
            </a:extLst>
          </p:cNvPr>
          <p:cNvPicPr>
            <a:picLocks noGrp="1" noChangeAspect="1"/>
          </p:cNvPicPr>
          <p:nvPr>
            <p:ph type="pic" sz="quarter" idx="4294967295"/>
          </p:nvPr>
        </p:nvPicPr>
        <p:blipFill>
          <a:blip r:embed="rId2"/>
          <a:stretch/>
        </p:blipFill>
        <p:spPr>
          <a:xfrm>
            <a:off x="7047567" y="1174284"/>
            <a:ext cx="4697412" cy="4227512"/>
          </a:xfrm>
          <a:noFill/>
        </p:spPr>
      </p:pic>
      <p:sp>
        <p:nvSpPr>
          <p:cNvPr id="19" name="Tijdelijke aanduiding voor voettekst 3">
            <a:extLst>
              <a:ext uri="{FF2B5EF4-FFF2-40B4-BE49-F238E27FC236}">
                <a16:creationId xmlns:a16="http://schemas.microsoft.com/office/drawing/2014/main" id="{EBADB69F-5A24-238C-C430-9763DEA319E8}"/>
              </a:ext>
            </a:extLst>
          </p:cNvPr>
          <p:cNvSpPr txBox="1">
            <a:spLocks/>
          </p:cNvSpPr>
          <p:nvPr/>
        </p:nvSpPr>
        <p:spPr>
          <a:xfrm>
            <a:off x="1459230" y="6417630"/>
            <a:ext cx="4180090" cy="136522"/>
          </a:xfrm>
          <a:prstGeom prst="rect">
            <a:avLst/>
          </a:prstGeom>
        </p:spPr>
        <p:txBody>
          <a:bodyPr vert="horz" lIns="0" tIns="0" rIns="0" bIns="0" rtlCol="0" anchor="ctr"/>
          <a:lstStyle>
            <a:defPPr>
              <a:defRPr lang="nl-BE"/>
            </a:defPPr>
            <a:lvl1pPr marL="0" algn="l" defTabSz="914400" rtl="0" eaLnBrk="1" latinLnBrk="0" hangingPunct="1">
              <a:defRPr sz="900" kern="1200" cap="all"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cap="none" dirty="0" err="1">
                <a:latin typeface="Calibri" panose="020F0502020204030204" pitchFamily="34" charset="0"/>
                <a:cs typeface="Calibri" panose="020F0502020204030204" pitchFamily="34" charset="0"/>
              </a:rPr>
              <a:t>Dent</a:t>
            </a:r>
            <a:r>
              <a:rPr lang="nl-BE" cap="none" dirty="0">
                <a:latin typeface="Calibri" panose="020F0502020204030204" pitchFamily="34" charset="0"/>
                <a:cs typeface="Calibri" panose="020F0502020204030204" pitchFamily="34" charset="0"/>
              </a:rPr>
              <a:t> et al. </a:t>
            </a:r>
            <a:r>
              <a:rPr lang="nl-BE" cap="none" dirty="0" err="1">
                <a:latin typeface="Calibri" panose="020F0502020204030204" pitchFamily="34" charset="0"/>
                <a:cs typeface="Calibri" panose="020F0502020204030204" pitchFamily="34" charset="0"/>
              </a:rPr>
              <a:t>Eur</a:t>
            </a:r>
            <a:r>
              <a:rPr lang="nl-BE" cap="none" dirty="0">
                <a:latin typeface="Calibri" panose="020F0502020204030204" pitchFamily="34" charset="0"/>
                <a:cs typeface="Calibri" panose="020F0502020204030204" pitchFamily="34" charset="0"/>
              </a:rPr>
              <a:t> j int </a:t>
            </a:r>
            <a:r>
              <a:rPr lang="nl-BE" cap="none" dirty="0" err="1">
                <a:latin typeface="Calibri" panose="020F0502020204030204" pitchFamily="34" charset="0"/>
                <a:cs typeface="Calibri" panose="020F0502020204030204" pitchFamily="34" charset="0"/>
              </a:rPr>
              <a:t>med</a:t>
            </a:r>
            <a:r>
              <a:rPr lang="nl-BE" cap="none" dirty="0">
                <a:latin typeface="Calibri" panose="020F0502020204030204" pitchFamily="34" charset="0"/>
                <a:cs typeface="Calibri" panose="020F0502020204030204" pitchFamily="34" charset="0"/>
              </a:rPr>
              <a:t> 2016</a:t>
            </a:r>
          </a:p>
        </p:txBody>
      </p:sp>
    </p:spTree>
    <p:extLst>
      <p:ext uri="{BB962C8B-B14F-4D97-AF65-F5344CB8AC3E}">
        <p14:creationId xmlns:p14="http://schemas.microsoft.com/office/powerpoint/2010/main" val="162418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B04DC-AEC9-BAA1-65EC-D69CF735FF07}"/>
              </a:ext>
            </a:extLst>
          </p:cNvPr>
          <p:cNvSpPr>
            <a:spLocks noGrp="1"/>
          </p:cNvSpPr>
          <p:nvPr>
            <p:ph type="title"/>
          </p:nvPr>
        </p:nvSpPr>
        <p:spPr/>
        <p:txBody>
          <a:bodyPr vert="horz" lIns="91440" tIns="45720" rIns="91440" bIns="45720" rtlCol="0" anchor="b">
            <a:normAutofit/>
          </a:bodyPr>
          <a:lstStyle/>
          <a:p>
            <a:r>
              <a:rPr lang="en-US" sz="3600" dirty="0"/>
              <a:t>Fried frailty criteria</a:t>
            </a:r>
          </a:p>
        </p:txBody>
      </p:sp>
      <p:pic>
        <p:nvPicPr>
          <p:cNvPr id="7" name="Tijdelijke aanduiding voor inhoud 6">
            <a:extLst>
              <a:ext uri="{FF2B5EF4-FFF2-40B4-BE49-F238E27FC236}">
                <a16:creationId xmlns:a16="http://schemas.microsoft.com/office/drawing/2014/main" id="{17B3E823-89E7-8763-24CE-EBFC358B160F}"/>
              </a:ext>
            </a:extLst>
          </p:cNvPr>
          <p:cNvPicPr>
            <a:picLocks noGrp="1" noChangeAspect="1"/>
          </p:cNvPicPr>
          <p:nvPr>
            <p:ph idx="1"/>
          </p:nvPr>
        </p:nvPicPr>
        <p:blipFill>
          <a:blip r:embed="rId3"/>
          <a:stretch>
            <a:fillRect/>
          </a:stretch>
        </p:blipFill>
        <p:spPr>
          <a:xfrm>
            <a:off x="7272169" y="180368"/>
            <a:ext cx="4483374" cy="3408413"/>
          </a:xfrm>
          <a:prstGeom prst="rect">
            <a:avLst/>
          </a:prstGeom>
        </p:spPr>
      </p:pic>
      <p:pic>
        <p:nvPicPr>
          <p:cNvPr id="5" name="Afbeelding 4">
            <a:extLst>
              <a:ext uri="{FF2B5EF4-FFF2-40B4-BE49-F238E27FC236}">
                <a16:creationId xmlns:a16="http://schemas.microsoft.com/office/drawing/2014/main" id="{9A3797B9-332A-F5DF-8E45-BF677A4DFC66}"/>
              </a:ext>
            </a:extLst>
          </p:cNvPr>
          <p:cNvPicPr>
            <a:picLocks noChangeAspect="1"/>
          </p:cNvPicPr>
          <p:nvPr/>
        </p:nvPicPr>
        <p:blipFill>
          <a:blip r:embed="rId4"/>
          <a:stretch>
            <a:fillRect/>
          </a:stretch>
        </p:blipFill>
        <p:spPr>
          <a:xfrm>
            <a:off x="330868" y="2492373"/>
            <a:ext cx="6238875" cy="4000500"/>
          </a:xfrm>
          <a:prstGeom prst="rect">
            <a:avLst/>
          </a:prstGeom>
        </p:spPr>
      </p:pic>
      <p:sp>
        <p:nvSpPr>
          <p:cNvPr id="6" name="Tekstvak 5">
            <a:extLst>
              <a:ext uri="{FF2B5EF4-FFF2-40B4-BE49-F238E27FC236}">
                <a16:creationId xmlns:a16="http://schemas.microsoft.com/office/drawing/2014/main" id="{F8D50478-180B-C4A2-8B96-F7B7EA2E1863}"/>
              </a:ext>
            </a:extLst>
          </p:cNvPr>
          <p:cNvSpPr txBox="1"/>
          <p:nvPr/>
        </p:nvSpPr>
        <p:spPr>
          <a:xfrm>
            <a:off x="6955277" y="5700409"/>
            <a:ext cx="3608961" cy="369332"/>
          </a:xfrm>
          <a:prstGeom prst="rect">
            <a:avLst/>
          </a:prstGeom>
          <a:noFill/>
        </p:spPr>
        <p:txBody>
          <a:bodyPr wrap="square" rtlCol="0">
            <a:spAutoFit/>
          </a:bodyPr>
          <a:lstStyle/>
          <a:p>
            <a:r>
              <a:rPr lang="nl-BE" sz="900" dirty="0" err="1">
                <a:solidFill>
                  <a:schemeClr val="bg1"/>
                </a:solidFill>
              </a:rPr>
              <a:t>Capurso</a:t>
            </a:r>
            <a:r>
              <a:rPr lang="nl-BE" sz="900" dirty="0">
                <a:solidFill>
                  <a:schemeClr val="bg1"/>
                </a:solidFill>
              </a:rPr>
              <a:t> et al. </a:t>
            </a:r>
            <a:r>
              <a:rPr lang="nl-BE" sz="900" dirty="0" err="1">
                <a:solidFill>
                  <a:schemeClr val="bg1"/>
                </a:solidFill>
              </a:rPr>
              <a:t>Nutrients</a:t>
            </a:r>
            <a:r>
              <a:rPr lang="nl-BE" sz="900" dirty="0">
                <a:solidFill>
                  <a:schemeClr val="bg1"/>
                </a:solidFill>
              </a:rPr>
              <a:t> 2020; 12(1): 35</a:t>
            </a:r>
          </a:p>
          <a:p>
            <a:r>
              <a:rPr lang="nl-BE" sz="900" dirty="0" err="1">
                <a:solidFill>
                  <a:schemeClr val="bg1"/>
                </a:solidFill>
              </a:rPr>
              <a:t>Salaffi</a:t>
            </a:r>
            <a:r>
              <a:rPr lang="nl-BE" sz="900" dirty="0">
                <a:solidFill>
                  <a:schemeClr val="bg1"/>
                </a:solidFill>
              </a:rPr>
              <a:t> et al. </a:t>
            </a:r>
            <a:r>
              <a:rPr lang="en-US" sz="900" dirty="0">
                <a:solidFill>
                  <a:schemeClr val="bg1"/>
                </a:solidFill>
              </a:rPr>
              <a:t>Clin Rev Allergy Immunol 2023; 64(2): </a:t>
            </a:r>
            <a:r>
              <a:rPr lang="en-US" sz="900" dirty="0"/>
              <a:t>206-221</a:t>
            </a:r>
            <a:endParaRPr lang="nl-BE" sz="900" dirty="0"/>
          </a:p>
        </p:txBody>
      </p:sp>
    </p:spTree>
    <p:extLst>
      <p:ext uri="{BB962C8B-B14F-4D97-AF65-F5344CB8AC3E}">
        <p14:creationId xmlns:p14="http://schemas.microsoft.com/office/powerpoint/2010/main" val="4290221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B04DC-AEC9-BAA1-65EC-D69CF735FF07}"/>
              </a:ext>
            </a:extLst>
          </p:cNvPr>
          <p:cNvSpPr>
            <a:spLocks noGrp="1"/>
          </p:cNvSpPr>
          <p:nvPr>
            <p:ph type="title"/>
          </p:nvPr>
        </p:nvSpPr>
        <p:spPr>
          <a:xfrm>
            <a:off x="838200" y="365127"/>
            <a:ext cx="10515600" cy="1325563"/>
          </a:xfrm>
        </p:spPr>
        <p:txBody>
          <a:bodyPr vert="horz" lIns="91440" tIns="45720" rIns="91440" bIns="45720" rtlCol="0" anchor="ctr">
            <a:normAutofit/>
          </a:bodyPr>
          <a:lstStyle/>
          <a:p>
            <a:r>
              <a:rPr lang="en-US" dirty="0"/>
              <a:t>Fried frailty criteria</a:t>
            </a:r>
          </a:p>
        </p:txBody>
      </p:sp>
      <p:pic>
        <p:nvPicPr>
          <p:cNvPr id="108" name="Tijdelijke aanduiding voor inhoud 107">
            <a:extLst>
              <a:ext uri="{FF2B5EF4-FFF2-40B4-BE49-F238E27FC236}">
                <a16:creationId xmlns:a16="http://schemas.microsoft.com/office/drawing/2014/main" id="{08904615-4C88-7303-3499-8CED665CC28E}"/>
              </a:ext>
            </a:extLst>
          </p:cNvPr>
          <p:cNvPicPr>
            <a:picLocks noChangeAspect="1"/>
          </p:cNvPicPr>
          <p:nvPr/>
        </p:nvPicPr>
        <p:blipFill>
          <a:blip r:embed="rId3"/>
          <a:stretch>
            <a:fillRect/>
          </a:stretch>
        </p:blipFill>
        <p:spPr>
          <a:xfrm>
            <a:off x="0" y="2791026"/>
            <a:ext cx="6927925" cy="3275020"/>
          </a:xfrm>
          <a:prstGeom prst="rect">
            <a:avLst/>
          </a:prstGeom>
        </p:spPr>
      </p:pic>
      <p:pic>
        <p:nvPicPr>
          <p:cNvPr id="13" name="Afbeelding 12">
            <a:extLst>
              <a:ext uri="{FF2B5EF4-FFF2-40B4-BE49-F238E27FC236}">
                <a16:creationId xmlns:a16="http://schemas.microsoft.com/office/drawing/2014/main" id="{48F5BBDB-0C8C-0603-A48C-8B4DC9A9BBAB}"/>
              </a:ext>
            </a:extLst>
          </p:cNvPr>
          <p:cNvPicPr>
            <a:picLocks noChangeAspect="1"/>
          </p:cNvPicPr>
          <p:nvPr/>
        </p:nvPicPr>
        <p:blipFill>
          <a:blip r:embed="rId4"/>
          <a:stretch>
            <a:fillRect/>
          </a:stretch>
        </p:blipFill>
        <p:spPr>
          <a:xfrm>
            <a:off x="6584711" y="587377"/>
            <a:ext cx="5267860" cy="2633930"/>
          </a:xfrm>
          <a:prstGeom prst="rect">
            <a:avLst/>
          </a:prstGeom>
          <a:ln>
            <a:solidFill>
              <a:schemeClr val="bg2"/>
            </a:solidFill>
          </a:ln>
        </p:spPr>
      </p:pic>
      <p:pic>
        <p:nvPicPr>
          <p:cNvPr id="111" name="Afbeelding 110">
            <a:extLst>
              <a:ext uri="{FF2B5EF4-FFF2-40B4-BE49-F238E27FC236}">
                <a16:creationId xmlns:a16="http://schemas.microsoft.com/office/drawing/2014/main" id="{7C243855-3034-0BE2-73FE-69ECFE46E82D}"/>
              </a:ext>
            </a:extLst>
          </p:cNvPr>
          <p:cNvPicPr>
            <a:picLocks noChangeAspect="1"/>
          </p:cNvPicPr>
          <p:nvPr/>
        </p:nvPicPr>
        <p:blipFill>
          <a:blip r:embed="rId5"/>
          <a:stretch>
            <a:fillRect/>
          </a:stretch>
        </p:blipFill>
        <p:spPr>
          <a:xfrm>
            <a:off x="7584507" y="4204943"/>
            <a:ext cx="3268267" cy="877466"/>
          </a:xfrm>
          <a:prstGeom prst="rect">
            <a:avLst/>
          </a:prstGeom>
          <a:ln w="19050">
            <a:solidFill>
              <a:schemeClr val="accent4">
                <a:lumMod val="60000"/>
                <a:lumOff val="40000"/>
              </a:schemeClr>
            </a:solidFill>
          </a:ln>
        </p:spPr>
      </p:pic>
      <p:sp>
        <p:nvSpPr>
          <p:cNvPr id="3" name="Tekstvak 2">
            <a:extLst>
              <a:ext uri="{FF2B5EF4-FFF2-40B4-BE49-F238E27FC236}">
                <a16:creationId xmlns:a16="http://schemas.microsoft.com/office/drawing/2014/main" id="{7D3965D8-153A-A0CE-5EAB-02163CFA3424}"/>
              </a:ext>
            </a:extLst>
          </p:cNvPr>
          <p:cNvSpPr txBox="1"/>
          <p:nvPr/>
        </p:nvSpPr>
        <p:spPr>
          <a:xfrm>
            <a:off x="8193024" y="5833872"/>
            <a:ext cx="1682496" cy="208006"/>
          </a:xfrm>
          <a:prstGeom prst="rect">
            <a:avLst/>
          </a:prstGeom>
          <a:noFill/>
          <a:ln>
            <a:solidFill>
              <a:schemeClr val="bg1"/>
            </a:solidFill>
          </a:ln>
        </p:spPr>
        <p:txBody>
          <a:bodyPr wrap="square" rtlCol="0">
            <a:spAutoFit/>
          </a:bodyPr>
          <a:lstStyle/>
          <a:p>
            <a:pPr defTabSz="859536" eaLnBrk="1" hangingPunct="1">
              <a:lnSpc>
                <a:spcPct val="82000"/>
              </a:lnSpc>
              <a:spcBef>
                <a:spcPct val="50000"/>
              </a:spcBef>
              <a:buClr>
                <a:srgbClr val="000000"/>
              </a:buClr>
              <a:buNone/>
              <a:defRPr/>
            </a:pPr>
            <a:r>
              <a:rPr lang="nl-BE" altLang="nl-BE" sz="900" kern="1200" noProof="1">
                <a:solidFill>
                  <a:srgbClr val="000000"/>
                </a:solidFill>
                <a:latin typeface="Calibri" panose="020F0502020204030204" pitchFamily="34" charset="0"/>
                <a:cs typeface="Calibri" panose="020F0502020204030204" pitchFamily="34" charset="0"/>
              </a:rPr>
              <a:t>Fried </a:t>
            </a:r>
            <a:r>
              <a:rPr lang="it-IT" altLang="nl-BE" sz="900" kern="1200">
                <a:solidFill>
                  <a:srgbClr val="000000"/>
                </a:solidFill>
                <a:latin typeface="Calibri" panose="020F0502020204030204" pitchFamily="34" charset="0"/>
                <a:cs typeface="Calibri" panose="020F0502020204030204" pitchFamily="34" charset="0"/>
              </a:rPr>
              <a:t>LP </a:t>
            </a:r>
            <a:r>
              <a:rPr lang="it-IT" altLang="nl-BE" sz="900" kern="1200" noProof="1">
                <a:solidFill>
                  <a:srgbClr val="000000"/>
                </a:solidFill>
                <a:latin typeface="Calibri" panose="020F0502020204030204" pitchFamily="34" charset="0"/>
                <a:cs typeface="Calibri" panose="020F0502020204030204" pitchFamily="34" charset="0"/>
              </a:rPr>
              <a:t>et al</a:t>
            </a:r>
            <a:r>
              <a:rPr lang="it-IT" altLang="nl-BE" sz="900" kern="1200">
                <a:solidFill>
                  <a:srgbClr val="000000"/>
                </a:solidFill>
                <a:latin typeface="Calibri" panose="020F0502020204030204" pitchFamily="34" charset="0"/>
                <a:cs typeface="Calibri" panose="020F0502020204030204" pitchFamily="34" charset="0"/>
              </a:rPr>
              <a:t> J Gerontol</a:t>
            </a:r>
            <a:r>
              <a:rPr lang="it-IT" altLang="nl-BE" sz="900" kern="1200" noProof="1">
                <a:solidFill>
                  <a:srgbClr val="000000"/>
                </a:solidFill>
                <a:latin typeface="Calibri" panose="020F0502020204030204" pitchFamily="34" charset="0"/>
                <a:cs typeface="Calibri" panose="020F0502020204030204" pitchFamily="34" charset="0"/>
              </a:rPr>
              <a:t>, 2001</a:t>
            </a:r>
            <a:endParaRPr kumimoji="0" lang="it-IT" altLang="nl-BE" sz="900" b="0" i="0" u="none" strike="noStrike" kern="1200" cap="none" spc="0" normalizeH="0" baseline="0" noProof="1">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5926"/>
      </p:ext>
    </p:extLst>
  </p:cSld>
  <p:clrMapOvr>
    <a:masterClrMapping/>
  </p:clrMapOvr>
</p:sld>
</file>

<file path=ppt/theme/theme1.xml><?xml version="1.0" encoding="utf-8"?>
<a:theme xmlns:a="http://schemas.openxmlformats.org/drawingml/2006/main" name="UZ_Gent">
  <a:themeElements>
    <a:clrScheme name="UZ_Gent">
      <a:dk1>
        <a:sysClr val="windowText" lastClr="000000"/>
      </a:dk1>
      <a:lt1>
        <a:sysClr val="window" lastClr="FFFFFF"/>
      </a:lt1>
      <a:dk2>
        <a:srgbClr val="1E64C8"/>
      </a:dk2>
      <a:lt2>
        <a:srgbClr val="E7E6E6"/>
      </a:lt2>
      <a:accent1>
        <a:srgbClr val="1E64C8"/>
      </a:accent1>
      <a:accent2>
        <a:srgbClr val="E7E6E6"/>
      </a:accent2>
      <a:accent3>
        <a:srgbClr val="1E64C8"/>
      </a:accent3>
      <a:accent4>
        <a:srgbClr val="F2F2F2"/>
      </a:accent4>
      <a:accent5>
        <a:srgbClr val="1E64C8"/>
      </a:accent5>
      <a:accent6>
        <a:srgbClr val="7F7F7F"/>
      </a:accent6>
      <a:hlink>
        <a:srgbClr val="000000"/>
      </a:hlink>
      <a:folHlink>
        <a:srgbClr val="000000"/>
      </a:folHlink>
    </a:clrScheme>
    <a:fontScheme name="UZ_Gen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z_breedbeeld.potx" id="{7702D98A-C9D6-46AF-93AB-87771A51C192}" vid="{0D0DA8DB-D5E5-43EF-9091-93D31D037CCF}"/>
    </a:ext>
  </a:extLst>
</a:theme>
</file>

<file path=ppt/theme/theme2.xml><?xml version="1.0" encoding="utf-8"?>
<a:theme xmlns:a="http://schemas.openxmlformats.org/drawingml/2006/main" name="1_Office Theme">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E043986995834BB7EA35D839EB81AA" ma:contentTypeVersion="18" ma:contentTypeDescription="Crée un document." ma:contentTypeScope="" ma:versionID="8363df9b5277db8abc71cd0505be30f6">
  <xsd:schema xmlns:xsd="http://www.w3.org/2001/XMLSchema" xmlns:xs="http://www.w3.org/2001/XMLSchema" xmlns:p="http://schemas.microsoft.com/office/2006/metadata/properties" xmlns:ns2="773b0577-bea7-4f6e-b8dc-03f5f4926057" xmlns:ns3="e6bdda7f-f63a-4a4e-a1f5-2bf3d3b59618" targetNamespace="http://schemas.microsoft.com/office/2006/metadata/properties" ma:root="true" ma:fieldsID="f0e033f1a70b2828add8e0cc64fd9b08" ns2:_="" ns3:_="">
    <xsd:import namespace="773b0577-bea7-4f6e-b8dc-03f5f4926057"/>
    <xsd:import namespace="e6bdda7f-f63a-4a4e-a1f5-2bf3d3b596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b0577-bea7-4f6e-b8dc-03f5f49260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5503ba6-c77d-4a47-a49f-513eb447c3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bdda7f-f63a-4a4e-a1f5-2bf3d3b5961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28a188e-1154-408b-b676-01eb762938b7}" ma:internalName="TaxCatchAll" ma:showField="CatchAllData" ma:web="e6bdda7f-f63a-4a4e-a1f5-2bf3d3b59618">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46978-1D8F-493E-9007-9E3EBFFB1B02}"/>
</file>

<file path=customXml/itemProps2.xml><?xml version="1.0" encoding="utf-8"?>
<ds:datastoreItem xmlns:ds="http://schemas.openxmlformats.org/officeDocument/2006/customXml" ds:itemID="{505C80C7-03ED-4756-B81B-7ACF1C6336D2}"/>
</file>

<file path=docProps/app.xml><?xml version="1.0" encoding="utf-8"?>
<Properties xmlns="http://schemas.openxmlformats.org/officeDocument/2006/extended-properties" xmlns:vt="http://schemas.openxmlformats.org/officeDocument/2006/docPropsVTypes">
  <TotalTime>8054</TotalTime>
  <Words>5238</Words>
  <Application>Microsoft Office PowerPoint</Application>
  <PresentationFormat>Breedbeeld</PresentationFormat>
  <Paragraphs>375</Paragraphs>
  <Slides>46</Slides>
  <Notes>23</Notes>
  <HiddenSlides>0</HiddenSlides>
  <MMClips>0</MMClips>
  <ScaleCrop>false</ScaleCrop>
  <HeadingPairs>
    <vt:vector size="6" baseType="variant">
      <vt:variant>
        <vt:lpstr>Gebruikte lettertypen</vt:lpstr>
      </vt:variant>
      <vt:variant>
        <vt:i4>16</vt:i4>
      </vt:variant>
      <vt:variant>
        <vt:lpstr>Thema</vt:lpstr>
      </vt:variant>
      <vt:variant>
        <vt:i4>4</vt:i4>
      </vt:variant>
      <vt:variant>
        <vt:lpstr>Diatitels</vt:lpstr>
      </vt:variant>
      <vt:variant>
        <vt:i4>46</vt:i4>
      </vt:variant>
    </vt:vector>
  </HeadingPairs>
  <TitlesOfParts>
    <vt:vector size="66" baseType="lpstr">
      <vt:lpstr>AdvOT463cc31e</vt:lpstr>
      <vt:lpstr>AdvOTd710a12c</vt:lpstr>
      <vt:lpstr>AdvOTd710a12c+fb</vt:lpstr>
      <vt:lpstr>Arial</vt:lpstr>
      <vt:lpstr>Arial Black</vt:lpstr>
      <vt:lpstr>Calibri</vt:lpstr>
      <vt:lpstr>Calibri Light</vt:lpstr>
      <vt:lpstr>Charis SIL</vt:lpstr>
      <vt:lpstr>Georgia</vt:lpstr>
      <vt:lpstr>Inter Var</vt:lpstr>
      <vt:lpstr>ScalaLancetPro</vt:lpstr>
      <vt:lpstr>StempelSchneidler-Roman</vt:lpstr>
      <vt:lpstr>STIX</vt:lpstr>
      <vt:lpstr>Symbol</vt:lpstr>
      <vt:lpstr>Times New Roman</vt:lpstr>
      <vt:lpstr>Webdings</vt:lpstr>
      <vt:lpstr>UZ_Gent</vt:lpstr>
      <vt:lpstr>1_Office Theme</vt:lpstr>
      <vt:lpstr>2_Kantoorthema</vt:lpstr>
      <vt:lpstr>Office Theme</vt:lpstr>
      <vt:lpstr>Geriatrics in haematology</vt:lpstr>
      <vt:lpstr>PowerPoint-presentatie</vt:lpstr>
      <vt:lpstr>Concept of frailty</vt:lpstr>
      <vt:lpstr>Concept of frailty</vt:lpstr>
      <vt:lpstr>Concept of frailty  </vt:lpstr>
      <vt:lpstr>Assessment of frailty</vt:lpstr>
      <vt:lpstr>Frailty assessment</vt:lpstr>
      <vt:lpstr>Fried frailty criteria</vt:lpstr>
      <vt:lpstr>Fried frailty criteria</vt:lpstr>
      <vt:lpstr>Rockwood frailty index</vt:lpstr>
      <vt:lpstr>Frailty assessment in haematology</vt:lpstr>
      <vt:lpstr>Comprehensive geriatric assessment</vt:lpstr>
      <vt:lpstr> Comprehensive geriatric assessment</vt:lpstr>
      <vt:lpstr> Comprehensive geriatric assessment </vt:lpstr>
      <vt:lpstr>PowerPoint-presentatie</vt:lpstr>
      <vt:lpstr>PowerPoint-presentatie</vt:lpstr>
      <vt:lpstr>PowerPoint-presentatie</vt:lpstr>
      <vt:lpstr>PowerPoint-presentatie</vt:lpstr>
      <vt:lpstr>Available evidence in haematology</vt:lpstr>
      <vt:lpstr>Study characteristics</vt:lpstr>
      <vt:lpstr>Association between geriatric impairments and mortality*</vt:lpstr>
      <vt:lpstr>Association of geriatric impairments with treatment-related toxicity*</vt:lpstr>
      <vt:lpstr>Association of geriatric impairments with treatment completion*</vt:lpstr>
      <vt:lpstr>Association of geriatric impairments with healthcare utilization *</vt:lpstr>
      <vt:lpstr>From theory to practice</vt:lpstr>
      <vt:lpstr>Impact of CGA on decision-making</vt:lpstr>
      <vt:lpstr>PowerPoint-presentatie</vt:lpstr>
      <vt:lpstr>PowerPoint-presentatie</vt:lpstr>
      <vt:lpstr>PowerPoint-presentatie</vt:lpstr>
      <vt:lpstr>PowerPoint-presentatie</vt:lpstr>
      <vt:lpstr>PowerPoint-presentatie</vt:lpstr>
      <vt:lpstr>PowerPoint-presentatie</vt:lpstr>
      <vt:lpstr>Let’s focus on some details </vt:lpstr>
      <vt:lpstr>Advices ILT</vt:lpstr>
      <vt:lpstr>Malnutrition in real life</vt:lpstr>
      <vt:lpstr>PowerPoint-presentatie</vt:lpstr>
      <vt:lpstr>PowerPoint-presentatie</vt:lpstr>
      <vt:lpstr>Polypharmacy in real life</vt:lpstr>
      <vt:lpstr>Polypharmacy in real life</vt:lpstr>
      <vt:lpstr>PowerPoint-presentatie</vt:lpstr>
      <vt:lpstr>PowerPoint-presentatie</vt:lpstr>
      <vt:lpstr>PowerPoint-presentatie</vt:lpstr>
      <vt:lpstr>PowerPoint-presentatie</vt:lpstr>
      <vt:lpstr>Take home messages</vt:lpstr>
      <vt:lpstr>PowerPoint-presentatie</vt:lpstr>
      <vt:lpstr>PowerPoint-presentatie</vt:lpstr>
    </vt:vector>
  </TitlesOfParts>
  <Company>UZ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Velghe Anja</dc:creator>
  <cp:lastModifiedBy>Velghe Anja</cp:lastModifiedBy>
  <cp:revision>207</cp:revision>
  <dcterms:created xsi:type="dcterms:W3CDTF">2023-03-27T09:40:10Z</dcterms:created>
  <dcterms:modified xsi:type="dcterms:W3CDTF">2024-04-19T20:03:47Z</dcterms:modified>
</cp:coreProperties>
</file>